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42" r:id="rId4"/>
    <p:sldMasterId id="2147484779" r:id="rId5"/>
  </p:sldMasterIdLst>
  <p:notesMasterIdLst>
    <p:notesMasterId r:id="rId138"/>
  </p:notesMasterIdLst>
  <p:handoutMasterIdLst>
    <p:handoutMasterId r:id="rId139"/>
  </p:handoutMasterIdLst>
  <p:sldIdLst>
    <p:sldId id="1879" r:id="rId6"/>
    <p:sldId id="278" r:id="rId7"/>
    <p:sldId id="1725" r:id="rId8"/>
    <p:sldId id="1726" r:id="rId9"/>
    <p:sldId id="1932" r:id="rId10"/>
    <p:sldId id="1786" r:id="rId11"/>
    <p:sldId id="1787" r:id="rId12"/>
    <p:sldId id="1794" r:id="rId13"/>
    <p:sldId id="1804" r:id="rId14"/>
    <p:sldId id="1795" r:id="rId15"/>
    <p:sldId id="1796" r:id="rId16"/>
    <p:sldId id="1797" r:id="rId17"/>
    <p:sldId id="1798" r:id="rId18"/>
    <p:sldId id="1799" r:id="rId19"/>
    <p:sldId id="1800" r:id="rId20"/>
    <p:sldId id="1803" r:id="rId21"/>
    <p:sldId id="1790" r:id="rId22"/>
    <p:sldId id="1761" r:id="rId23"/>
    <p:sldId id="1768" r:id="rId24"/>
    <p:sldId id="1769" r:id="rId25"/>
    <p:sldId id="1770" r:id="rId26"/>
    <p:sldId id="1779" r:id="rId27"/>
    <p:sldId id="1771" r:id="rId28"/>
    <p:sldId id="1772" r:id="rId29"/>
    <p:sldId id="1776" r:id="rId30"/>
    <p:sldId id="1880" r:id="rId31"/>
    <p:sldId id="1784" r:id="rId32"/>
    <p:sldId id="1783" r:id="rId33"/>
    <p:sldId id="1881" r:id="rId34"/>
    <p:sldId id="1882" r:id="rId35"/>
    <p:sldId id="1820" r:id="rId36"/>
    <p:sldId id="1818" r:id="rId37"/>
    <p:sldId id="1883" r:id="rId38"/>
    <p:sldId id="1884" r:id="rId39"/>
    <p:sldId id="1774" r:id="rId40"/>
    <p:sldId id="1775" r:id="rId41"/>
    <p:sldId id="1885" r:id="rId42"/>
    <p:sldId id="1788" r:id="rId43"/>
    <p:sldId id="1789" r:id="rId44"/>
    <p:sldId id="1886" r:id="rId45"/>
    <p:sldId id="1791" r:id="rId46"/>
    <p:sldId id="1792" r:id="rId47"/>
    <p:sldId id="1793" r:id="rId48"/>
    <p:sldId id="1777" r:id="rId49"/>
    <p:sldId id="1887" r:id="rId50"/>
    <p:sldId id="1825" r:id="rId51"/>
    <p:sldId id="1888" r:id="rId52"/>
    <p:sldId id="1889" r:id="rId53"/>
    <p:sldId id="1890" r:id="rId54"/>
    <p:sldId id="1891" r:id="rId55"/>
    <p:sldId id="1892" r:id="rId56"/>
    <p:sldId id="1801" r:id="rId57"/>
    <p:sldId id="1824" r:id="rId58"/>
    <p:sldId id="1893" r:id="rId59"/>
    <p:sldId id="1894" r:id="rId60"/>
    <p:sldId id="1747" r:id="rId61"/>
    <p:sldId id="1895" r:id="rId62"/>
    <p:sldId id="1896" r:id="rId63"/>
    <p:sldId id="1897" r:id="rId64"/>
    <p:sldId id="1898" r:id="rId65"/>
    <p:sldId id="1899" r:id="rId66"/>
    <p:sldId id="1748" r:id="rId67"/>
    <p:sldId id="1749" r:id="rId68"/>
    <p:sldId id="1750" r:id="rId69"/>
    <p:sldId id="1900" r:id="rId70"/>
    <p:sldId id="1901" r:id="rId71"/>
    <p:sldId id="1807" r:id="rId72"/>
    <p:sldId id="1802" r:id="rId73"/>
    <p:sldId id="1805" r:id="rId74"/>
    <p:sldId id="1806" r:id="rId75"/>
    <p:sldId id="1754" r:id="rId76"/>
    <p:sldId id="1755" r:id="rId77"/>
    <p:sldId id="1721" r:id="rId78"/>
    <p:sldId id="1763" r:id="rId79"/>
    <p:sldId id="1902" r:id="rId80"/>
    <p:sldId id="1903" r:id="rId81"/>
    <p:sldId id="1904" r:id="rId82"/>
    <p:sldId id="1905" r:id="rId83"/>
    <p:sldId id="1778" r:id="rId84"/>
    <p:sldId id="1906" r:id="rId85"/>
    <p:sldId id="1907" r:id="rId86"/>
    <p:sldId id="1908" r:id="rId87"/>
    <p:sldId id="1809" r:id="rId88"/>
    <p:sldId id="1753" r:id="rId89"/>
    <p:sldId id="1909" r:id="rId90"/>
    <p:sldId id="1910" r:id="rId91"/>
    <p:sldId id="1765" r:id="rId92"/>
    <p:sldId id="1785" r:id="rId93"/>
    <p:sldId id="1756" r:id="rId94"/>
    <p:sldId id="1757" r:id="rId95"/>
    <p:sldId id="1758" r:id="rId96"/>
    <p:sldId id="1759" r:id="rId97"/>
    <p:sldId id="1760" r:id="rId98"/>
    <p:sldId id="1911" r:id="rId99"/>
    <p:sldId id="1912" r:id="rId100"/>
    <p:sldId id="1913" r:id="rId101"/>
    <p:sldId id="1914" r:id="rId102"/>
    <p:sldId id="1781" r:id="rId103"/>
    <p:sldId id="1915" r:id="rId104"/>
    <p:sldId id="1916" r:id="rId105"/>
    <p:sldId id="1917" r:id="rId106"/>
    <p:sldId id="1918" r:id="rId107"/>
    <p:sldId id="1919" r:id="rId108"/>
    <p:sldId id="1736" r:id="rId109"/>
    <p:sldId id="259" r:id="rId110"/>
    <p:sldId id="260" r:id="rId111"/>
    <p:sldId id="261" r:id="rId112"/>
    <p:sldId id="262" r:id="rId113"/>
    <p:sldId id="1921" r:id="rId114"/>
    <p:sldId id="1922" r:id="rId115"/>
    <p:sldId id="265" r:id="rId116"/>
    <p:sldId id="268" r:id="rId117"/>
    <p:sldId id="1924" r:id="rId118"/>
    <p:sldId id="1925" r:id="rId119"/>
    <p:sldId id="273" r:id="rId120"/>
    <p:sldId id="274" r:id="rId121"/>
    <p:sldId id="1927" r:id="rId122"/>
    <p:sldId id="1928" r:id="rId123"/>
    <p:sldId id="277" r:id="rId124"/>
    <p:sldId id="1929" r:id="rId125"/>
    <p:sldId id="279" r:id="rId126"/>
    <p:sldId id="280" r:id="rId127"/>
    <p:sldId id="281" r:id="rId128"/>
    <p:sldId id="282" r:id="rId129"/>
    <p:sldId id="283" r:id="rId130"/>
    <p:sldId id="1930" r:id="rId131"/>
    <p:sldId id="1826" r:id="rId132"/>
    <p:sldId id="1931" r:id="rId133"/>
    <p:sldId id="285" r:id="rId134"/>
    <p:sldId id="286" r:id="rId135"/>
    <p:sldId id="287" r:id="rId136"/>
    <p:sldId id="1827" r:id="rId13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000000"/>
    <a:srgbClr val="0078D4"/>
    <a:srgbClr val="1A1A1A"/>
    <a:srgbClr val="FFFFFF"/>
    <a:srgbClr val="00BCF2"/>
    <a:srgbClr val="40CDF5"/>
    <a:srgbClr val="40587C"/>
    <a:srgbClr val="00B0E3"/>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84203" autoAdjust="0"/>
  </p:normalViewPr>
  <p:slideViewPr>
    <p:cSldViewPr snapToGrid="0">
      <p:cViewPr varScale="1">
        <p:scale>
          <a:sx n="66" d="100"/>
          <a:sy n="66" d="100"/>
        </p:scale>
        <p:origin x="418"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notesMaster" Target="notesMasters/notesMaster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handoutMaster" Target="handoutMasters/handoutMaster1.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commentAuthors" Target="commentAuthors.xml"/><Relationship Id="rId14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dler Syal" userId="S::chsims@microsoft.com::df3e0ddd-6417-4fab-83ce-cad388c272a5" providerId="AD" clId="Web-{E00F0539-B228-0C53-A79C-9321D0BD07EA}"/>
    <pc:docChg chg="modSld">
      <pc:chgData name="Chandler Syal" userId="S::chsims@microsoft.com::df3e0ddd-6417-4fab-83ce-cad388c272a5" providerId="AD" clId="Web-{E00F0539-B228-0C53-A79C-9321D0BD07EA}" dt="2020-07-16T13:51:37.839" v="25" actId="1076"/>
      <pc:docMkLst>
        <pc:docMk/>
      </pc:docMkLst>
      <pc:sldChg chg="modSp">
        <pc:chgData name="Chandler Syal" userId="S::chsims@microsoft.com::df3e0ddd-6417-4fab-83ce-cad388c272a5" providerId="AD" clId="Web-{E00F0539-B228-0C53-A79C-9321D0BD07EA}" dt="2020-07-16T13:51:37.839" v="25" actId="1076"/>
        <pc:sldMkLst>
          <pc:docMk/>
          <pc:sldMk cId="3111323014" sldId="1725"/>
        </pc:sldMkLst>
        <pc:spChg chg="mod">
          <ac:chgData name="Chandler Syal" userId="S::chsims@microsoft.com::df3e0ddd-6417-4fab-83ce-cad388c272a5" providerId="AD" clId="Web-{E00F0539-B228-0C53-A79C-9321D0BD07EA}" dt="2020-07-16T13:51:19.651" v="7" actId="1076"/>
          <ac:spMkLst>
            <pc:docMk/>
            <pc:sldMk cId="3111323014" sldId="1725"/>
            <ac:spMk id="78" creationId="{658FC52B-C490-4A8B-AE3C-35011EAFF693}"/>
          </ac:spMkLst>
        </pc:spChg>
        <pc:spChg chg="mod">
          <ac:chgData name="Chandler Syal" userId="S::chsims@microsoft.com::df3e0ddd-6417-4fab-83ce-cad388c272a5" providerId="AD" clId="Web-{E00F0539-B228-0C53-A79C-9321D0BD07EA}" dt="2020-07-16T13:51:37.792" v="21" actId="1076"/>
          <ac:spMkLst>
            <pc:docMk/>
            <pc:sldMk cId="3111323014" sldId="1725"/>
            <ac:spMk id="80" creationId="{6EFC4B1B-64BC-49C6-873B-B6999714C498}"/>
          </ac:spMkLst>
        </pc:spChg>
        <pc:spChg chg="mod">
          <ac:chgData name="Chandler Syal" userId="S::chsims@microsoft.com::df3e0ddd-6417-4fab-83ce-cad388c272a5" providerId="AD" clId="Web-{E00F0539-B228-0C53-A79C-9321D0BD07EA}" dt="2020-07-16T13:51:37.808" v="23" actId="1076"/>
          <ac:spMkLst>
            <pc:docMk/>
            <pc:sldMk cId="3111323014" sldId="1725"/>
            <ac:spMk id="82" creationId="{B81BAEEA-7AFF-42A8-8782-4DEE4AC9892F}"/>
          </ac:spMkLst>
        </pc:spChg>
        <pc:spChg chg="mod">
          <ac:chgData name="Chandler Syal" userId="S::chsims@microsoft.com::df3e0ddd-6417-4fab-83ce-cad388c272a5" providerId="AD" clId="Web-{E00F0539-B228-0C53-A79C-9321D0BD07EA}" dt="2020-07-16T13:51:37.839" v="25" actId="1076"/>
          <ac:spMkLst>
            <pc:docMk/>
            <pc:sldMk cId="3111323014" sldId="1725"/>
            <ac:spMk id="83" creationId="{021C6C3B-B2EC-46DC-AF2D-E0BEB728A9A4}"/>
          </ac:spMkLst>
        </pc:spChg>
        <pc:cxnChg chg="mod">
          <ac:chgData name="Chandler Syal" userId="S::chsims@microsoft.com::df3e0ddd-6417-4fab-83ce-cad388c272a5" providerId="AD" clId="Web-{E00F0539-B228-0C53-A79C-9321D0BD07EA}" dt="2020-07-16T13:51:37.777" v="20" actId="1076"/>
          <ac:cxnSpMkLst>
            <pc:docMk/>
            <pc:sldMk cId="3111323014" sldId="1725"/>
            <ac:cxnSpMk id="19" creationId="{02F51D4F-D1E2-49EE-B5CF-92DC8268D46D}"/>
          </ac:cxnSpMkLst>
        </pc:cxnChg>
        <pc:cxnChg chg="mod">
          <ac:chgData name="Chandler Syal" userId="S::chsims@microsoft.com::df3e0ddd-6417-4fab-83ce-cad388c272a5" providerId="AD" clId="Web-{E00F0539-B228-0C53-A79C-9321D0BD07EA}" dt="2020-07-16T13:51:19.620" v="6" actId="1076"/>
          <ac:cxnSpMkLst>
            <pc:docMk/>
            <pc:sldMk cId="3111323014" sldId="1725"/>
            <ac:cxnSpMk id="77" creationId="{A68F96A5-F4B0-4C78-B64F-3E04DF15BDA9}"/>
          </ac:cxnSpMkLst>
        </pc:cxnChg>
        <pc:cxnChg chg="mod">
          <ac:chgData name="Chandler Syal" userId="S::chsims@microsoft.com::df3e0ddd-6417-4fab-83ce-cad388c272a5" providerId="AD" clId="Web-{E00F0539-B228-0C53-A79C-9321D0BD07EA}" dt="2020-07-16T13:51:37.808" v="22" actId="1076"/>
          <ac:cxnSpMkLst>
            <pc:docMk/>
            <pc:sldMk cId="3111323014" sldId="1725"/>
            <ac:cxnSpMk id="81" creationId="{BAD9879A-CD44-4B5C-BE2F-61AEC883ECF5}"/>
          </ac:cxnSpMkLst>
        </pc:cxnChg>
        <pc:cxnChg chg="mod">
          <ac:chgData name="Chandler Syal" userId="S::chsims@microsoft.com::df3e0ddd-6417-4fab-83ce-cad388c272a5" providerId="AD" clId="Web-{E00F0539-B228-0C53-A79C-9321D0BD07EA}" dt="2020-07-16T13:51:37.824" v="24" actId="1076"/>
          <ac:cxnSpMkLst>
            <pc:docMk/>
            <pc:sldMk cId="3111323014" sldId="1725"/>
            <ac:cxnSpMk id="84" creationId="{FA1F868B-42B5-4C0A-BEF9-25467582D2DC}"/>
          </ac:cxnSpMkLst>
        </pc:cxnChg>
      </pc:sldChg>
    </pc:docChg>
  </pc:docChgLst>
  <pc:docChgLst>
    <pc:chgData name="Chandler Syal" userId="df3e0ddd-6417-4fab-83ce-cad388c272a5" providerId="ADAL" clId="{BD148617-9484-4FD7-A640-CC6E1111CA2D}"/>
    <pc:docChg chg="modSld">
      <pc:chgData name="Chandler Syal" userId="df3e0ddd-6417-4fab-83ce-cad388c272a5" providerId="ADAL" clId="{BD148617-9484-4FD7-A640-CC6E1111CA2D}" dt="2021-03-15T15:42:59.577" v="38" actId="20577"/>
      <pc:docMkLst>
        <pc:docMk/>
      </pc:docMkLst>
      <pc:sldChg chg="modSp mod">
        <pc:chgData name="Chandler Syal" userId="df3e0ddd-6417-4fab-83ce-cad388c272a5" providerId="ADAL" clId="{BD148617-9484-4FD7-A640-CC6E1111CA2D}" dt="2021-03-15T15:42:59.577" v="38" actId="20577"/>
        <pc:sldMkLst>
          <pc:docMk/>
          <pc:sldMk cId="3111323014" sldId="1725"/>
        </pc:sldMkLst>
        <pc:spChg chg="mod">
          <ac:chgData name="Chandler Syal" userId="df3e0ddd-6417-4fab-83ce-cad388c272a5" providerId="ADAL" clId="{BD148617-9484-4FD7-A640-CC6E1111CA2D}" dt="2021-03-15T15:42:52.899" v="18" actId="20577"/>
          <ac:spMkLst>
            <pc:docMk/>
            <pc:sldMk cId="3111323014" sldId="1725"/>
            <ac:spMk id="73" creationId="{4CA43703-29FD-44B5-B3F3-921D95BB9BEB}"/>
          </ac:spMkLst>
        </pc:spChg>
        <pc:spChg chg="mod">
          <ac:chgData name="Chandler Syal" userId="df3e0ddd-6417-4fab-83ce-cad388c272a5" providerId="ADAL" clId="{BD148617-9484-4FD7-A640-CC6E1111CA2D}" dt="2021-03-15T15:42:59.577" v="38" actId="20577"/>
          <ac:spMkLst>
            <pc:docMk/>
            <pc:sldMk cId="3111323014" sldId="1725"/>
            <ac:spMk id="85" creationId="{08D12578-3A56-4DAF-A461-4202D442F98F}"/>
          </ac:spMkLst>
        </pc:spChg>
      </pc:sldChg>
    </pc:docChg>
  </pc:docChgLst>
  <pc:docChgLst>
    <pc:chgData name="Chandler Syal" userId="df3e0ddd-6417-4fab-83ce-cad388c272a5" providerId="ADAL" clId="{6B1A51CC-CABB-4082-961F-82241E940144}"/>
    <pc:docChg chg="modSld">
      <pc:chgData name="Chandler Syal" userId="df3e0ddd-6417-4fab-83ce-cad388c272a5" providerId="ADAL" clId="{6B1A51CC-CABB-4082-961F-82241E940144}" dt="2021-06-08T15:02:55.674" v="21" actId="20577"/>
      <pc:docMkLst>
        <pc:docMk/>
      </pc:docMkLst>
      <pc:sldChg chg="modSp mod">
        <pc:chgData name="Chandler Syal" userId="df3e0ddd-6417-4fab-83ce-cad388c272a5" providerId="ADAL" clId="{6B1A51CC-CABB-4082-961F-82241E940144}" dt="2021-06-08T15:02:55.674" v="21" actId="20577"/>
        <pc:sldMkLst>
          <pc:docMk/>
          <pc:sldMk cId="3111323014" sldId="1725"/>
        </pc:sldMkLst>
        <pc:spChg chg="mod">
          <ac:chgData name="Chandler Syal" userId="df3e0ddd-6417-4fab-83ce-cad388c272a5" providerId="ADAL" clId="{6B1A51CC-CABB-4082-961F-82241E940144}" dt="2021-06-08T15:02:55.674" v="21" actId="20577"/>
          <ac:spMkLst>
            <pc:docMk/>
            <pc:sldMk cId="3111323014" sldId="1725"/>
            <ac:spMk id="70" creationId="{21A7CA32-FD4C-4A98-8DAE-46B18E4DAE7C}"/>
          </ac:spMkLst>
        </pc:spChg>
        <pc:spChg chg="mod">
          <ac:chgData name="Chandler Syal" userId="df3e0ddd-6417-4fab-83ce-cad388c272a5" providerId="ADAL" clId="{6B1A51CC-CABB-4082-961F-82241E940144}" dt="2021-06-08T15:02:52.433" v="11" actId="20577"/>
          <ac:spMkLst>
            <pc:docMk/>
            <pc:sldMk cId="3111323014" sldId="1725"/>
            <ac:spMk id="71" creationId="{F5DF63CA-3ADE-4B87-8119-246783E9B0C5}"/>
          </ac:spMkLst>
        </pc:spChg>
      </pc:sldChg>
    </pc:docChg>
  </pc:docChgLst>
  <pc:docChgLst>
    <pc:chgData name="Chandler Syal" userId="df3e0ddd-6417-4fab-83ce-cad388c272a5" providerId="ADAL" clId="{2D2CA3AD-2DA4-4320-85E5-001A83AA678F}"/>
    <pc:docChg chg="custSel modSld">
      <pc:chgData name="Chandler Syal" userId="df3e0ddd-6417-4fab-83ce-cad388c272a5" providerId="ADAL" clId="{2D2CA3AD-2DA4-4320-85E5-001A83AA678F}" dt="2022-04-21T17:40:16.311" v="137" actId="20577"/>
      <pc:docMkLst>
        <pc:docMk/>
      </pc:docMkLst>
      <pc:sldChg chg="addSp delSp modSp mod">
        <pc:chgData name="Chandler Syal" userId="df3e0ddd-6417-4fab-83ce-cad388c272a5" providerId="ADAL" clId="{2D2CA3AD-2DA4-4320-85E5-001A83AA678F}" dt="2022-04-21T17:40:16.311" v="137" actId="20577"/>
        <pc:sldMkLst>
          <pc:docMk/>
          <pc:sldMk cId="3111323014" sldId="1725"/>
        </pc:sldMkLst>
        <pc:spChg chg="add mod">
          <ac:chgData name="Chandler Syal" userId="df3e0ddd-6417-4fab-83ce-cad388c272a5" providerId="ADAL" clId="{2D2CA3AD-2DA4-4320-85E5-001A83AA678F}" dt="2022-04-19T15:28:36.307" v="104" actId="20577"/>
          <ac:spMkLst>
            <pc:docMk/>
            <pc:sldMk cId="3111323014" sldId="1725"/>
            <ac:spMk id="2" creationId="{EDE8CB4A-8B81-8034-A7FC-303FD0D95A62}"/>
          </ac:spMkLst>
        </pc:spChg>
        <pc:spChg chg="add del mod">
          <ac:chgData name="Chandler Syal" userId="df3e0ddd-6417-4fab-83ce-cad388c272a5" providerId="ADAL" clId="{2D2CA3AD-2DA4-4320-85E5-001A83AA678F}" dt="2022-04-21T17:40:13.664" v="128" actId="478"/>
          <ac:spMkLst>
            <pc:docMk/>
            <pc:sldMk cId="3111323014" sldId="1725"/>
            <ac:spMk id="6" creationId="{E5E27477-34A0-C072-ADA9-5D7D26DFCA83}"/>
          </ac:spMkLst>
        </pc:spChg>
        <pc:spChg chg="mod">
          <ac:chgData name="Chandler Syal" userId="df3e0ddd-6417-4fab-83ce-cad388c272a5" providerId="ADAL" clId="{2D2CA3AD-2DA4-4320-85E5-001A83AA678F}" dt="2022-04-21T17:40:16.311" v="137" actId="20577"/>
          <ac:spMkLst>
            <pc:docMk/>
            <pc:sldMk cId="3111323014" sldId="1725"/>
            <ac:spMk id="78" creationId="{658FC52B-C490-4A8B-AE3C-35011EAFF693}"/>
          </ac:spMkLst>
        </pc:spChg>
        <pc:spChg chg="mod">
          <ac:chgData name="Chandler Syal" userId="df3e0ddd-6417-4fab-83ce-cad388c272a5" providerId="ADAL" clId="{2D2CA3AD-2DA4-4320-85E5-001A83AA678F}" dt="2022-04-19T15:28:23.627" v="80" actId="20577"/>
          <ac:spMkLst>
            <pc:docMk/>
            <pc:sldMk cId="3111323014" sldId="1725"/>
            <ac:spMk id="83" creationId="{021C6C3B-B2EC-46DC-AF2D-E0BEB728A9A4}"/>
          </ac:spMkLst>
        </pc:spChg>
        <pc:cxnChg chg="add mod">
          <ac:chgData name="Chandler Syal" userId="df3e0ddd-6417-4fab-83ce-cad388c272a5" providerId="ADAL" clId="{2D2CA3AD-2DA4-4320-85E5-001A83AA678F}" dt="2022-04-19T15:28:49.116" v="106" actId="1076"/>
          <ac:cxnSpMkLst>
            <pc:docMk/>
            <pc:sldMk cId="3111323014" sldId="1725"/>
            <ac:cxnSpMk id="4" creationId="{E401CF16-84C7-7979-6FA8-1C0DF2ED2EDA}"/>
          </ac:cxnSpMkLst>
        </pc:cxnChg>
        <pc:cxnChg chg="add del mod">
          <ac:chgData name="Chandler Syal" userId="df3e0ddd-6417-4fab-83ce-cad388c272a5" providerId="ADAL" clId="{2D2CA3AD-2DA4-4320-85E5-001A83AA678F}" dt="2022-04-21T17:40:14.729" v="129" actId="478"/>
          <ac:cxnSpMkLst>
            <pc:docMk/>
            <pc:sldMk cId="3111323014" sldId="1725"/>
            <ac:cxnSpMk id="5" creationId="{04FA790E-92A6-DF0E-ACF8-955E38776DBB}"/>
          </ac:cxnSpMkLst>
        </pc:cxnChg>
      </pc:sldChg>
    </pc:docChg>
  </pc:docChgLst>
  <pc:docChgLst>
    <pc:chgData name="Chandler Syal" userId="df3e0ddd-6417-4fab-83ce-cad388c272a5" providerId="ADAL" clId="{A8FAB6A7-6F15-4CDF-B650-7FC581322C0D}"/>
    <pc:docChg chg="modSld">
      <pc:chgData name="Chandler Syal" userId="df3e0ddd-6417-4fab-83ce-cad388c272a5" providerId="ADAL" clId="{A8FAB6A7-6F15-4CDF-B650-7FC581322C0D}" dt="2020-09-30T15:03:16.137" v="61" actId="1076"/>
      <pc:docMkLst>
        <pc:docMk/>
      </pc:docMkLst>
      <pc:sldChg chg="modSp mod">
        <pc:chgData name="Chandler Syal" userId="df3e0ddd-6417-4fab-83ce-cad388c272a5" providerId="ADAL" clId="{A8FAB6A7-6F15-4CDF-B650-7FC581322C0D}" dt="2020-09-29T21:53:03.261" v="43" actId="20577"/>
        <pc:sldMkLst>
          <pc:docMk/>
          <pc:sldMk cId="3111323014" sldId="1725"/>
        </pc:sldMkLst>
        <pc:spChg chg="mod">
          <ac:chgData name="Chandler Syal" userId="df3e0ddd-6417-4fab-83ce-cad388c272a5" providerId="ADAL" clId="{A8FAB6A7-6F15-4CDF-B650-7FC581322C0D}" dt="2020-09-29T20:25:40.068" v="23" actId="20577"/>
          <ac:spMkLst>
            <pc:docMk/>
            <pc:sldMk cId="3111323014" sldId="1725"/>
            <ac:spMk id="3" creationId="{C35C3DDA-13DF-4BF4-8DD2-C15C443AA493}"/>
          </ac:spMkLst>
        </pc:spChg>
        <pc:spChg chg="mod">
          <ac:chgData name="Chandler Syal" userId="df3e0ddd-6417-4fab-83ce-cad388c272a5" providerId="ADAL" clId="{A8FAB6A7-6F15-4CDF-B650-7FC581322C0D}" dt="2020-09-29T21:52:46.246" v="25" actId="20577"/>
          <ac:spMkLst>
            <pc:docMk/>
            <pc:sldMk cId="3111323014" sldId="1725"/>
            <ac:spMk id="78" creationId="{658FC52B-C490-4A8B-AE3C-35011EAFF693}"/>
          </ac:spMkLst>
        </pc:spChg>
        <pc:spChg chg="mod">
          <ac:chgData name="Chandler Syal" userId="df3e0ddd-6417-4fab-83ce-cad388c272a5" providerId="ADAL" clId="{A8FAB6A7-6F15-4CDF-B650-7FC581322C0D}" dt="2020-09-29T21:53:03.261" v="43" actId="20577"/>
          <ac:spMkLst>
            <pc:docMk/>
            <pc:sldMk cId="3111323014" sldId="1725"/>
            <ac:spMk id="83" creationId="{021C6C3B-B2EC-46DC-AF2D-E0BEB728A9A4}"/>
          </ac:spMkLst>
        </pc:spChg>
      </pc:sldChg>
      <pc:sldChg chg="modSp mod">
        <pc:chgData name="Chandler Syal" userId="df3e0ddd-6417-4fab-83ce-cad388c272a5" providerId="ADAL" clId="{A8FAB6A7-6F15-4CDF-B650-7FC581322C0D}" dt="2020-09-29T21:53:12.135" v="49" actId="20577"/>
        <pc:sldMkLst>
          <pc:docMk/>
          <pc:sldMk cId="1671309258" sldId="1726"/>
        </pc:sldMkLst>
        <pc:spChg chg="mod">
          <ac:chgData name="Chandler Syal" userId="df3e0ddd-6417-4fab-83ce-cad388c272a5" providerId="ADAL" clId="{A8FAB6A7-6F15-4CDF-B650-7FC581322C0D}" dt="2020-09-29T21:53:12.135" v="49" actId="20577"/>
          <ac:spMkLst>
            <pc:docMk/>
            <pc:sldMk cId="1671309258" sldId="1726"/>
            <ac:spMk id="3" creationId="{8FCF0D12-CD16-4608-9E91-1679E78322FB}"/>
          </ac:spMkLst>
        </pc:spChg>
        <pc:spChg chg="mod">
          <ac:chgData name="Chandler Syal" userId="df3e0ddd-6417-4fab-83ce-cad388c272a5" providerId="ADAL" clId="{A8FAB6A7-6F15-4CDF-B650-7FC581322C0D}" dt="2020-09-29T21:53:10.868" v="47" actId="20577"/>
          <ac:spMkLst>
            <pc:docMk/>
            <pc:sldMk cId="1671309258" sldId="1726"/>
            <ac:spMk id="64" creationId="{61C9240F-0EB3-4949-943B-DDA0410E040E}"/>
          </ac:spMkLst>
        </pc:spChg>
        <pc:spChg chg="mod">
          <ac:chgData name="Chandler Syal" userId="df3e0ddd-6417-4fab-83ce-cad388c272a5" providerId="ADAL" clId="{A8FAB6A7-6F15-4CDF-B650-7FC581322C0D}" dt="2020-09-29T21:53:08.546" v="45" actId="20577"/>
          <ac:spMkLst>
            <pc:docMk/>
            <pc:sldMk cId="1671309258" sldId="1726"/>
            <ac:spMk id="70" creationId="{4553C2C0-B369-40E0-AFE0-84CB21A843AA}"/>
          </ac:spMkLst>
        </pc:spChg>
      </pc:sldChg>
      <pc:sldChg chg="modSp mod">
        <pc:chgData name="Chandler Syal" userId="df3e0ddd-6417-4fab-83ce-cad388c272a5" providerId="ADAL" clId="{A8FAB6A7-6F15-4CDF-B650-7FC581322C0D}" dt="2020-09-30T15:03:16.137" v="61" actId="1076"/>
        <pc:sldMkLst>
          <pc:docMk/>
          <pc:sldMk cId="269148665" sldId="1879"/>
        </pc:sldMkLst>
        <pc:spChg chg="mod">
          <ac:chgData name="Chandler Syal" userId="df3e0ddd-6417-4fab-83ce-cad388c272a5" providerId="ADAL" clId="{A8FAB6A7-6F15-4CDF-B650-7FC581322C0D}" dt="2020-09-30T15:03:16.137" v="61" actId="1076"/>
          <ac:spMkLst>
            <pc:docMk/>
            <pc:sldMk cId="269148665" sldId="1879"/>
            <ac:spMk id="4"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5/30/2022 12:11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5/30/2022 12:06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microsoft.com/TrustCenter/Privacy/gdpr/default.aspx"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power-platform/admin/about-teams-environment#upgrade-proces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ka.ms/CoEStarterKitDownload"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powerapps.microsoft.com/communityplan/"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docs.microsoft.com/en-us/connectors/office365/" TargetMode="External"/><Relationship Id="rId5" Type="http://schemas.openxmlformats.org/officeDocument/2006/relationships/hyperlink" Target="https://make.powerapps.com/" TargetMode="External"/><Relationship Id="rId4" Type="http://schemas.openxmlformats.org/officeDocument/2006/relationships/hyperlink" Target="https://github.com/MicrosoftDocs/mslearn-build-app-solution/raw/master/downloads/Contoso-Site-Tracking.zip"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docs.microsoft.com/en-us/powerapps/maker/model-driven-apps/create-edit-views-app-designer" TargetMode="External"/><Relationship Id="rId5" Type="http://schemas.openxmlformats.org/officeDocument/2006/relationships/hyperlink" Target="https://docs.microsoft.com/en-us/powerapps/maker/model-driven-apps/design-custom-business-apps-using-app-designer" TargetMode="External"/><Relationship Id="rId4" Type="http://schemas.openxmlformats.org/officeDocument/2006/relationships/hyperlink" Target="https://admin.powerapps.com/"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customers.microsoft.com/en-us/story/759484-trugreen-partner-professional-services-power-virtual-agents"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ms.flow.microsoft.com/en-us/"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learn/modules/build-automated-solution/2a-build-recurring-flows"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learn/modules/build-automated-solution/2b-build-button-flow"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power-bi/desktop-tutorial-analyzing-sales-data-from-excel-and-an-odata-feed/"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power-bi/transform-model/desktop-measures"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www.microsoft.com/en-us/videoplayer/embed/RE4mERi"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learn/modules/build-simple-dashboard/2-connect-data"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learn/modules/build-simple-dashboard/3-transform-data"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learn/modules/build-simple-dashboard/4-visualize-data"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learn/modules/build-simple-dashboard/5-build-dashboard"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learn/modules/build-simple-dashboard/6-collaborate-share"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youtu.be/J5i7h4Uzju4"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5/30/2022 12:06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BI</a:t>
            </a:r>
            <a:r>
              <a:rPr lang="en-US" sz="882" b="0" i="0" u="none" strike="noStrike" kern="1200" dirty="0">
                <a:solidFill>
                  <a:schemeClr val="tx1"/>
                </a:solidFill>
                <a:effectLst/>
                <a:latin typeface="Segoe UI Light" pitchFamily="34" charset="0"/>
                <a:ea typeface="+mn-ea"/>
                <a:cs typeface="+mn-cs"/>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You can consider Power BI as the analysis and insights leg of Microsoft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56973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5/30/2022 12:11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113</a:t>
            </a:fld>
            <a:endParaRPr lang="en-US"/>
          </a:p>
        </p:txBody>
      </p:sp>
    </p:spTree>
    <p:extLst>
      <p:ext uri="{BB962C8B-B14F-4D97-AF65-F5344CB8AC3E}">
        <p14:creationId xmlns:p14="http://schemas.microsoft.com/office/powerpoint/2010/main" val="29069982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5/30/2022 12:11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64202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Describe the function of groups in Office 365. Compare Microsoft Exchange Online distribution groups, Microsoft SharePoint Online security groups, and Office 365 groups.</a:t>
            </a:r>
          </a:p>
        </p:txBody>
      </p:sp>
      <p:sp>
        <p:nvSpPr>
          <p:cNvPr id="4" name="Slide Number Placeholder 3"/>
          <p:cNvSpPr>
            <a:spLocks noGrp="1"/>
          </p:cNvSpPr>
          <p:nvPr>
            <p:ph type="sldNum" sz="quarter" idx="10"/>
          </p:nvPr>
        </p:nvSpPr>
        <p:spPr/>
        <p:txBody>
          <a:bodyPr/>
          <a:lstStyle/>
          <a:p>
            <a:fld id="{30928345-5EBD-42DB-A2E2-2AFDA624600E}" type="slidenum">
              <a:rPr lang="en-US" smtClean="0"/>
              <a:t>115</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265529338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Demonstrate how to create groups and manage group membership.</a:t>
            </a:r>
          </a:p>
        </p:txBody>
      </p:sp>
      <p:sp>
        <p:nvSpPr>
          <p:cNvPr id="4" name="Slide Number Placeholder 3"/>
          <p:cNvSpPr>
            <a:spLocks noGrp="1"/>
          </p:cNvSpPr>
          <p:nvPr>
            <p:ph type="sldNum" sz="quarter" idx="10"/>
          </p:nvPr>
        </p:nvSpPr>
        <p:spPr/>
        <p:txBody>
          <a:bodyPr/>
          <a:lstStyle/>
          <a:p>
            <a:fld id="{30928345-5EBD-42DB-A2E2-2AFDA624600E}" type="slidenum">
              <a:rPr lang="en-US" smtClean="0"/>
              <a:t>116</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154076570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5/30/2022 12:11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117</a:t>
            </a:fld>
            <a:endParaRPr lang="en-US"/>
          </a:p>
        </p:txBody>
      </p:sp>
    </p:spTree>
    <p:extLst>
      <p:ext uri="{BB962C8B-B14F-4D97-AF65-F5344CB8AC3E}">
        <p14:creationId xmlns:p14="http://schemas.microsoft.com/office/powerpoint/2010/main" val="401332325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5/30/2022 12:11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64202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Provide a brief summary of how to use the Windows PowerShell command-line interface to manage Office 365, and compare it with using the Microsoft 365 admin center.</a:t>
            </a:r>
          </a:p>
        </p:txBody>
      </p:sp>
      <p:sp>
        <p:nvSpPr>
          <p:cNvPr id="4" name="Slide Number Placeholder 3"/>
          <p:cNvSpPr>
            <a:spLocks noGrp="1"/>
          </p:cNvSpPr>
          <p:nvPr>
            <p:ph type="sldNum" sz="quarter" idx="10"/>
          </p:nvPr>
        </p:nvSpPr>
        <p:spPr/>
        <p:txBody>
          <a:bodyPr/>
          <a:lstStyle/>
          <a:p>
            <a:fld id="{30928345-5EBD-42DB-A2E2-2AFDA624600E}" type="slidenum">
              <a:rPr lang="en-US" smtClean="0"/>
              <a:t>119</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174659941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Demonstrate commands and examples of managing user accounts by using Windows PowerShell.</a:t>
            </a:r>
          </a:p>
        </p:txBody>
      </p:sp>
      <p:sp>
        <p:nvSpPr>
          <p:cNvPr id="4" name="Slide Number Placeholder 3"/>
          <p:cNvSpPr>
            <a:spLocks noGrp="1"/>
          </p:cNvSpPr>
          <p:nvPr>
            <p:ph type="sldNum" sz="quarter" idx="10"/>
          </p:nvPr>
        </p:nvSpPr>
        <p:spPr/>
        <p:txBody>
          <a:bodyPr/>
          <a:lstStyle/>
          <a:p>
            <a:fld id="{30928345-5EBD-42DB-A2E2-2AFDA624600E}" type="slidenum">
              <a:rPr lang="en-US" smtClean="0"/>
              <a:t>120</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428411833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Demonstrate commands and examples of managing group accounts by using Windows PowerShell.</a:t>
            </a:r>
          </a:p>
        </p:txBody>
      </p:sp>
      <p:sp>
        <p:nvSpPr>
          <p:cNvPr id="4" name="Slide Number Placeholder 3"/>
          <p:cNvSpPr>
            <a:spLocks noGrp="1"/>
          </p:cNvSpPr>
          <p:nvPr>
            <p:ph type="sldNum" sz="quarter" idx="10"/>
          </p:nvPr>
        </p:nvSpPr>
        <p:spPr/>
        <p:txBody>
          <a:bodyPr/>
          <a:lstStyle/>
          <a:p>
            <a:fld id="{30928345-5EBD-42DB-A2E2-2AFDA624600E}" type="slidenum">
              <a:rPr lang="en-US" smtClean="0"/>
              <a:t>121</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344268351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Demonstrate how to import users and groups by Using Windows PowerShell.</a:t>
            </a:r>
          </a:p>
        </p:txBody>
      </p:sp>
      <p:sp>
        <p:nvSpPr>
          <p:cNvPr id="4" name="Slide Number Placeholder 3"/>
          <p:cNvSpPr>
            <a:spLocks noGrp="1"/>
          </p:cNvSpPr>
          <p:nvPr>
            <p:ph type="sldNum" sz="quarter" idx="10"/>
          </p:nvPr>
        </p:nvSpPr>
        <p:spPr/>
        <p:txBody>
          <a:bodyPr/>
          <a:lstStyle/>
          <a:p>
            <a:fld id="{30928345-5EBD-42DB-A2E2-2AFDA624600E}" type="slidenum">
              <a:rPr lang="en-US" smtClean="0"/>
              <a:t>122</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4241433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Virtual Agents</a:t>
            </a:r>
            <a:r>
              <a:rPr lang="en-US" sz="882" b="0" i="0" u="none" strike="noStrike" kern="1200" dirty="0">
                <a:solidFill>
                  <a:schemeClr val="tx1"/>
                </a:solidFill>
                <a:effectLst/>
                <a:latin typeface="Segoe UI Light" pitchFamily="34" charset="0"/>
                <a:ea typeface="+mn-ea"/>
                <a:cs typeface="+mn-cs"/>
              </a:rPr>
              <a:t> enables anyone to create powerful chatbots using a guided, no-code graphical interface, without the need for data scientists or developers.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0344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Demonstrate the scripts that the topic content discussed. </a:t>
            </a:r>
          </a:p>
        </p:txBody>
      </p:sp>
      <p:sp>
        <p:nvSpPr>
          <p:cNvPr id="4" name="Slide Number Placeholder 3"/>
          <p:cNvSpPr>
            <a:spLocks noGrp="1"/>
          </p:cNvSpPr>
          <p:nvPr>
            <p:ph type="sldNum" sz="quarter" idx="10"/>
          </p:nvPr>
        </p:nvSpPr>
        <p:spPr/>
        <p:txBody>
          <a:bodyPr/>
          <a:lstStyle/>
          <a:p>
            <a:fld id="{30928345-5EBD-42DB-A2E2-2AFDA624600E}" type="slidenum">
              <a:rPr lang="en-US" smtClean="0"/>
              <a:t>123</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69603150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Demonstrate how to configure password policies by using Windows PowerShell.</a:t>
            </a:r>
          </a:p>
        </p:txBody>
      </p:sp>
      <p:sp>
        <p:nvSpPr>
          <p:cNvPr id="4" name="Slide Number Placeholder 3"/>
          <p:cNvSpPr>
            <a:spLocks noGrp="1"/>
          </p:cNvSpPr>
          <p:nvPr>
            <p:ph type="sldNum" sz="quarter" idx="10"/>
          </p:nvPr>
        </p:nvSpPr>
        <p:spPr/>
        <p:txBody>
          <a:bodyPr/>
          <a:lstStyle/>
          <a:p>
            <a:fld id="{30928345-5EBD-42DB-A2E2-2AFDA624600E}" type="slidenum">
              <a:rPr lang="en-US" smtClean="0"/>
              <a:t>124</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245190169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Use the discussion to draw out students’ thoughts on using Windows PowerShell to administer users and groups in Office 365 tenant compared to the Microsoft 365 admin center.</a:t>
            </a:r>
          </a:p>
        </p:txBody>
      </p:sp>
      <p:sp>
        <p:nvSpPr>
          <p:cNvPr id="4" name="Slide Number Placeholder 3"/>
          <p:cNvSpPr>
            <a:spLocks noGrp="1"/>
          </p:cNvSpPr>
          <p:nvPr>
            <p:ph type="sldNum" sz="quarter" idx="10"/>
          </p:nvPr>
        </p:nvSpPr>
        <p:spPr/>
        <p:txBody>
          <a:bodyPr/>
          <a:lstStyle/>
          <a:p>
            <a:fld id="{30928345-5EBD-42DB-A2E2-2AFDA624600E}" type="slidenum">
              <a:rPr lang="en-US" smtClean="0"/>
              <a:t>125</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33668942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5/30/2022 12:11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64202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5/30/2022 12:11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15760258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5/30/2022 12:11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64202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Describe the Office 365 administrator roles. Highlight that Windows PowerShell administrator names are different from Office 365 administrator names.</a:t>
            </a:r>
          </a:p>
        </p:txBody>
      </p:sp>
      <p:sp>
        <p:nvSpPr>
          <p:cNvPr id="4" name="Slide Number Placeholder 3"/>
          <p:cNvSpPr>
            <a:spLocks noGrp="1"/>
          </p:cNvSpPr>
          <p:nvPr>
            <p:ph type="sldNum" sz="quarter" idx="10"/>
          </p:nvPr>
        </p:nvSpPr>
        <p:spPr/>
        <p:txBody>
          <a:bodyPr/>
          <a:lstStyle/>
          <a:p>
            <a:fld id="{30928345-5EBD-42DB-A2E2-2AFDA624600E}" type="slidenum">
              <a:rPr lang="en-US" smtClean="0"/>
              <a:t>129</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137015445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Show how to assign administrator roles, including how to assign roles by using Windows PowerShell.</a:t>
            </a:r>
          </a:p>
        </p:txBody>
      </p:sp>
      <p:sp>
        <p:nvSpPr>
          <p:cNvPr id="4" name="Slide Number Placeholder 3"/>
          <p:cNvSpPr>
            <a:spLocks noGrp="1"/>
          </p:cNvSpPr>
          <p:nvPr>
            <p:ph type="sldNum" sz="quarter" idx="10"/>
          </p:nvPr>
        </p:nvSpPr>
        <p:spPr/>
        <p:txBody>
          <a:bodyPr/>
          <a:lstStyle/>
          <a:p>
            <a:fld id="{30928345-5EBD-42DB-A2E2-2AFDA624600E}" type="slidenum">
              <a:rPr lang="en-US" smtClean="0"/>
              <a:t>130</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249660911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Describe the best practices for delegating administration.</a:t>
            </a:r>
          </a:p>
        </p:txBody>
      </p:sp>
      <p:sp>
        <p:nvSpPr>
          <p:cNvPr id="4" name="Slide Number Placeholder 3"/>
          <p:cNvSpPr>
            <a:spLocks noGrp="1"/>
          </p:cNvSpPr>
          <p:nvPr>
            <p:ph type="sldNum" sz="quarter" idx="10"/>
          </p:nvPr>
        </p:nvSpPr>
        <p:spPr/>
        <p:txBody>
          <a:bodyPr/>
          <a:lstStyle/>
          <a:p>
            <a:fld id="{30928345-5EBD-42DB-A2E2-2AFDA624600E}" type="slidenum">
              <a:rPr lang="en-US" smtClean="0"/>
              <a:t>131</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280629693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5/30/2022 12:11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132</a:t>
            </a:fld>
            <a:endParaRPr lang="en-US"/>
          </a:p>
        </p:txBody>
      </p:sp>
    </p:spTree>
    <p:extLst>
      <p:ext uri="{BB962C8B-B14F-4D97-AF65-F5344CB8AC3E}">
        <p14:creationId xmlns:p14="http://schemas.microsoft.com/office/powerpoint/2010/main" val="2906998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Dataverse</a:t>
            </a:r>
            <a:r>
              <a:rPr lang="en-US" sz="882" b="0" i="0" u="none" strike="noStrike" kern="1200" dirty="0">
                <a:solidFill>
                  <a:schemeClr val="tx1"/>
                </a:solidFill>
                <a:effectLst/>
                <a:latin typeface="Segoe UI Light" pitchFamily="34" charset="0"/>
                <a:ea typeface="+mn-ea"/>
                <a:cs typeface="+mn-cs"/>
              </a:rPr>
              <a:t> is a scalable data service and app platform which lets users securely store and manage data from multiple sources and integrate that data in business applications using a common data model to ensure ease and consistency to users. Dataverse is the common currency that enables the components of Microsoft Power Platform to work together. It’s the foundation that enables the consolidation, display, and manipulation of data.</a:t>
            </a:r>
          </a:p>
          <a:p>
            <a:endParaRPr lang="en-US" sz="882" b="0" i="0" u="none" strike="noStrike"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942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Microsoft Power Platform is made powerful by its ability to leverage data across many platforms. To do this, components of Microsoft Power Platform use connectors. You can think of connectors as a bridge from your data source to your app or workflow which allows information to be conveyed back and forth. Connectors allow you to extend your business solutions across platforms and add functionality for your users, and Microsoft Power Platform has more than 275 connectors with the ability to build custom connectors as well.</a:t>
            </a:r>
          </a:p>
          <a:p>
            <a:r>
              <a:rPr lang="en-US" sz="882" b="0" i="0" u="none" strike="noStrike" kern="1200" dirty="0">
                <a:solidFill>
                  <a:schemeClr val="tx1"/>
                </a:solidFill>
                <a:effectLst/>
                <a:latin typeface="Segoe UI Light" pitchFamily="34" charset="0"/>
                <a:ea typeface="+mn-ea"/>
                <a:cs typeface="+mn-cs"/>
              </a:rPr>
              <a:t>It is important to note that premium connectors require a paid plan for use. The connector reference in the summary and resources unit lists all connectors and whether they are considered standard or premium. Custom connectors are also considered a premium feature.</a:t>
            </a:r>
          </a:p>
          <a:p>
            <a:endParaRPr lang="en-US" dirty="0"/>
          </a:p>
          <a:p>
            <a:r>
              <a:rPr lang="en-US" sz="800" b="0" i="0" u="none" strike="noStrike" kern="1200" dirty="0">
                <a:solidFill>
                  <a:schemeClr val="tx1"/>
                </a:solidFill>
                <a:effectLst/>
                <a:latin typeface="Segoe UI Light" pitchFamily="34" charset="0"/>
                <a:ea typeface="+mn-ea"/>
                <a:cs typeface="+mn-cs"/>
              </a:rPr>
              <a:t>Both of these data source types are commonly used to bring data and additional functionality to your solutions.</a:t>
            </a:r>
          </a:p>
          <a:p>
            <a:r>
              <a:rPr lang="en-US" sz="800" b="0" i="0" u="none" strike="noStrike" kern="1200" dirty="0">
                <a:solidFill>
                  <a:schemeClr val="tx1"/>
                </a:solidFill>
                <a:effectLst/>
                <a:latin typeface="Segoe UI Light" pitchFamily="34" charset="0"/>
                <a:ea typeface="+mn-ea"/>
                <a:cs typeface="+mn-cs"/>
              </a:rPr>
              <a:t>As you can see, connecting to data sources allows you to integrate disparate parts of your business solutions to build them out cohesively.</a:t>
            </a:r>
          </a:p>
          <a:p>
            <a:endParaRPr lang="en-US" dirty="0"/>
          </a:p>
          <a:p>
            <a:r>
              <a:rPr lang="en-US" sz="800" b="1" dirty="0"/>
              <a:t>Tabular data</a:t>
            </a:r>
            <a:r>
              <a:rPr lang="en-US" sz="800" dirty="0"/>
              <a:t>: A tabular data source is one that returns data in a structured table format. Power Apps can directly read and display these tables through galleries, forms, and other controls. Additionally, if the data source supports it, Power Apps can create, edit, and delete data from these data sources. Examples include Dataverse, SharePoint, and SQL Server.</a:t>
            </a:r>
          </a:p>
          <a:p>
            <a:endParaRPr lang="en-US" sz="800" dirty="0"/>
          </a:p>
          <a:p>
            <a:r>
              <a:rPr lang="en-US" sz="800" b="1" dirty="0"/>
              <a:t>Function-based data</a:t>
            </a:r>
            <a:r>
              <a:rPr lang="en-US" sz="800" dirty="0"/>
              <a:t>: A function-based data source is one that uses functions to interact with the data source. These functions can be used to return a table of data, but offer more extensive action such as the ability to send an email, update permissions, or create a calendar event. Examples include Office 365 Users, Project Online, and Azure Blob Storage.</a:t>
            </a:r>
          </a:p>
          <a:p>
            <a:endParaRPr lang="en-US" sz="800" dirty="0"/>
          </a:p>
          <a:p>
            <a:r>
              <a:rPr lang="en-US" sz="800" b="1" dirty="0"/>
              <a:t>Triggers</a:t>
            </a:r>
            <a:r>
              <a:rPr lang="en-US" sz="800" dirty="0"/>
              <a:t> are only used in Power Automate and prompt a flow to begin. Triggers can be time based, such as a flow which begins every day at 8:00 am, or they could be based off of an action like creating a new record in a table or receiving an email. You will always need a trigger to tell your workflow when to run.</a:t>
            </a:r>
          </a:p>
          <a:p>
            <a:endParaRPr lang="en-US" sz="800" dirty="0"/>
          </a:p>
          <a:p>
            <a:r>
              <a:rPr lang="en-US" sz="800" b="1" dirty="0"/>
              <a:t>Actions</a:t>
            </a:r>
            <a:r>
              <a:rPr lang="en-US" sz="800" dirty="0"/>
              <a:t> are used in Power Automate and Power Apps. Actions are prompted by the user or a trigger and allow interaction with your data source by some function. For example, an action would be sending an email in your workflow or app or writing a new line to a data source.</a:t>
            </a:r>
          </a:p>
          <a:p>
            <a:endParaRPr lang="en-US" sz="80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 Protection:</a:t>
            </a:r>
          </a:p>
          <a:p>
            <a:r>
              <a:rPr lang="en-US" sz="882" b="0" i="0" u="none" strike="noStrike" kern="1200" dirty="0">
                <a:solidFill>
                  <a:schemeClr val="tx1"/>
                </a:solidFill>
                <a:effectLst/>
                <a:latin typeface="Segoe UI Light" pitchFamily="34" charset="0"/>
                <a:ea typeface="+mn-ea"/>
                <a:cs typeface="+mn-cs"/>
              </a:rPr>
              <a:t>Data as it is in transit between user devices and the Microsoft datacenters are secured. Connections established between customers and Microsoft datacenters are encrypted, and all public endpoints are secured using industry-standard TLS. TLS effectively establishes a security-enhanced browser to server connection to help ensure data confidentiality and integrity between desktops and datacenters. API access from the customer endpoint to the server is also similarly protected. Currently, TLS 1.2 (or higher) is required for accessing the server endpoints.</a:t>
            </a:r>
          </a:p>
          <a:p>
            <a:endParaRPr lang="en-US" sz="882" b="0" i="0" u="none" strike="noStrike" kern="1200" dirty="0">
              <a:solidFill>
                <a:schemeClr val="tx1"/>
              </a:solidFill>
              <a:effectLst/>
              <a:latin typeface="Segoe UI Light" pitchFamily="34" charset="0"/>
              <a:ea typeface="+mn-ea"/>
              <a:cs typeface="+mn-cs"/>
            </a:endParaRPr>
          </a:p>
          <a:p>
            <a:pPr algn="l"/>
            <a:r>
              <a:rPr lang="en-US" b="1" i="0" dirty="0">
                <a:effectLst/>
                <a:latin typeface="Segoe UI" panose="020B0502040204020203" pitchFamily="34" charset="0"/>
              </a:rPr>
              <a:t>Resources to manage GDPR Compliance</a:t>
            </a:r>
          </a:p>
          <a:p>
            <a:pPr algn="l"/>
            <a:r>
              <a:rPr lang="en-US" b="0" i="0" dirty="0">
                <a:effectLst/>
                <a:latin typeface="Segoe UI" panose="020B0502040204020203" pitchFamily="34" charset="0"/>
              </a:rPr>
              <a:t>The European Union General Data Protection Regulation (GDPR) is one of the newest privacy regulations enacted that gives rights to people to manage their personal data. A complete discussion of GDPR is beyond the scope of this content, however Microsoft Power Platform does fully support the GDPR. For more GDPR resources and information, visit the Trust Center at </a:t>
            </a:r>
            <a:r>
              <a:rPr lang="en-US" b="0" i="0" u="none" strike="noStrike" dirty="0">
                <a:effectLst/>
                <a:latin typeface="Segoe UI" panose="020B0502040204020203" pitchFamily="34" charset="0"/>
                <a:hlinkClick r:id="rId3"/>
              </a:rPr>
              <a:t>https://www.microsoft.com/TrustCenter/Privacy/gdpr/default.aspx</a:t>
            </a:r>
            <a:r>
              <a:rPr lang="en-US" b="0" i="0" dirty="0">
                <a:effectLst/>
                <a:latin typeface="Segoe UI" panose="020B0502040204020203" pitchFamily="34" charset="0"/>
              </a:rPr>
              <a:t> .</a:t>
            </a:r>
          </a:p>
          <a:p>
            <a:br>
              <a:rPr lang="en-US" dirty="0"/>
            </a:br>
            <a:endParaRPr lang="en-US" sz="882"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Although we live in a data driven world, your business can find it difficult to take advantage of the data you have access to. Sales, customer, and employee data should drive our business decisions, but where do we even start? Microsoft Power Platform can add value to any business by helping you to analyze, act, and automate. Act by building custom apps in Power Apps, automate processes based on the data you collect in Power Automation, and analyze the data you have collected in Power BI.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Consider a business that has IT equipment for general use. Currently equipment check-out is conducted by visiting the IT office and if the product is available, writing your name and the equipment name in a notebook. Employees may have to visit IT several times before equipment becomes available, and IT personnel must drop their tasks to check on equipment status or go to collect it for the employee. Sometimes employees hold onto the equipment longer than they intend and an IT personnel spends time tracking it down. In addition, important equipment information such as serial number, warranty details, and instructions for use are kept somewhere in the IT office. How can Microsoft Power Platform improve this process?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Apps allows us to build an app that has all equipment listed, the status of that equipment, and even important details such as use instructions. This way employees can check out available equipment, walk to IT at a specified pick up time where the equipment will be ready, and even access the use instructions or flag an equipment malfunction from their phone or tablet. Power Automate can read when equipment needs to be returned and send reminder emails out, or even a warning that the equipment is late being checked in. Users can see when equipment is booked through the app and request check out for a future date at which time Power Automate can send them a reminder to pick the equipment up and IT a reminder to have it ready. Power BI can take all the data generated from the app and analyze it to help you understand what equipment is used most often and by whom. This way you can decide if you need additional equipment, if some users or departments need dedicated equipment, and when your equipment has reached the end of its usefulness. </a:t>
            </a:r>
          </a:p>
          <a:p>
            <a:r>
              <a:rPr lang="en-US" sz="882" b="0" i="0" u="none" strike="noStrike" kern="1200" dirty="0">
                <a:solidFill>
                  <a:schemeClr val="tx1"/>
                </a:solidFill>
                <a:effectLst/>
                <a:latin typeface="Segoe UI Light" pitchFamily="34" charset="0"/>
                <a:ea typeface="+mn-ea"/>
                <a:cs typeface="+mn-cs"/>
              </a:rPr>
              <a:t>This is only one common scenario in which Microsoft Power Platform can transform the way businesses work. Consider your own business and what processes take up valuable time and are a burden to customers or employees. How can you leverage Microsoft Power Platform to improve them?</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190393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659830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5/30/2022 12:06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941642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Dataverse is a cloud-based, low-code data service and app platform, which allows you to leverage the security and connectivity of Microsoft services. </a:t>
            </a:r>
          </a:p>
          <a:p>
            <a:endParaRPr lang="en-US" b="0" i="0" dirty="0">
              <a:effectLst/>
              <a:latin typeface="Segoe UI" panose="020B0502040204020203" pitchFamily="34" charset="0"/>
            </a:endParaRPr>
          </a:p>
          <a:p>
            <a:r>
              <a:rPr lang="en-US" b="0" i="0" dirty="0">
                <a:effectLst/>
                <a:latin typeface="Segoe UI" panose="020B0502040204020203" pitchFamily="34" charset="0"/>
              </a:rPr>
              <a:t>Dataverse connects easily to all aspects of Microsoft Power Platform so that you can fully control, automate, and strengthen your business. </a:t>
            </a:r>
          </a:p>
          <a:p>
            <a:endParaRPr lang="en-US" b="0" i="0" dirty="0">
              <a:effectLst/>
              <a:latin typeface="Segoe UI" panose="020B0502040204020203" pitchFamily="34" charset="0"/>
            </a:endParaRPr>
          </a:p>
          <a:p>
            <a:r>
              <a:rPr lang="en-US" b="0" i="0" dirty="0">
                <a:effectLst/>
                <a:latin typeface="Segoe UI" panose="020B0502040204020203" pitchFamily="34" charset="0"/>
              </a:rPr>
              <a:t>With standard tables and columns, as well as the ability to easily define relationships between your data, Dataverse was built for powerful, scalable solutions.</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5/30/2022 12:06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334207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Dataverse is a cloud-based solution that easily structures a variety of data and business logic to support interconnected applications and processes in a secure and compliant manner. Managed and maintained by Microsoft, Dataverse is available globally but deployed geographically to comply with your potential data residency. It is not designed for stand-alone use on your servers, so you will need an internet connection to access and use it.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Dataverse is designed to be your central data repository for business data, and you might even be using it already. Behind the scenes, it powers many Microsoft Dynamics 365 solutions such as Field Service, Marketing, Customer Service, and Sales. It is also available as part of Power Apps and Power Automate with native connectivity built right in. The AI Builder and Portals features of Microsoft Power Platform also utilize Dataverse.</a:t>
            </a:r>
          </a:p>
          <a:p>
            <a:endParaRPr lang="en-US" sz="882" kern="1200" dirty="0">
              <a:solidFill>
                <a:schemeClr val="tx1"/>
              </a:solidFill>
              <a:effectLst/>
              <a:latin typeface="Segoe UI Light" pitchFamily="34" charset="0"/>
              <a:ea typeface="+mn-ea"/>
              <a:cs typeface="+mn-cs"/>
            </a:endParaRPr>
          </a:p>
          <a:p>
            <a:pPr algn="l"/>
            <a:r>
              <a:rPr lang="en-US" b="0" i="0" dirty="0">
                <a:effectLst/>
                <a:latin typeface="Segoe UI" panose="020B0502040204020203" pitchFamily="34" charset="0"/>
              </a:rPr>
              <a:t>The ease of setting up a Dataverse database and standardized data model under it simplifies your ability to concentrate your efforts on building solutions without worrying about infrastructure, storage, and data integration. With your data stored in Dataverse, there are many different ways to access it. You can work with the data natively with tools such as Power Apps or Power Automate. Or through connectors and APIs you can connect to the Common Data Service from any business solution. With the power of features such as role-based security and business rules you can trust your data is safe no matter how it is accessed.</a:t>
            </a:r>
          </a:p>
          <a:p>
            <a:pPr algn="l"/>
            <a:br>
              <a:rPr lang="en-US" dirty="0"/>
            </a:br>
            <a:r>
              <a:rPr lang="en-US" b="1" i="0" dirty="0">
                <a:effectLst/>
                <a:latin typeface="Segoe UI" panose="020B0502040204020203" pitchFamily="34" charset="0"/>
              </a:rPr>
              <a:t>Microsoft Dataverse defined</a:t>
            </a:r>
          </a:p>
          <a:p>
            <a:pPr algn="l"/>
            <a:r>
              <a:rPr lang="en-US" b="0" i="0" dirty="0">
                <a:effectLst/>
                <a:latin typeface="Segoe UI" panose="020B0502040204020203" pitchFamily="34" charset="0"/>
              </a:rPr>
              <a:t>A Dataverse database is a single instance of Dataverse which stores data in a set of standard and custom data structures called tables. A table is a logical set of records (rows) that is used to store data. These are like tables in a relational database, but there are subtle differences. Rows (records) within a table contain many columns (fields) to manage individual pieces of information about a single row.</a:t>
            </a:r>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960265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32639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Applications within a team in Microsoft Teams have access to a Dataverse for Teams environment. Dataverse for Teams is a common platform that allows all these interfaces to have a unified understanding of how the data is modeled and consumed. Dataverse for Teams delivers a targeted set of the features commonly needed for creating apps, flows, and more within Teams. If your organization requires additional capabilities, such as more granular control for security and governance, or capacity beyond the approximately 1 million rows a Dataverse for Teams environment can contain, Dataverse for Teams can be </a:t>
            </a:r>
            <a:r>
              <a:rPr lang="en-US" b="0" i="0" u="none" strike="noStrike" dirty="0">
                <a:effectLst/>
                <a:latin typeface="Segoe UI" panose="020B0502040204020203" pitchFamily="34" charset="0"/>
                <a:hlinkClick r:id="rId3"/>
              </a:rPr>
              <a:t>upgraded</a:t>
            </a:r>
            <a:r>
              <a:rPr lang="en-US" b="0" i="0" dirty="0">
                <a:solidFill>
                  <a:srgbClr val="171717"/>
                </a:solidFill>
                <a:effectLst/>
                <a:latin typeface="Segoe UI" panose="020B0502040204020203" pitchFamily="34" charset="0"/>
              </a:rPr>
              <a:t> to Dataverse.</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625750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dirty="0">
                <a:solidFill>
                  <a:schemeClr val="tx1"/>
                </a:solidFill>
                <a:effectLst/>
                <a:latin typeface="Segoe UI Light" pitchFamily="34" charset="0"/>
                <a:ea typeface="+mn-ea"/>
                <a:cs typeface="+mn-cs"/>
              </a:rPr>
              <a:t>Types of tables</a:t>
            </a:r>
          </a:p>
          <a:p>
            <a:r>
              <a:rPr lang="en-US" sz="882" kern="1200" dirty="0">
                <a:solidFill>
                  <a:schemeClr val="tx1"/>
                </a:solidFill>
                <a:effectLst/>
                <a:latin typeface="Segoe UI Light" pitchFamily="34" charset="0"/>
                <a:ea typeface="+mn-ea"/>
                <a:cs typeface="+mn-cs"/>
              </a:rPr>
              <a:t>Some of the types of tables are:</a:t>
            </a:r>
          </a:p>
          <a:p>
            <a:pPr lvl="0"/>
            <a:r>
              <a:rPr lang="en-US" sz="882" b="1" kern="1200" dirty="0">
                <a:solidFill>
                  <a:schemeClr val="tx1"/>
                </a:solidFill>
                <a:effectLst/>
                <a:latin typeface="Segoe UI Light" pitchFamily="34" charset="0"/>
                <a:ea typeface="+mn-ea"/>
                <a:cs typeface="+mn-cs"/>
              </a:rPr>
              <a:t>Standard</a:t>
            </a:r>
            <a:r>
              <a:rPr lang="en-US" sz="882" kern="1200" dirty="0">
                <a:solidFill>
                  <a:schemeClr val="tx1"/>
                </a:solidFill>
                <a:effectLst/>
                <a:latin typeface="Segoe UI Light" pitchFamily="34" charset="0"/>
                <a:ea typeface="+mn-ea"/>
                <a:cs typeface="+mn-cs"/>
              </a:rPr>
              <a:t> - The base set of tables that are created for every instance of a Dataverse database. You can add more columns to any table, but you can only delete columns from a custom table.</a:t>
            </a:r>
          </a:p>
          <a:p>
            <a:pPr lvl="0"/>
            <a:r>
              <a:rPr lang="en-US" sz="882" b="1" kern="1200" dirty="0">
                <a:solidFill>
                  <a:schemeClr val="tx1"/>
                </a:solidFill>
                <a:effectLst/>
                <a:latin typeface="Segoe UI Light" pitchFamily="34" charset="0"/>
                <a:ea typeface="+mn-ea"/>
                <a:cs typeface="+mn-cs"/>
              </a:rPr>
              <a:t>Custom</a:t>
            </a:r>
            <a:r>
              <a:rPr lang="en-US" sz="882" kern="1200" dirty="0">
                <a:solidFill>
                  <a:schemeClr val="tx1"/>
                </a:solidFill>
                <a:effectLst/>
                <a:latin typeface="Segoe UI Light" pitchFamily="34" charset="0"/>
                <a:ea typeface="+mn-ea"/>
                <a:cs typeface="+mn-cs"/>
              </a:rPr>
              <a:t> - Custom tables are created for a specific business application. All licensed users of Dataverse can access custom tables if they are assigned proper security permissions to do so.</a:t>
            </a:r>
          </a:p>
          <a:p>
            <a:endParaRPr lang="en-US" i="1" dirty="0"/>
          </a:p>
          <a:p>
            <a:r>
              <a:rPr lang="en-US" b="1" i="0" dirty="0">
                <a:solidFill>
                  <a:srgbClr val="171717"/>
                </a:solidFill>
                <a:effectLst/>
                <a:latin typeface="Segoe UI" panose="020B0502040204020203" pitchFamily="34" charset="0"/>
              </a:rPr>
              <a:t>Complex</a:t>
            </a:r>
            <a:r>
              <a:rPr lang="en-US" b="0" i="0" dirty="0">
                <a:solidFill>
                  <a:srgbClr val="171717"/>
                </a:solidFill>
                <a:effectLst/>
                <a:latin typeface="Segoe UI" panose="020B0502040204020203" pitchFamily="34" charset="0"/>
              </a:rPr>
              <a:t> - Tables that contain complex, server-side business logic, including real-time workflows or plug-ins. Some of the tables that are used in Dynamics 365 applications are complex. Care must be taken if you add server-side logic to ensure that users have the proper license to use the complex table. Additional information about complex tables can be accessed by following the link within the summary unit of this module. </a:t>
            </a:r>
            <a:endParaRPr lang="en-US" b="0" i="1" dirty="0">
              <a:solidFill>
                <a:srgbClr val="171717"/>
              </a:solidFill>
              <a:effectLst/>
              <a:latin typeface="Segoe UI" panose="020B0502040204020203" pitchFamily="34" charset="0"/>
            </a:endParaRPr>
          </a:p>
          <a:p>
            <a:endParaRPr lang="en-US" i="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Always use standard tables and columns when possible. You can rename a table if that makes the table more understandable in the context of your solution. Always review the list of standard tables and make sure a standard table will not meet your needs before you create a new table.</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740905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Tables that relate to one another have a relational connection. Relationships between tables exist in many forms, but the two most common are one-to-many and many-to-many, both of which are supported by Dataverse.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One-to-many relationships are also known as parent-child relationships. In the previous invoice example, the invoice table would be the parent and the line items would be part of the child table. An invoice can have zero, one, or many line items (child rows), but the line item will always be related to just one invoice (parent record). Typically, the child records will not exist without a parent record.</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 column that only allows unique values, such as invoice number, is used to identify the parent record. This unique column is called a key. The same value (the parent key) is stored in the related child rows. This column is called a foreign key when the child record is used to store the parent key value. Ingeniously, filtering is used to display child records with a value in the foreign key that matches the key value in the parent record. This allows applications to display the child records (line items in the previous example) that belong to a particular parent record (invoice in the previous example). This concept underlies many business software applications.</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197737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946033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5/30/2022 12:06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941642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5/30/2022 12:06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33876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Do you have inefficient or legacy business processes that you would like to modernize? Are you still moving information around using paper or even a shared Excel workbook? Do you want to be able to perform these business processes from different devices like PCs or mobile phones? Then you need Power Apps.</a:t>
            </a:r>
          </a:p>
          <a:p>
            <a:r>
              <a:rPr lang="en-US" sz="882" b="0" i="0" u="none" strike="noStrike" kern="1200" dirty="0">
                <a:solidFill>
                  <a:schemeClr val="tx1"/>
                </a:solidFill>
                <a:effectLst/>
                <a:latin typeface="Segoe UI Light" pitchFamily="34" charset="0"/>
                <a:ea typeface="+mn-ea"/>
                <a:cs typeface="+mn-cs"/>
              </a:rPr>
              <a:t>Power Apps is a no-code/low-code platform for building apps that builds off of concepts similar to formulas in an excel workbook such as SUM and TEXT. You can use Power Apps to build simple solutions like vehicle inspection forms and status reports or complex business solutions for purchasing processes and inventory management. If you can envision an app to solve a business problem, then you can use your existing skills to build it. Although this module is geared towards business users with little background in computer science and coding, Power Apps offers advanced functionality and the ability for seasoned developers to design complex applications with ease.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327633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Security and Administration</a:t>
            </a:r>
          </a:p>
          <a:p>
            <a:pPr algn="l"/>
            <a:r>
              <a:rPr lang="en-US" b="0" i="0" dirty="0">
                <a:effectLst/>
                <a:latin typeface="Segoe UI" panose="020B0502040204020203" pitchFamily="34" charset="0"/>
              </a:rPr>
              <a:t>In addition, in the Power Automate learn module, you will see that Power Automate has the ability to automate these tasks. You can download the </a:t>
            </a:r>
            <a:r>
              <a:rPr lang="en-US" b="0" i="0" u="none" strike="noStrike" dirty="0">
                <a:effectLst/>
                <a:latin typeface="Segoe UI" panose="020B0502040204020203" pitchFamily="34" charset="0"/>
                <a:hlinkClick r:id="rId3"/>
              </a:rPr>
              <a:t>Center of Excellence</a:t>
            </a:r>
            <a:r>
              <a:rPr lang="en-US" b="0" i="0" dirty="0">
                <a:effectLst/>
                <a:latin typeface="Segoe UI" panose="020B0502040204020203" pitchFamily="34" charset="0"/>
              </a:rPr>
              <a:t>  starter kit, a collection of components or tools that are designed to help get started with developing a strategy for adopting and supporting Microsoft Power Platform, with a focus on Power Apps and Power Automate.</a:t>
            </a:r>
          </a:p>
          <a:p>
            <a:br>
              <a:rPr lang="en-US" dirty="0"/>
            </a:b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Driving business value</a:t>
            </a:r>
          </a:p>
          <a:p>
            <a:r>
              <a:rPr lang="en-US" b="0" i="0" dirty="0">
                <a:effectLst/>
                <a:latin typeface="Segoe UI" panose="020B0502040204020203" pitchFamily="34" charset="0"/>
              </a:rPr>
              <a:t>By now you understand that Power Apps does not require traditional "code" like C#, making a low technology barrier to entry. If you know your business process, you can get started writing your first app. For many businesses, this means apps are not coming from IT but instead directly from frontline business users. The same way Finance builds their own Excel workbooks today, they can build their own Power Apps.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6478730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i="1" kern="1200">
                <a:solidFill>
                  <a:schemeClr val="tx1"/>
                </a:solidFill>
                <a:effectLst/>
                <a:latin typeface="Segoe UI Light" pitchFamily="34" charset="0"/>
                <a:ea typeface="+mn-ea"/>
                <a:cs typeface="+mn-cs"/>
              </a:rPr>
              <a:t>A video demo is available at the following link: https://customers.microsoft.com/en-us/story/766053-heathrow-airport-travel-transportation-power-apps</a:t>
            </a:r>
            <a:endParaRPr lang="en-US" i="1"/>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7409059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i="1" kern="1200">
                <a:solidFill>
                  <a:schemeClr val="tx1"/>
                </a:solidFill>
                <a:effectLst/>
                <a:latin typeface="Segoe UI Light" pitchFamily="34" charset="0"/>
                <a:ea typeface="+mn-ea"/>
                <a:cs typeface="+mn-cs"/>
              </a:rPr>
              <a:t>Demo Power App capabilities or show demo video. </a:t>
            </a:r>
            <a:br>
              <a:rPr lang="en-US" sz="882" i="1" kern="1200">
                <a:solidFill>
                  <a:schemeClr val="tx1"/>
                </a:solidFill>
                <a:effectLst/>
                <a:latin typeface="Segoe UI Light" pitchFamily="34" charset="0"/>
                <a:ea typeface="+mn-ea"/>
                <a:cs typeface="+mn-cs"/>
              </a:rPr>
            </a:br>
            <a:r>
              <a:rPr lang="en-US" sz="882" i="1" kern="1200">
                <a:solidFill>
                  <a:schemeClr val="tx1"/>
                </a:solidFill>
                <a:effectLst/>
                <a:latin typeface="Segoe UI Light" pitchFamily="34" charset="0"/>
                <a:ea typeface="+mn-ea"/>
                <a:cs typeface="+mn-cs"/>
              </a:rPr>
              <a:t>A video demo is available at the following link: https://www.microsoft.com/en-us/videoplayer/embed/RE4mPeJ</a:t>
            </a:r>
            <a:endParaRPr lang="en-US" i="1"/>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197737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5/30/2022 12:06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334207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Power Apps Studio</a:t>
            </a:r>
          </a:p>
          <a:p>
            <a:r>
              <a:rPr lang="en-US" dirty="0">
                <a:effectLst/>
              </a:rPr>
              <a:t>Power Apps Studio is the name of the web interface you use to build your app. With Power Apps, there is no client to download or install for building apps. Everything is done from the browser by logging into </a:t>
            </a:r>
            <a:r>
              <a:rPr lang="en-US" dirty="0">
                <a:effectLst/>
                <a:hlinkClick r:id="rId3"/>
              </a:rPr>
              <a:t>https://make.PowerApps.com</a:t>
            </a:r>
            <a:r>
              <a:rPr lang="en-US" dirty="0">
                <a:effectLst/>
              </a:rPr>
              <a:t>.</a:t>
            </a:r>
          </a:p>
          <a:p>
            <a:r>
              <a:rPr lang="en-US" b="1" dirty="0">
                <a:effectLst/>
              </a:rPr>
              <a:t>App format</a:t>
            </a:r>
          </a:p>
          <a:p>
            <a:r>
              <a:rPr lang="en-US" dirty="0">
                <a:effectLst/>
              </a:rPr>
              <a:t>The first step in creating your app is to choose the format of your app: Mobile or Tablet. While both formats can be used interchangeably on a mobile device, a tablet, or a computer, each has different defaults around sizing of the screens and controls. Once you choose the format for an app, you cannot change it.</a:t>
            </a:r>
          </a:p>
          <a:p>
            <a:r>
              <a:rPr lang="en-US" b="1" dirty="0">
                <a:effectLst/>
              </a:rPr>
              <a:t>Galleries</a:t>
            </a:r>
          </a:p>
          <a:p>
            <a:r>
              <a:rPr lang="en-US" dirty="0">
                <a:effectLst/>
              </a:rPr>
              <a:t>The Gallery control is used to display records from a table of data. The display of a record is then defined by a template, which you can customize to meet your needs. This allows you to control which fields are shown and how they are formatted. Power Apps will then apply this template automatically to every record in your data.</a:t>
            </a:r>
          </a:p>
          <a:p>
            <a:r>
              <a:rPr lang="en-US" b="1" dirty="0">
                <a:effectLst/>
              </a:rPr>
              <a:t>Forms</a:t>
            </a:r>
          </a:p>
          <a:p>
            <a:r>
              <a:rPr lang="en-US" dirty="0">
                <a:effectLst/>
              </a:rPr>
              <a:t>Forms are focused on working with a specific table row (record), often based on a selection from a gallery. In this experience, a user browses a gallery to find and select the desired row displaying the details on the form. Forms enable a user to not only view detailed information, but to save new rows and edit existing ones. The various actions performed with forms are controlled by form modes allowing the form to serve many purposes.</a:t>
            </a:r>
          </a:p>
          <a:p>
            <a:r>
              <a:rPr lang="en-US" b="1" dirty="0">
                <a:effectLst/>
              </a:rPr>
              <a:t>Input Controls</a:t>
            </a:r>
          </a:p>
          <a:p>
            <a:r>
              <a:rPr lang="en-US" dirty="0">
                <a:effectLst/>
              </a:rPr>
              <a:t>To allow you maximum flexibility in customizing your apps, Power Apps has a large selection of Input controls. Text inputs, buttons, dropdowns, toggles, date pickers, and sliders are a few examples. You can add these controls to galleries, forms, and screens to build a functional and aesthetic experience for your app. All inputs have a multitude of settings for default data, formatting, and actions which allow you to build an app that has the right user experience for your business process.</a:t>
            </a:r>
          </a:p>
          <a:p>
            <a:r>
              <a:rPr lang="en-US" b="1" dirty="0">
                <a:effectLst/>
              </a:rPr>
              <a:t>Intelligent Controls</a:t>
            </a:r>
          </a:p>
          <a:p>
            <a:r>
              <a:rPr lang="en-US" dirty="0">
                <a:effectLst/>
              </a:rPr>
              <a:t>In addition to common inputs as covered above, Power Apps also provides a rich set of controls for more advanced operations. There are hardware-based controls which allow access to the camera, bar code scanner, GPS, and more hardware features. There are also service backed controls like the business card reader or object detector which allow you to add artificial intelligence to your app without writing code.</a:t>
            </a:r>
          </a:p>
          <a:p>
            <a:r>
              <a:rPr lang="en-US" b="1" dirty="0">
                <a:effectLst/>
              </a:rPr>
              <a:t>Functions</a:t>
            </a:r>
          </a:p>
          <a:p>
            <a:r>
              <a:rPr lang="en-US" dirty="0">
                <a:effectLst/>
              </a:rPr>
              <a:t>Functions are the glue that binds all these controls, inputs, and data sources together. You can use one or more functions to create formulas in your apps. These formulas are similar to the language you use in Excel and can be used for actions such as sending data to a data source, formatting information, creating animations, and more. No complicated code is necessary, simply powerful functions with straightforward inputs to enhance your app.</a:t>
            </a:r>
          </a:p>
          <a:p>
            <a:r>
              <a:rPr lang="en-US" dirty="0">
                <a:effectLst/>
              </a:rPr>
              <a:t>Now that you have an overview of some of the rich functionality you can achieve with Power Apps, the next section will walk you down the path of building your first app.</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419951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a:solidFill>
                  <a:schemeClr val="tx1"/>
                </a:solidFill>
                <a:effectLst/>
                <a:latin typeface="Segoe UI Light" pitchFamily="34" charset="0"/>
                <a:ea typeface="+mn-ea"/>
                <a:cs typeface="+mn-cs"/>
              </a:rPr>
              <a:t>Power Apps Studio</a:t>
            </a:r>
          </a:p>
          <a:p>
            <a:r>
              <a:rPr lang="en-US" sz="882" b="0" i="0" u="none" strike="noStrike" kern="1200">
                <a:solidFill>
                  <a:schemeClr val="tx1"/>
                </a:solidFill>
                <a:effectLst/>
                <a:latin typeface="Segoe UI Light" pitchFamily="34" charset="0"/>
                <a:ea typeface="+mn-ea"/>
                <a:cs typeface="+mn-cs"/>
              </a:rPr>
              <a:t>Power Apps Studio is the name of the web interface you use to build your app. With Power Apps, there is no client to download or install for building apps. Everything is done from the browser by logging into </a:t>
            </a:r>
            <a:r>
              <a:rPr lang="en-US" sz="882" b="0" i="0" u="sng" strike="noStrike" kern="1200">
                <a:solidFill>
                  <a:schemeClr val="tx1"/>
                </a:solidFill>
                <a:effectLst/>
                <a:latin typeface="Segoe UI Light" pitchFamily="34" charset="0"/>
                <a:ea typeface="+mn-ea"/>
                <a:cs typeface="+mn-cs"/>
                <a:hlinkClick r:id="rId3"/>
              </a:rPr>
              <a:t>https://make.PowerApps.com</a:t>
            </a:r>
            <a:r>
              <a:rPr lang="en-US" sz="882" b="0" i="0" u="none" strike="noStrike" kern="1200">
                <a:solidFill>
                  <a:schemeClr val="tx1"/>
                </a:solidFill>
                <a:effectLst/>
                <a:latin typeface="Segoe UI Light" pitchFamily="34" charset="0"/>
                <a:ea typeface="+mn-ea"/>
                <a:cs typeface="+mn-cs"/>
              </a:rPr>
              <a:t>.</a:t>
            </a:r>
          </a:p>
          <a:p>
            <a:endParaRPr lang="en-US" sz="882" b="0" i="0" u="none" strike="noStrike"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The web studio is the premiere authoring experience for creating PowerApps and is the recommend way to build your apps.  </a:t>
            </a:r>
            <a:endParaRPr lang="en-US" sz="882" b="0" i="0" u="none" strike="noStrike"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108759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a:solidFill>
                  <a:schemeClr val="tx1"/>
                </a:solidFill>
                <a:effectLst/>
                <a:latin typeface="Segoe UI Light" pitchFamily="34" charset="0"/>
                <a:ea typeface="+mn-ea"/>
                <a:cs typeface="+mn-cs"/>
              </a:rPr>
              <a:t>App format</a:t>
            </a:r>
          </a:p>
          <a:p>
            <a:r>
              <a:rPr lang="en-US" sz="882" b="0" i="0" u="none" strike="noStrike" kern="1200">
                <a:solidFill>
                  <a:schemeClr val="tx1"/>
                </a:solidFill>
                <a:effectLst/>
                <a:latin typeface="Segoe UI Light" pitchFamily="34" charset="0"/>
                <a:ea typeface="+mn-ea"/>
                <a:cs typeface="+mn-cs"/>
              </a:rPr>
              <a:t>The first step in creating your app is to choose the format of your app: Mobile or Tablet. While both formats can be used interchangeably on a mobile device, a tablet, or a computer, each has different defaults around sizing of the screens and controls. Once you choose the format for an app, you cannot change it.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Galleries</a:t>
            </a:r>
          </a:p>
          <a:p>
            <a:r>
              <a:rPr lang="en-US" sz="882" b="0" i="0" u="none" strike="noStrike" kern="1200" dirty="0">
                <a:solidFill>
                  <a:schemeClr val="tx1"/>
                </a:solidFill>
                <a:effectLst/>
                <a:latin typeface="Segoe UI Light" pitchFamily="34" charset="0"/>
                <a:ea typeface="+mn-ea"/>
                <a:cs typeface="+mn-cs"/>
              </a:rPr>
              <a:t>The Gallery control is used to display rows from a table of data. The display of a row (or record) is then defined by a template, which you can customize to meet your needs. This allows you to control which columns are shown and how they are formatted. </a:t>
            </a:r>
            <a:r>
              <a:rPr lang="en-US" sz="882" b="1" i="0" u="none" strike="noStrike" kern="1200" dirty="0">
                <a:solidFill>
                  <a:schemeClr val="tx1"/>
                </a:solidFill>
                <a:effectLst/>
                <a:latin typeface="Segoe UI Light" pitchFamily="34" charset="0"/>
                <a:ea typeface="+mn-ea"/>
                <a:cs typeface="+mn-cs"/>
              </a:rPr>
              <a:t>Power Apps </a:t>
            </a:r>
            <a:r>
              <a:rPr lang="en-US" sz="882" b="0" i="0" u="none" strike="noStrike" kern="1200" dirty="0">
                <a:solidFill>
                  <a:schemeClr val="tx1"/>
                </a:solidFill>
                <a:effectLst/>
                <a:latin typeface="Segoe UI Light" pitchFamily="34" charset="0"/>
                <a:ea typeface="+mn-ea"/>
                <a:cs typeface="+mn-cs"/>
              </a:rPr>
              <a:t>will then apply this template automatically to every row in your data.</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1824483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Forms</a:t>
            </a:r>
          </a:p>
          <a:p>
            <a:r>
              <a:rPr lang="en-US" sz="882" b="0" i="0" u="none" strike="noStrike" kern="1200" dirty="0">
                <a:solidFill>
                  <a:schemeClr val="tx1"/>
                </a:solidFill>
                <a:effectLst/>
                <a:latin typeface="Segoe UI Light" pitchFamily="34" charset="0"/>
                <a:ea typeface="+mn-ea"/>
                <a:cs typeface="+mn-cs"/>
              </a:rPr>
              <a:t>Forms are focused on working with a specific table row, often based on a selection from a gallery. In this experience, a user browses a gallery to find and select the desired row displaying the details on the form. Forms enable a user to not only view detailed information, but to save new rows and edit existing ones. The various actions performed with forms are controlled by form modes allowing the form to serve many purposes.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731985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Input Controls</a:t>
            </a:r>
          </a:p>
          <a:p>
            <a:r>
              <a:rPr lang="en-US" sz="882" b="0" i="0" u="none" strike="noStrike" kern="1200" dirty="0">
                <a:solidFill>
                  <a:schemeClr val="tx1"/>
                </a:solidFill>
                <a:effectLst/>
                <a:latin typeface="Segoe UI Light" pitchFamily="34" charset="0"/>
                <a:ea typeface="+mn-ea"/>
                <a:cs typeface="+mn-cs"/>
              </a:rPr>
              <a:t>To allow you maximum flexibility in customizing your apps, </a:t>
            </a:r>
            <a:r>
              <a:rPr lang="en-US" sz="882" b="1" i="0" u="none" strike="noStrike" kern="1200" dirty="0">
                <a:solidFill>
                  <a:schemeClr val="tx1"/>
                </a:solidFill>
                <a:effectLst/>
                <a:latin typeface="Segoe UI Light" pitchFamily="34" charset="0"/>
                <a:ea typeface="+mn-ea"/>
                <a:cs typeface="+mn-cs"/>
              </a:rPr>
              <a:t>Power Apps </a:t>
            </a:r>
            <a:r>
              <a:rPr lang="en-US" sz="882" b="0" i="0" u="none" strike="noStrike" kern="1200" dirty="0">
                <a:solidFill>
                  <a:schemeClr val="tx1"/>
                </a:solidFill>
                <a:effectLst/>
                <a:latin typeface="Segoe UI Light" pitchFamily="34" charset="0"/>
                <a:ea typeface="+mn-ea"/>
                <a:cs typeface="+mn-cs"/>
              </a:rPr>
              <a:t>has a large selection of Input controls. Text inputs, buttons, dropdowns, toggles, date pickers, and sliders are a few examples. You can add these controls to galleries, forms, and screens to build a functional and aesthetic experience for your app. All inputs have a multitude of settings for default data, formatting, and actions which allow you to build an app that has the right user experience for your business process.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670560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a:solidFill>
                  <a:schemeClr val="tx1"/>
                </a:solidFill>
                <a:effectLst/>
                <a:latin typeface="Segoe UI Light" pitchFamily="34" charset="0"/>
                <a:ea typeface="+mn-ea"/>
                <a:cs typeface="+mn-cs"/>
              </a:rPr>
              <a:t>Intelligent Controls</a:t>
            </a:r>
          </a:p>
          <a:p>
            <a:r>
              <a:rPr lang="en-US" sz="882" b="1" i="0" u="none" strike="noStrike" kern="1200">
                <a:solidFill>
                  <a:schemeClr val="tx1"/>
                </a:solidFill>
                <a:effectLst/>
                <a:latin typeface="Segoe UI Light" pitchFamily="34" charset="0"/>
                <a:ea typeface="+mn-ea"/>
                <a:cs typeface="+mn-cs"/>
              </a:rPr>
              <a:t>Power Apps</a:t>
            </a:r>
            <a:r>
              <a:rPr lang="en-US" sz="882" b="0" i="0" u="none" strike="noStrike" kern="1200">
                <a:solidFill>
                  <a:schemeClr val="tx1"/>
                </a:solidFill>
                <a:effectLst/>
                <a:latin typeface="Segoe UI Light" pitchFamily="34" charset="0"/>
                <a:ea typeface="+mn-ea"/>
                <a:cs typeface="+mn-cs"/>
              </a:rPr>
              <a:t> also provides a rich set of controls for more advanced operations. There are hardware-based controls which allow access to the camera, bar code scanner, GPS, and more hardware features. There are also service backed controls like the business card reader or object detector which allow you to add artificial intelligence to your app without writing code.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7295038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**Can be done as demo or individual exercise**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In this unit, you will generate a canvas app where the data source is a Microsoft Excel workbook that is stored in Microsoft OneDrive for Business. This Excel workbook has a table of different buildings owned by Contoso Manufacturing. Today, they must email the shared workbook between people as they travel to different locations to make updates. With a Power Apps canvas app, they will be able to view the buildings directly from their phones. In addition, they will also be able to edit the information and even add new buildings.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This example uses Excel, but keep in mind that you can use data from many other sources, including Microsoft Dataverse, Microsoft SharePoint, cloud services like Salesforce, and on-premises sources like Microsoft SQL Server. This gives you the flexibility to build your app from your data no matter where it lives. You can also combine data sources within Power Apps to easily create associations between different data sources.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If you do not have a Power Apps account available, you can sign up for a free Power Apps Community Plan. This will allow you to learn and explore Power Apps in your own environment. For more information and to sign up, go to </a:t>
            </a:r>
            <a:r>
              <a:rPr lang="en-US" b="0" i="0" u="none" strike="noStrike" dirty="0">
                <a:effectLst/>
                <a:latin typeface="Segoe UI" panose="020B0502040204020203" pitchFamily="34" charset="0"/>
                <a:hlinkClick r:id="rId3"/>
              </a:rPr>
              <a:t>https://powerapps.microsoft.com/communityplan/</a:t>
            </a:r>
            <a:r>
              <a:rPr lang="en-US" b="0" i="0" dirty="0">
                <a:effectLst/>
                <a:latin typeface="Segoe UI" panose="020B0502040204020203" pitchFamily="34" charset="0"/>
              </a:rPr>
              <a:t> </a:t>
            </a:r>
          </a:p>
          <a:p>
            <a:pPr algn="l"/>
            <a:r>
              <a:rPr lang="en-US" b="0" i="0" dirty="0">
                <a:effectLst/>
                <a:latin typeface="Segoe UI" panose="020B0502040204020203" pitchFamily="34" charset="0"/>
              </a:rPr>
              <a:t>The basic Power Apps creator journey will look something like this:</a:t>
            </a:r>
          </a:p>
          <a:p>
            <a:pPr marL="171450" indent="-171450" algn="l">
              <a:buFont typeface="Arial" panose="020B0604020202020204" pitchFamily="34" charset="0"/>
              <a:buChar char="•"/>
            </a:pPr>
            <a:r>
              <a:rPr lang="en-US" b="0" i="0" dirty="0">
                <a:effectLst/>
                <a:latin typeface="Segoe UI" panose="020B0502040204020203" pitchFamily="34" charset="0"/>
              </a:rPr>
              <a:t>Identify a business need that could be filled by Power Apps</a:t>
            </a:r>
          </a:p>
          <a:p>
            <a:pPr marL="171450" indent="-171450" algn="l">
              <a:buFont typeface="Arial" panose="020B0604020202020204" pitchFamily="34" charset="0"/>
              <a:buChar char="•"/>
            </a:pPr>
            <a:r>
              <a:rPr lang="en-US" b="0" i="0" dirty="0">
                <a:effectLst/>
                <a:latin typeface="Segoe UI" panose="020B0502040204020203" pitchFamily="34" charset="0"/>
              </a:rPr>
              <a:t>Connect to any necessary data in your Power Apps</a:t>
            </a:r>
          </a:p>
          <a:p>
            <a:pPr marL="171450" indent="-171450" algn="l">
              <a:buFont typeface="Arial" panose="020B0604020202020204" pitchFamily="34" charset="0"/>
              <a:buChar char="•"/>
            </a:pPr>
            <a:r>
              <a:rPr lang="en-US" b="0" i="0" dirty="0">
                <a:effectLst/>
                <a:latin typeface="Segoe UI" panose="020B0502040204020203" pitchFamily="34" charset="0"/>
              </a:rPr>
              <a:t>Design the app using controls, buttons, and an easy to use interface for your end user to interact with the data to accomplish the business need</a:t>
            </a:r>
          </a:p>
          <a:p>
            <a:pPr marL="171450" indent="-171450" algn="l">
              <a:buFont typeface="Arial" panose="020B0604020202020204" pitchFamily="34" charset="0"/>
              <a:buChar char="•"/>
            </a:pPr>
            <a:r>
              <a:rPr lang="en-US" b="0" i="0" dirty="0">
                <a:effectLst/>
                <a:latin typeface="Segoe UI" panose="020B0502040204020203" pitchFamily="34" charset="0"/>
              </a:rPr>
              <a:t>Save and publish the app and test functionality</a:t>
            </a:r>
          </a:p>
          <a:p>
            <a:pPr marL="171450" indent="-171450" algn="l">
              <a:buFont typeface="Arial" panose="020B0604020202020204" pitchFamily="34" charset="0"/>
              <a:buChar char="•"/>
            </a:pPr>
            <a:r>
              <a:rPr lang="en-US" b="0" i="0" dirty="0">
                <a:effectLst/>
                <a:latin typeface="Segoe UI" panose="020B0502040204020203" pitchFamily="34" charset="0"/>
              </a:rPr>
              <a:t>Once satisfied, share the app with end users to give them a better business process</a:t>
            </a:r>
          </a:p>
          <a:p>
            <a:endParaRPr lang="en-US" dirty="0"/>
          </a:p>
          <a:p>
            <a:pPr algn="l"/>
            <a:r>
              <a:rPr lang="en-US" b="1" i="0" dirty="0">
                <a:effectLst/>
                <a:latin typeface="Segoe UI" panose="020B0502040204020203" pitchFamily="34" charset="0"/>
              </a:rPr>
              <a:t>Connect to a data source</a:t>
            </a:r>
          </a:p>
          <a:p>
            <a:pPr algn="l"/>
            <a:r>
              <a:rPr lang="en-US" b="0" i="0" dirty="0">
                <a:effectLst/>
                <a:latin typeface="Segoe UI" panose="020B0502040204020203" pitchFamily="34" charset="0"/>
              </a:rPr>
              <a:t>To connect to a data source, use the following procedure:</a:t>
            </a:r>
          </a:p>
          <a:p>
            <a:pPr marL="228600" indent="-228600" algn="l">
              <a:buFont typeface="+mj-lt"/>
              <a:buAutoNum type="arabicPeriod"/>
            </a:pPr>
            <a:r>
              <a:rPr lang="en-US" b="0" i="0" dirty="0">
                <a:effectLst/>
                <a:latin typeface="Segoe UI" panose="020B0502040204020203" pitchFamily="34" charset="0"/>
              </a:rPr>
              <a:t>Download the </a:t>
            </a:r>
            <a:r>
              <a:rPr lang="en-US" b="0" i="0" u="none" strike="noStrike" dirty="0">
                <a:effectLst/>
                <a:latin typeface="Segoe UI" panose="020B0502040204020203" pitchFamily="34" charset="0"/>
                <a:hlinkClick r:id="rId4"/>
              </a:rPr>
              <a:t>Contoso-Site-Tracking.zip</a:t>
            </a:r>
            <a:r>
              <a:rPr lang="en-US" b="0" i="0" dirty="0">
                <a:effectLst/>
                <a:latin typeface="Segoe UI" panose="020B0502040204020203" pitchFamily="34" charset="0"/>
              </a:rPr>
              <a:t>  file, extract all of the files, and save them to your OneDrive for Business.</a:t>
            </a:r>
          </a:p>
          <a:p>
            <a:pPr marL="228600" indent="-228600" algn="l">
              <a:buFont typeface="+mj-lt"/>
              <a:buAutoNum type="arabicPeriod"/>
            </a:pPr>
            <a:r>
              <a:rPr lang="en-US" b="0" i="0" dirty="0">
                <a:effectLst/>
                <a:latin typeface="Segoe UI" panose="020B0502040204020203" pitchFamily="34" charset="0"/>
              </a:rPr>
              <a:t>Go to </a:t>
            </a:r>
            <a:r>
              <a:rPr lang="en-US" b="0" i="0" u="none" strike="noStrike" dirty="0">
                <a:effectLst/>
                <a:latin typeface="Segoe UI" panose="020B0502040204020203" pitchFamily="34" charset="0"/>
                <a:hlinkClick r:id="rId5"/>
              </a:rPr>
              <a:t>https://make.powerapps.com</a:t>
            </a:r>
            <a:r>
              <a:rPr lang="en-US" b="0" i="0" dirty="0">
                <a:effectLst/>
                <a:latin typeface="Segoe UI" panose="020B0502040204020203" pitchFamily="34" charset="0"/>
              </a:rPr>
              <a:t>  and sign in with your organizational account.</a:t>
            </a:r>
          </a:p>
          <a:p>
            <a:pPr marL="228600" indent="-228600" algn="l">
              <a:buFont typeface="+mj-lt"/>
              <a:buAutoNum type="arabicPeriod"/>
            </a:pPr>
            <a:r>
              <a:rPr lang="en-US" b="0" i="0" dirty="0">
                <a:effectLst/>
                <a:latin typeface="Segoe UI" panose="020B0502040204020203" pitchFamily="34" charset="0"/>
              </a:rPr>
              <a:t>In the left pane, select </a:t>
            </a:r>
            <a:r>
              <a:rPr lang="en-US" b="1" i="0" dirty="0">
                <a:effectLst/>
                <a:latin typeface="Segoe UI" panose="020B0502040204020203" pitchFamily="34" charset="0"/>
              </a:rPr>
              <a:t>Create</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Select </a:t>
            </a:r>
            <a:r>
              <a:rPr lang="en-US" b="1" i="0" dirty="0">
                <a:effectLst/>
                <a:latin typeface="Segoe UI" panose="020B0502040204020203" pitchFamily="34" charset="0"/>
              </a:rPr>
              <a:t>Other data sources</a:t>
            </a:r>
            <a:r>
              <a:rPr lang="en-US" b="0" i="0" dirty="0">
                <a:effectLst/>
                <a:latin typeface="Segoe UI" panose="020B0502040204020203" pitchFamily="34" charset="0"/>
              </a:rPr>
              <a:t> from the Start from data section.</a:t>
            </a:r>
          </a:p>
          <a:p>
            <a:pPr marL="228600" indent="-228600" algn="l">
              <a:buFont typeface="+mj-lt"/>
              <a:buAutoNum type="arabicPeriod"/>
            </a:pPr>
            <a:r>
              <a:rPr lang="en-US" b="0" i="0" dirty="0">
                <a:effectLst/>
                <a:latin typeface="Segoe UI" panose="020B0502040204020203" pitchFamily="34" charset="0"/>
              </a:rPr>
              <a:t>Under Connections choose </a:t>
            </a:r>
            <a:r>
              <a:rPr lang="en-US" b="1" i="0" dirty="0">
                <a:effectLst/>
                <a:latin typeface="Segoe UI" panose="020B0502040204020203" pitchFamily="34" charset="0"/>
              </a:rPr>
              <a:t>OneDrive for Business</a:t>
            </a:r>
            <a:r>
              <a:rPr lang="en-US" b="0" i="0" dirty="0">
                <a:effectLst/>
                <a:latin typeface="Segoe UI" panose="020B0502040204020203" pitchFamily="34" charset="0"/>
              </a:rPr>
              <a:t>. If you don't have the connection available, click </a:t>
            </a:r>
            <a:r>
              <a:rPr lang="en-US" b="1" i="0" dirty="0">
                <a:effectLst/>
                <a:latin typeface="Segoe UI" panose="020B0502040204020203" pitchFamily="34" charset="0"/>
              </a:rPr>
              <a:t>New connection</a:t>
            </a:r>
            <a:r>
              <a:rPr lang="en-US" b="0" i="0" dirty="0">
                <a:effectLst/>
                <a:latin typeface="Segoe UI" panose="020B0502040204020203" pitchFamily="34" charset="0"/>
              </a:rPr>
              <a:t> to create one.</a:t>
            </a:r>
          </a:p>
          <a:p>
            <a:pPr marL="228600" indent="-228600" algn="l">
              <a:buFont typeface="+mj-lt"/>
              <a:buAutoNum type="arabicPeriod"/>
            </a:pPr>
            <a:r>
              <a:rPr lang="en-US" b="0" i="0" dirty="0">
                <a:effectLst/>
                <a:latin typeface="Segoe UI" panose="020B0502040204020203" pitchFamily="34" charset="0"/>
              </a:rPr>
              <a:t>For </a:t>
            </a:r>
            <a:r>
              <a:rPr lang="en-US" b="1" i="0" dirty="0">
                <a:effectLst/>
                <a:latin typeface="Segoe UI" panose="020B0502040204020203" pitchFamily="34" charset="0"/>
              </a:rPr>
              <a:t>Choose an Excel file</a:t>
            </a:r>
            <a:r>
              <a:rPr lang="en-US" b="0" i="0" dirty="0">
                <a:effectLst/>
                <a:latin typeface="Segoe UI" panose="020B0502040204020203" pitchFamily="34" charset="0"/>
              </a:rPr>
              <a:t> on the right select the </a:t>
            </a:r>
            <a:r>
              <a:rPr lang="en-US" b="1" i="0" dirty="0">
                <a:effectLst/>
                <a:latin typeface="Segoe UI" panose="020B0502040204020203" pitchFamily="34" charset="0"/>
              </a:rPr>
              <a:t>Contoso Site Tracking.xlsx</a:t>
            </a:r>
            <a:r>
              <a:rPr lang="en-US" b="0" i="0" dirty="0">
                <a:effectLst/>
                <a:latin typeface="Segoe UI" panose="020B0502040204020203" pitchFamily="34" charset="0"/>
              </a:rPr>
              <a:t> file.</a:t>
            </a:r>
          </a:p>
          <a:p>
            <a:pPr marL="228600" indent="-228600" algn="l">
              <a:buFont typeface="+mj-lt"/>
              <a:buAutoNum type="arabicPeriod"/>
            </a:pPr>
            <a:r>
              <a:rPr lang="en-US" b="0" i="0" dirty="0">
                <a:effectLst/>
                <a:latin typeface="Segoe UI" panose="020B0502040204020203" pitchFamily="34" charset="0"/>
              </a:rPr>
              <a:t>For </a:t>
            </a:r>
            <a:r>
              <a:rPr lang="en-US" b="1" i="0" dirty="0">
                <a:effectLst/>
                <a:latin typeface="Segoe UI" panose="020B0502040204020203" pitchFamily="34" charset="0"/>
              </a:rPr>
              <a:t>Choose a table</a:t>
            </a:r>
            <a:r>
              <a:rPr lang="en-US" b="0" i="0" dirty="0">
                <a:effectLst/>
                <a:latin typeface="Segoe UI" panose="020B0502040204020203" pitchFamily="34" charset="0"/>
              </a:rPr>
              <a:t> click </a:t>
            </a:r>
            <a:r>
              <a:rPr lang="en-US" b="1" i="0" dirty="0" err="1">
                <a:effectLst/>
                <a:latin typeface="Segoe UI" panose="020B0502040204020203" pitchFamily="34" charset="0"/>
              </a:rPr>
              <a:t>SiteInspector</a:t>
            </a:r>
            <a:r>
              <a:rPr lang="en-US" b="0" i="0" dirty="0">
                <a:effectLst/>
                <a:latin typeface="Segoe UI" panose="020B0502040204020203" pitchFamily="34" charset="0"/>
              </a:rPr>
              <a:t> and click </a:t>
            </a:r>
            <a:r>
              <a:rPr lang="en-US" b="1" i="0" dirty="0">
                <a:effectLst/>
                <a:latin typeface="Segoe UI" panose="020B0502040204020203" pitchFamily="34" charset="0"/>
              </a:rPr>
              <a:t>Connect</a:t>
            </a:r>
            <a:r>
              <a:rPr lang="en-US" b="0" i="0" dirty="0">
                <a:effectLst/>
                <a:latin typeface="Segoe UI" panose="020B0502040204020203" pitchFamily="34" charset="0"/>
              </a:rPr>
              <a:t>.</a:t>
            </a:r>
          </a:p>
          <a:p>
            <a:pPr algn="l"/>
            <a:r>
              <a:rPr lang="en-US" b="0" i="0" dirty="0">
                <a:effectLst/>
                <a:latin typeface="Segoe UI" panose="020B0502040204020203" pitchFamily="34" charset="0"/>
              </a:rPr>
              <a:t>Power Apps generates the app by inspecting your data and matching it with Power Apps capabilities, so that you get a working app as a starting point. Generated apps are always based on a single list or table, but you can add more data to the app later.</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Explore the generated app</a:t>
            </a:r>
          </a:p>
          <a:p>
            <a:pPr algn="l"/>
            <a:r>
              <a:rPr lang="en-US" b="0" i="0" dirty="0">
                <a:effectLst/>
                <a:latin typeface="Segoe UI" panose="020B0502040204020203" pitchFamily="34" charset="0"/>
              </a:rPr>
              <a:t>Your new three-screen app now opens in Power Apps Studio.</a:t>
            </a:r>
          </a:p>
          <a:p>
            <a:pPr algn="l"/>
            <a:r>
              <a:rPr lang="en-US" b="0" i="0" dirty="0">
                <a:effectLst/>
                <a:latin typeface="Segoe UI" panose="020B0502040204020203" pitchFamily="34" charset="0"/>
              </a:rPr>
              <a:t>The following figure shows the main development window for Power Apps Studio, which you will learn more about in later units.</a:t>
            </a:r>
          </a:p>
          <a:p>
            <a:pPr algn="l"/>
            <a:r>
              <a:rPr lang="en-US" b="0" i="0" dirty="0">
                <a:effectLst/>
                <a:latin typeface="Segoe UI" panose="020B0502040204020203" pitchFamily="34" charset="0"/>
              </a:rPr>
              <a:t>Select Play   in the upper-right corner to practice using the app. Notice that it includes all the data from the table and provides a good default experience.</a:t>
            </a:r>
          </a:p>
          <a:p>
            <a:pPr algn="l"/>
            <a:r>
              <a:rPr lang="en-US" b="0" i="0" dirty="0">
                <a:effectLst/>
                <a:latin typeface="Segoe UI" panose="020B0502040204020203" pitchFamily="34" charset="0"/>
              </a:rPr>
              <a:t>All apps that are generated from data have the same set of screens that you can view from the Screens pane:</a:t>
            </a:r>
          </a:p>
          <a:p>
            <a:pPr marL="171450" indent="-171450" algn="l">
              <a:buFont typeface="Arial" panose="020B0604020202020204" pitchFamily="34" charset="0"/>
              <a:buChar char="•"/>
            </a:pPr>
            <a:r>
              <a:rPr lang="en-US" b="1" i="0" dirty="0">
                <a:effectLst/>
                <a:latin typeface="Segoe UI" panose="020B0502040204020203" pitchFamily="34" charset="0"/>
              </a:rPr>
              <a:t>Browse screen</a:t>
            </a:r>
            <a:r>
              <a:rPr lang="en-US" b="0" i="0" dirty="0">
                <a:effectLst/>
                <a:latin typeface="Segoe UI" panose="020B0502040204020203" pitchFamily="34" charset="0"/>
              </a:rPr>
              <a:t> - This screen appears by default. In it, you can browse, sort, search, and refresh the data from the data source. In the browse screen, you can add items to the data source by selecting the plus sign (</a:t>
            </a:r>
            <a:r>
              <a:rPr lang="en-US" b="1" i="0" dirty="0">
                <a:effectLst/>
                <a:latin typeface="Segoe UI" panose="020B0502040204020203" pitchFamily="34" charset="0"/>
              </a:rPr>
              <a:t>+</a:t>
            </a:r>
            <a:r>
              <a:rPr lang="en-US" b="0" i="0" dirty="0">
                <a:effectLst/>
                <a:latin typeface="Segoe UI" panose="020B0502040204020203" pitchFamily="34" charset="0"/>
              </a:rPr>
              <a:t>).</a:t>
            </a:r>
          </a:p>
          <a:p>
            <a:pPr marL="171450" indent="-171450" algn="l">
              <a:buFont typeface="Arial" panose="020B0604020202020204" pitchFamily="34" charset="0"/>
              <a:buChar char="•"/>
            </a:pPr>
            <a:r>
              <a:rPr lang="en-US" b="1" i="0" dirty="0">
                <a:effectLst/>
                <a:latin typeface="Segoe UI" panose="020B0502040204020203" pitchFamily="34" charset="0"/>
              </a:rPr>
              <a:t>Details screen</a:t>
            </a:r>
            <a:r>
              <a:rPr lang="en-US" b="0" i="0" dirty="0">
                <a:effectLst/>
                <a:latin typeface="Segoe UI" panose="020B0502040204020203" pitchFamily="34" charset="0"/>
              </a:rPr>
              <a:t> - The details screen shows all information about a single item. In this screen, you can open an item to edit or delete it.</a:t>
            </a:r>
          </a:p>
          <a:p>
            <a:pPr marL="171450" indent="-171450" algn="l">
              <a:buFont typeface="Arial" panose="020B0604020202020204" pitchFamily="34" charset="0"/>
              <a:buChar char="•"/>
            </a:pPr>
            <a:r>
              <a:rPr lang="en-US" b="1" i="0" dirty="0">
                <a:effectLst/>
                <a:latin typeface="Segoe UI" panose="020B0502040204020203" pitchFamily="34" charset="0"/>
              </a:rPr>
              <a:t>Edit/create screen</a:t>
            </a:r>
            <a:r>
              <a:rPr lang="en-US" b="0" i="0" dirty="0">
                <a:effectLst/>
                <a:latin typeface="Segoe UI" panose="020B0502040204020203" pitchFamily="34" charset="0"/>
              </a:rPr>
              <a:t> - In this screen, you can edit an existing item or create a new one.</a:t>
            </a:r>
          </a:p>
          <a:p>
            <a:pPr algn="l"/>
            <a:r>
              <a:rPr lang="en-US" b="0" i="0" dirty="0">
                <a:effectLst/>
                <a:latin typeface="Segoe UI" panose="020B0502040204020203" pitchFamily="34" charset="0"/>
              </a:rPr>
              <a:t>Close out of preview mode by selecting the "X" in the upper-right corner. To make your app visible on the phone, it needs to be saved. Select </a:t>
            </a:r>
            <a:r>
              <a:rPr lang="en-US" b="1" i="0" dirty="0">
                <a:effectLst/>
                <a:latin typeface="Segoe UI" panose="020B0502040204020203" pitchFamily="34" charset="0"/>
              </a:rPr>
              <a:t>File</a:t>
            </a:r>
            <a:r>
              <a:rPr lang="en-US" b="0" i="0" dirty="0">
                <a:effectLst/>
                <a:latin typeface="Segoe UI" panose="020B0502040204020203" pitchFamily="34" charset="0"/>
              </a:rPr>
              <a:t>, </a:t>
            </a:r>
            <a:r>
              <a:rPr lang="en-US" b="1" i="0" dirty="0">
                <a:effectLst/>
                <a:latin typeface="Segoe UI" panose="020B0502040204020203" pitchFamily="34" charset="0"/>
              </a:rPr>
              <a:t>Save as</a:t>
            </a:r>
            <a:r>
              <a:rPr lang="en-US" b="0" i="0" dirty="0">
                <a:effectLst/>
                <a:latin typeface="Segoe UI" panose="020B0502040204020203" pitchFamily="34" charset="0"/>
              </a:rPr>
              <a:t>. Replace the current title "App" with </a:t>
            </a:r>
            <a:r>
              <a:rPr lang="en-US" b="1" i="0" dirty="0">
                <a:effectLst/>
                <a:latin typeface="Segoe UI" panose="020B0502040204020203" pitchFamily="34" charset="0"/>
              </a:rPr>
              <a:t>Contoso Site Tracking app</a:t>
            </a:r>
            <a:r>
              <a:rPr lang="en-US" b="0" i="0" dirty="0">
                <a:effectLst/>
                <a:latin typeface="Segoe UI" panose="020B0502040204020203" pitchFamily="34" charset="0"/>
              </a:rPr>
              <a:t>, and then select </a:t>
            </a:r>
            <a:r>
              <a:rPr lang="en-US" b="1" i="0" dirty="0">
                <a:effectLst/>
                <a:latin typeface="Segoe UI" panose="020B0502040204020203" pitchFamily="34" charset="0"/>
              </a:rPr>
              <a:t>Save</a:t>
            </a:r>
            <a:r>
              <a:rPr lang="en-US" b="0" i="0" dirty="0">
                <a:effectLst/>
                <a:latin typeface="Segoe UI" panose="020B0502040204020203" pitchFamily="34" charset="0"/>
              </a:rPr>
              <a:t>. You will see a green check mark when all changes are successfully saved. You can now open the app on your phone.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Install the app on your device</a:t>
            </a:r>
          </a:p>
          <a:p>
            <a:pPr algn="l"/>
            <a:r>
              <a:rPr lang="en-US" b="0" i="0" dirty="0">
                <a:effectLst/>
                <a:latin typeface="Segoe UI" panose="020B0502040204020203" pitchFamily="34" charset="0"/>
              </a:rPr>
              <a:t>To see how the app runs on mobile, install the Power Apps Mobile app on your phone. When building an app, you should test it in the same form factor as your users.</a:t>
            </a:r>
          </a:p>
          <a:p>
            <a:pPr marL="228600" indent="-228600" algn="l">
              <a:buFont typeface="+mj-lt"/>
              <a:buAutoNum type="arabicPeriod"/>
            </a:pPr>
            <a:r>
              <a:rPr lang="en-US" b="0" i="0" dirty="0">
                <a:effectLst/>
                <a:latin typeface="Segoe UI" panose="020B0502040204020203" pitchFamily="34" charset="0"/>
              </a:rPr>
              <a:t>Download Power Apps Mobile from the app store for the platform that you want to use.</a:t>
            </a:r>
          </a:p>
          <a:p>
            <a:pPr marL="228600" indent="-228600" algn="l">
              <a:buFont typeface="+mj-lt"/>
              <a:buAutoNum type="arabicPeriod"/>
            </a:pPr>
            <a:r>
              <a:rPr lang="en-US" b="0" i="0" dirty="0">
                <a:effectLst/>
                <a:latin typeface="Segoe UI" panose="020B0502040204020203" pitchFamily="34" charset="0"/>
              </a:rPr>
              <a:t>Sign in by using your username and password.</a:t>
            </a:r>
          </a:p>
          <a:p>
            <a:pPr marL="228600" indent="-228600" algn="l">
              <a:buFont typeface="+mj-lt"/>
              <a:buAutoNum type="arabicPeriod"/>
            </a:pPr>
            <a:r>
              <a:rPr lang="en-US" b="0" i="0" dirty="0">
                <a:effectLst/>
                <a:latin typeface="Segoe UI" panose="020B0502040204020203" pitchFamily="34" charset="0"/>
              </a:rPr>
              <a:t>On your phone or tablet, run the </a:t>
            </a:r>
            <a:r>
              <a:rPr lang="en-US" b="1" i="0" dirty="0">
                <a:effectLst/>
                <a:latin typeface="Segoe UI" panose="020B0502040204020203" pitchFamily="34" charset="0"/>
              </a:rPr>
              <a:t>Contoso Site Tracking app</a:t>
            </a:r>
            <a:r>
              <a:rPr lang="en-US" b="0" i="0" dirty="0">
                <a:effectLst/>
                <a:latin typeface="Segoe UI" panose="020B0502040204020203" pitchFamily="34" charset="0"/>
              </a:rPr>
              <a:t> in Power Apps Mobile. If you do not want to install the app, you can run it in a browser.</a:t>
            </a:r>
          </a:p>
          <a:p>
            <a:pPr algn="l"/>
            <a:r>
              <a:rPr lang="en-US" b="0" i="0" dirty="0">
                <a:effectLst/>
                <a:latin typeface="Segoe UI" panose="020B0502040204020203" pitchFamily="34" charset="0"/>
              </a:rPr>
              <a:t>If the app you are creating will be used on a mobile device, then it is a good idea to check how the Power App looks and runs on mobile so you can give your users the best experience.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Explore the app</a:t>
            </a:r>
          </a:p>
          <a:p>
            <a:pPr algn="l"/>
            <a:r>
              <a:rPr lang="en-US" b="0" i="0" dirty="0">
                <a:effectLst/>
                <a:latin typeface="Segoe UI" panose="020B0502040204020203" pitchFamily="34" charset="0"/>
              </a:rPr>
              <a:t>Now that you have generated the Contoso Site Tracking app you should take a few minutes to click through the app and explore its design. Take note of how you use a Gallery to browse the records (rows) from the Excel file. Then when you click on a record you are taken to a different screen where a Form control displays the additional details. The app also includes the ability to edit those records or even make a new record. A very functional app to build upon.</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Explore the browse screen</a:t>
            </a:r>
          </a:p>
          <a:p>
            <a:pPr algn="l"/>
            <a:r>
              <a:rPr lang="en-US" b="0" i="0" dirty="0">
                <a:effectLst/>
                <a:latin typeface="Segoe UI" panose="020B0502040204020203" pitchFamily="34" charset="0"/>
              </a:rPr>
              <a:t>Each screen in the app has multiple controls, but one control takes up most of the screen space. The first screen in the app is the browse screen, which is named BrowseScreen1 by default.</a:t>
            </a:r>
          </a:p>
          <a:p>
            <a:pPr algn="l"/>
            <a:r>
              <a:rPr lang="en-US" b="0" i="0" dirty="0">
                <a:effectLst/>
                <a:latin typeface="Segoe UI" panose="020B0502040204020203" pitchFamily="34" charset="0"/>
              </a:rPr>
              <a:t>Controls in the browse screen that you will want to become familiar with include:</a:t>
            </a:r>
          </a:p>
          <a:p>
            <a:pPr marL="171450" indent="-171450" algn="l">
              <a:buFont typeface="Arial" panose="020B0604020202020204" pitchFamily="34" charset="0"/>
              <a:buChar char="•"/>
            </a:pPr>
            <a:r>
              <a:rPr lang="en-US" b="1" i="0" dirty="0">
                <a:effectLst/>
                <a:latin typeface="Segoe UI" panose="020B0502040204020203" pitchFamily="34" charset="0"/>
              </a:rPr>
              <a:t>BrowseGallery1</a:t>
            </a:r>
            <a:r>
              <a:rPr lang="en-US" b="0" i="0" dirty="0">
                <a:effectLst/>
                <a:latin typeface="Segoe UI" panose="020B0502040204020203" pitchFamily="34" charset="0"/>
              </a:rPr>
              <a:t> - This control takes up most of the screen and shows data from your data source.</a:t>
            </a:r>
          </a:p>
          <a:p>
            <a:pPr marL="171450" indent="-171450" algn="l">
              <a:buFont typeface="Arial" panose="020B0604020202020204" pitchFamily="34" charset="0"/>
              <a:buChar char="•"/>
            </a:pPr>
            <a:r>
              <a:rPr lang="en-US" b="1" i="0" dirty="0">
                <a:effectLst/>
                <a:latin typeface="Segoe UI" panose="020B0502040204020203" pitchFamily="34" charset="0"/>
              </a:rPr>
              <a:t>NextArrow1</a:t>
            </a:r>
            <a:r>
              <a:rPr lang="en-US" b="0" i="0" dirty="0">
                <a:effectLst/>
                <a:latin typeface="Segoe UI" panose="020B0502040204020203" pitchFamily="34" charset="0"/>
              </a:rPr>
              <a:t> - When this control is selected, it opens the details screen.</a:t>
            </a:r>
          </a:p>
          <a:p>
            <a:pPr marL="171450" indent="-171450" algn="l">
              <a:buFont typeface="Arial" panose="020B0604020202020204" pitchFamily="34" charset="0"/>
              <a:buChar char="•"/>
            </a:pPr>
            <a:r>
              <a:rPr lang="en-US" b="1" i="0" dirty="0">
                <a:effectLst/>
                <a:latin typeface="Segoe UI" panose="020B0502040204020203" pitchFamily="34" charset="0"/>
              </a:rPr>
              <a:t>IconNewItem1</a:t>
            </a:r>
            <a:r>
              <a:rPr lang="en-US" b="0" i="0" dirty="0">
                <a:effectLst/>
                <a:latin typeface="Segoe UI" panose="020B0502040204020203" pitchFamily="34" charset="0"/>
              </a:rPr>
              <a:t> - When this control is selected, it opens the edit/create screen.</a:t>
            </a:r>
          </a:p>
          <a:p>
            <a:pPr algn="l">
              <a:buFont typeface="Arial" panose="020B0604020202020204" pitchFamily="34" charset="0"/>
              <a:buChar char="•"/>
            </a:pPr>
            <a:endParaRPr lang="en-US" b="0" i="0" dirty="0">
              <a:effectLst/>
              <a:latin typeface="Segoe UI" panose="020B0502040204020203" pitchFamily="34" charset="0"/>
            </a:endParaRPr>
          </a:p>
          <a:p>
            <a:pPr algn="l"/>
            <a:r>
              <a:rPr lang="en-US" b="1" i="0" dirty="0">
                <a:effectLst/>
                <a:latin typeface="Segoe UI" panose="020B0502040204020203" pitchFamily="34" charset="0"/>
              </a:rPr>
              <a:t>Explore the details screen</a:t>
            </a:r>
          </a:p>
          <a:p>
            <a:pPr algn="l"/>
            <a:r>
              <a:rPr lang="en-US" b="0" i="0" dirty="0">
                <a:effectLst/>
                <a:latin typeface="Segoe UI" panose="020B0502040204020203" pitchFamily="34" charset="0"/>
              </a:rPr>
              <a:t>The details screen is named </a:t>
            </a:r>
            <a:r>
              <a:rPr lang="en-US" b="1" i="0" dirty="0">
                <a:effectLst/>
                <a:latin typeface="Segoe UI" panose="020B0502040204020203" pitchFamily="34" charset="0"/>
              </a:rPr>
              <a:t>DetailScreen1</a:t>
            </a:r>
            <a:r>
              <a:rPr lang="en-US" b="0" i="0" dirty="0">
                <a:effectLst/>
                <a:latin typeface="Segoe UI" panose="020B0502040204020203" pitchFamily="34" charset="0"/>
              </a:rPr>
              <a:t> by default. Some of its controls are as follows:</a:t>
            </a:r>
          </a:p>
          <a:p>
            <a:pPr marL="171450" indent="-171450" algn="l">
              <a:buFont typeface="Arial" panose="020B0604020202020204" pitchFamily="34" charset="0"/>
              <a:buChar char="•"/>
            </a:pPr>
            <a:r>
              <a:rPr lang="en-US" b="1" i="0" dirty="0">
                <a:effectLst/>
                <a:latin typeface="Segoe UI" panose="020B0502040204020203" pitchFamily="34" charset="0"/>
              </a:rPr>
              <a:t>DetailForm1</a:t>
            </a:r>
            <a:r>
              <a:rPr lang="en-US" b="0" i="0" dirty="0">
                <a:effectLst/>
                <a:latin typeface="Segoe UI" panose="020B0502040204020203" pitchFamily="34" charset="0"/>
              </a:rPr>
              <a:t> - This control contains other controls and contains a data card for each field of the record that is being displayed.</a:t>
            </a:r>
          </a:p>
          <a:p>
            <a:pPr marL="171450" indent="-171450" algn="l">
              <a:buFont typeface="Arial" panose="020B0604020202020204" pitchFamily="34" charset="0"/>
              <a:buChar char="•"/>
            </a:pPr>
            <a:r>
              <a:rPr lang="en-US" b="1" i="0" dirty="0">
                <a:effectLst/>
                <a:latin typeface="Segoe UI" panose="020B0502040204020203" pitchFamily="34" charset="0"/>
              </a:rPr>
              <a:t>Title_DataCard1</a:t>
            </a:r>
            <a:r>
              <a:rPr lang="en-US" b="0" i="0" dirty="0">
                <a:effectLst/>
                <a:latin typeface="Segoe UI" panose="020B0502040204020203" pitchFamily="34" charset="0"/>
              </a:rPr>
              <a:t> - This is a card control. Each card represents a single field of the record. In this case, it shows the Title from the Site Inspector table, as shown in the previous unit.</a:t>
            </a:r>
          </a:p>
          <a:p>
            <a:pPr marL="171450" indent="-171450" algn="l">
              <a:buFont typeface="Arial" panose="020B0604020202020204" pitchFamily="34" charset="0"/>
              <a:buChar char="•"/>
            </a:pPr>
            <a:r>
              <a:rPr lang="en-US" b="1" i="0" dirty="0">
                <a:effectLst/>
                <a:latin typeface="Segoe UI" panose="020B0502040204020203" pitchFamily="34" charset="0"/>
              </a:rPr>
              <a:t>IconEdit1</a:t>
            </a:r>
            <a:r>
              <a:rPr lang="en-US" b="0" i="0" dirty="0">
                <a:effectLst/>
                <a:latin typeface="Segoe UI" panose="020B0502040204020203" pitchFamily="34" charset="0"/>
              </a:rPr>
              <a:t> - When this control is selected, it opens the edit/create screen so that the user can edit the current item.</a:t>
            </a:r>
          </a:p>
          <a:p>
            <a:pPr algn="l">
              <a:buFont typeface="Arial" panose="020B0604020202020204" pitchFamily="34" charset="0"/>
              <a:buChar char="•"/>
            </a:pPr>
            <a:endParaRPr lang="en-US" b="0" i="0" dirty="0">
              <a:effectLst/>
              <a:latin typeface="Segoe UI" panose="020B0502040204020203" pitchFamily="34" charset="0"/>
            </a:endParaRPr>
          </a:p>
          <a:p>
            <a:pPr algn="l"/>
            <a:r>
              <a:rPr lang="en-US" b="1" i="0" dirty="0">
                <a:effectLst/>
                <a:latin typeface="Segoe UI" panose="020B0502040204020203" pitchFamily="34" charset="0"/>
              </a:rPr>
              <a:t>Explore the edit/create screen</a:t>
            </a:r>
          </a:p>
          <a:p>
            <a:pPr algn="l"/>
            <a:r>
              <a:rPr lang="en-US" b="0" i="0" dirty="0">
                <a:effectLst/>
                <a:latin typeface="Segoe UI" panose="020B0502040204020203" pitchFamily="34" charset="0"/>
              </a:rPr>
              <a:t>The third screen in the app is </a:t>
            </a:r>
            <a:r>
              <a:rPr lang="en-US" b="1" i="0" dirty="0">
                <a:effectLst/>
                <a:latin typeface="Segoe UI" panose="020B0502040204020203" pitchFamily="34" charset="0"/>
              </a:rPr>
              <a:t>EditScreen1</a:t>
            </a:r>
            <a:r>
              <a:rPr lang="en-US" b="0" i="0" dirty="0">
                <a:effectLst/>
                <a:latin typeface="Segoe UI" panose="020B0502040204020203" pitchFamily="34" charset="0"/>
              </a:rPr>
              <a:t>. Some of its controls include:</a:t>
            </a:r>
          </a:p>
          <a:p>
            <a:pPr marL="171450" indent="-171450" algn="l">
              <a:buFont typeface="Arial" panose="020B0604020202020204" pitchFamily="34" charset="0"/>
              <a:buChar char="•"/>
            </a:pPr>
            <a:r>
              <a:rPr lang="en-US" b="1" i="0" dirty="0">
                <a:effectLst/>
                <a:latin typeface="Segoe UI" panose="020B0502040204020203" pitchFamily="34" charset="0"/>
              </a:rPr>
              <a:t>EditForm1</a:t>
            </a:r>
            <a:r>
              <a:rPr lang="en-US" b="0" i="0" dirty="0">
                <a:effectLst/>
                <a:latin typeface="Segoe UI" panose="020B0502040204020203" pitchFamily="34" charset="0"/>
              </a:rPr>
              <a:t> - This control contains other controls and contains a data card for each field of the record that is being edited.</a:t>
            </a:r>
          </a:p>
          <a:p>
            <a:pPr marL="171450" indent="-171450" algn="l">
              <a:buFont typeface="Arial" panose="020B0604020202020204" pitchFamily="34" charset="0"/>
              <a:buChar char="•"/>
            </a:pPr>
            <a:r>
              <a:rPr lang="en-US" b="1" i="0" dirty="0">
                <a:effectLst/>
                <a:latin typeface="Segoe UI" panose="020B0502040204020203" pitchFamily="34" charset="0"/>
              </a:rPr>
              <a:t>Address_DataCard2</a:t>
            </a:r>
            <a:r>
              <a:rPr lang="en-US" b="0" i="0" dirty="0">
                <a:effectLst/>
                <a:latin typeface="Segoe UI" panose="020B0502040204020203" pitchFamily="34" charset="0"/>
              </a:rPr>
              <a:t> - This is a card control that shows the address from the Site Inspector table, as shown in the previous unit.</a:t>
            </a:r>
          </a:p>
          <a:p>
            <a:pPr marL="171450" indent="-171450" algn="l">
              <a:buFont typeface="Arial" panose="020B0604020202020204" pitchFamily="34" charset="0"/>
              <a:buChar char="•"/>
            </a:pPr>
            <a:r>
              <a:rPr lang="en-US" b="1" i="0" dirty="0">
                <a:effectLst/>
                <a:latin typeface="Segoe UI" panose="020B0502040204020203" pitchFamily="34" charset="0"/>
              </a:rPr>
              <a:t>IconAccept1</a:t>
            </a:r>
            <a:r>
              <a:rPr lang="en-US" b="0" i="0" dirty="0">
                <a:effectLst/>
                <a:latin typeface="Segoe UI" panose="020B0502040204020203" pitchFamily="34" charset="0"/>
              </a:rPr>
              <a:t> - When this control is selected, it saves the user's changes.</a:t>
            </a:r>
          </a:p>
          <a:p>
            <a:pPr algn="l">
              <a:buFont typeface="Arial" panose="020B0604020202020204" pitchFamily="34" charset="0"/>
              <a:buChar char="•"/>
            </a:pPr>
            <a:endParaRPr lang="en-US" b="0" i="0" dirty="0">
              <a:effectLst/>
              <a:latin typeface="Segoe UI" panose="020B0502040204020203" pitchFamily="34" charset="0"/>
            </a:endParaRPr>
          </a:p>
          <a:p>
            <a:pPr algn="l"/>
            <a:r>
              <a:rPr lang="en-US" b="1" i="0" dirty="0">
                <a:effectLst/>
                <a:latin typeface="Segoe UI" panose="020B0502040204020203" pitchFamily="34" charset="0"/>
              </a:rPr>
              <a:t>Customize the app</a:t>
            </a:r>
          </a:p>
          <a:p>
            <a:pPr algn="l"/>
            <a:r>
              <a:rPr lang="en-US" b="0" i="0" dirty="0">
                <a:effectLst/>
                <a:latin typeface="Segoe UI" panose="020B0502040204020203" pitchFamily="34" charset="0"/>
              </a:rPr>
              <a:t>While the default screens make a useful app out of the box, you will often want to customize a generated app to suit your needs.</a:t>
            </a:r>
          </a:p>
          <a:p>
            <a:pPr algn="l"/>
            <a:r>
              <a:rPr lang="en-US" b="0" i="0" dirty="0">
                <a:effectLst/>
                <a:latin typeface="Segoe UI" panose="020B0502040204020203" pitchFamily="34" charset="0"/>
              </a:rPr>
              <a:t>The following sections cover basic changes for each screen in the app. You can do a lot more to customize an app, but the best way to start learning is to take a generated app and make common customizations. This will allow you to become familiar with the controls, layouts, and functions.</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Browse screen</a:t>
            </a:r>
          </a:p>
          <a:p>
            <a:pPr algn="l"/>
            <a:r>
              <a:rPr lang="en-US" b="0" i="0" dirty="0">
                <a:effectLst/>
                <a:latin typeface="Segoe UI" panose="020B0502040204020203" pitchFamily="34" charset="0"/>
              </a:rPr>
              <a:t>The Contoso Site Tracking app already shows an image and some text for each product, but the layout could be better. To improve the layout, use the following procedure:</a:t>
            </a:r>
          </a:p>
          <a:p>
            <a:pPr marL="228600" indent="-228600" algn="l">
              <a:buFont typeface="+mj-lt"/>
              <a:buAutoNum type="arabicPeriod"/>
            </a:pPr>
            <a:r>
              <a:rPr lang="en-US" b="0" i="0" dirty="0">
                <a:effectLst/>
                <a:latin typeface="Segoe UI" panose="020B0502040204020203" pitchFamily="34" charset="0"/>
              </a:rPr>
              <a:t>On the Screens pane on the left, select </a:t>
            </a:r>
            <a:r>
              <a:rPr lang="en-US" b="1" i="0" dirty="0">
                <a:effectLst/>
                <a:latin typeface="Segoe UI" panose="020B0502040204020203" pitchFamily="34" charset="0"/>
              </a:rPr>
              <a:t>BrowseGallery1</a:t>
            </a:r>
            <a:r>
              <a:rPr lang="en-US" b="0" i="0" dirty="0">
                <a:effectLst/>
                <a:latin typeface="Segoe UI" panose="020B0502040204020203" pitchFamily="34" charset="0"/>
              </a:rPr>
              <a:t>. The selection box around the gallery confirms your choice.</a:t>
            </a:r>
          </a:p>
          <a:p>
            <a:pPr marL="228600" indent="-228600" algn="l">
              <a:buFont typeface="+mj-lt"/>
              <a:buAutoNum type="arabicPeriod"/>
            </a:pPr>
            <a:r>
              <a:rPr lang="en-US" b="0" i="0" dirty="0">
                <a:effectLst/>
                <a:latin typeface="Segoe UI" panose="020B0502040204020203" pitchFamily="34" charset="0"/>
              </a:rPr>
              <a:t>On the right pane, open the </a:t>
            </a:r>
            <a:r>
              <a:rPr lang="en-US" b="1" i="0" dirty="0">
                <a:effectLst/>
                <a:latin typeface="Segoe UI" panose="020B0502040204020203" pitchFamily="34" charset="0"/>
              </a:rPr>
              <a:t>Data</a:t>
            </a:r>
            <a:r>
              <a:rPr lang="en-US" b="0" i="0" dirty="0">
                <a:effectLst/>
                <a:latin typeface="Segoe UI" panose="020B0502040204020203" pitchFamily="34" charset="0"/>
              </a:rPr>
              <a:t> pane by selecting the drop-down menu next to </a:t>
            </a:r>
            <a:r>
              <a:rPr lang="en-US" b="1" i="0" dirty="0">
                <a:effectLst/>
                <a:latin typeface="Segoe UI" panose="020B0502040204020203" pitchFamily="34" charset="0"/>
              </a:rPr>
              <a:t>Layout</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Select the layout </a:t>
            </a:r>
            <a:r>
              <a:rPr lang="en-US" b="1" i="0" dirty="0">
                <a:effectLst/>
                <a:latin typeface="Segoe UI" panose="020B0502040204020203" pitchFamily="34" charset="0"/>
              </a:rPr>
              <a:t>Image, title, and subtitle</a:t>
            </a:r>
            <a:r>
              <a:rPr lang="en-US" b="0" i="0" dirty="0">
                <a:effectLst/>
                <a:latin typeface="Segoe UI" panose="020B0502040204020203" pitchFamily="34" charset="0"/>
              </a:rPr>
              <a:t> for a cleaner look.</a:t>
            </a:r>
          </a:p>
          <a:p>
            <a:pPr marL="228600" indent="-228600" algn="l">
              <a:buFont typeface="+mj-lt"/>
              <a:buAutoNum type="arabicPeriod"/>
            </a:pPr>
            <a:r>
              <a:rPr lang="en-US" b="0" i="0" dirty="0">
                <a:effectLst/>
                <a:latin typeface="Segoe UI" panose="020B0502040204020203" pitchFamily="34" charset="0"/>
              </a:rPr>
              <a:t>Select the </a:t>
            </a:r>
            <a:r>
              <a:rPr lang="en-US" b="1" i="0" dirty="0">
                <a:effectLst/>
                <a:latin typeface="Segoe UI" panose="020B0502040204020203" pitchFamily="34" charset="0"/>
              </a:rPr>
              <a:t>Address</a:t>
            </a:r>
            <a:r>
              <a:rPr lang="en-US" b="0" i="0" dirty="0">
                <a:effectLst/>
                <a:latin typeface="Segoe UI" panose="020B0502040204020203" pitchFamily="34" charset="0"/>
              </a:rPr>
              <a:t> of the item at the top of the gallery.</a:t>
            </a:r>
          </a:p>
          <a:p>
            <a:pPr marL="228600" indent="-228600" algn="l">
              <a:buFont typeface="+mj-lt"/>
              <a:buAutoNum type="arabicPeriod"/>
            </a:pPr>
            <a:r>
              <a:rPr lang="en-US" b="0" i="0" dirty="0">
                <a:effectLst/>
                <a:latin typeface="Segoe UI" panose="020B0502040204020203" pitchFamily="34" charset="0"/>
              </a:rPr>
              <a:t>Change </a:t>
            </a:r>
            <a:r>
              <a:rPr lang="en-US" b="1" i="0" dirty="0" err="1">
                <a:effectLst/>
                <a:latin typeface="Segoe UI" panose="020B0502040204020203" pitchFamily="34" charset="0"/>
              </a:rPr>
              <a:t>ThisItem.Address</a:t>
            </a:r>
            <a:r>
              <a:rPr lang="en-US" b="0" i="0" dirty="0">
                <a:effectLst/>
                <a:latin typeface="Segoe UI" panose="020B0502040204020203" pitchFamily="34" charset="0"/>
              </a:rPr>
              <a:t> to </a:t>
            </a:r>
            <a:r>
              <a:rPr lang="en-US" b="1" i="0" dirty="0" err="1">
                <a:effectLst/>
                <a:latin typeface="Segoe UI" panose="020B0502040204020203" pitchFamily="34" charset="0"/>
              </a:rPr>
              <a:t>ThisItem.Title</a:t>
            </a:r>
            <a:r>
              <a:rPr lang="en-US" b="0" i="0" dirty="0">
                <a:effectLst/>
                <a:latin typeface="Segoe UI" panose="020B0502040204020203" pitchFamily="34" charset="0"/>
              </a:rPr>
              <a:t> in the formula bar.</a:t>
            </a:r>
          </a:p>
          <a:p>
            <a:pPr marL="228600" indent="-228600" algn="l">
              <a:buFont typeface="+mj-lt"/>
              <a:buAutoNum type="arabicPeriod"/>
            </a:pPr>
            <a:r>
              <a:rPr lang="en-US" b="0" i="0" dirty="0">
                <a:effectLst/>
                <a:latin typeface="Segoe UI" panose="020B0502040204020203" pitchFamily="34" charset="0"/>
              </a:rPr>
              <a:t>Repeat the previous two steps but change the other </a:t>
            </a:r>
            <a:r>
              <a:rPr lang="en-US" b="1" i="0" dirty="0">
                <a:effectLst/>
                <a:latin typeface="Segoe UI" panose="020B0502040204020203" pitchFamily="34" charset="0"/>
              </a:rPr>
              <a:t>Label</a:t>
            </a:r>
            <a:r>
              <a:rPr lang="en-US" b="0" i="0" dirty="0">
                <a:effectLst/>
                <a:latin typeface="Segoe UI" panose="020B0502040204020203" pitchFamily="34" charset="0"/>
              </a:rPr>
              <a:t> control to show the description of each item by setting it to </a:t>
            </a:r>
            <a:r>
              <a:rPr lang="en-US" b="1" i="0" dirty="0" err="1">
                <a:effectLst/>
                <a:latin typeface="Segoe UI" panose="020B0502040204020203" pitchFamily="34" charset="0"/>
              </a:rPr>
              <a:t>ThisItem.Description</a:t>
            </a:r>
            <a:r>
              <a:rPr lang="en-US" b="0" i="0" dirty="0">
                <a:effectLst/>
                <a:latin typeface="Segoe UI" panose="020B0502040204020203" pitchFamily="34" charset="0"/>
              </a:rPr>
              <a:t>.</a:t>
            </a:r>
          </a:p>
          <a:p>
            <a:pPr marL="0" indent="0" algn="l">
              <a:buFont typeface="+mj-lt"/>
              <a:buNone/>
            </a:pPr>
            <a:r>
              <a:rPr lang="en-US" b="0" i="0" dirty="0">
                <a:effectLst/>
                <a:latin typeface="Segoe UI" panose="020B0502040204020203" pitchFamily="34" charset="0"/>
              </a:rPr>
              <a:t>Changing the layout of a gallery and the types of data that it shows is that simple, and you might find that it's fun, too.</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Add an additional data source</a:t>
            </a:r>
          </a:p>
          <a:p>
            <a:pPr algn="l"/>
            <a:r>
              <a:rPr lang="en-US" b="0" i="0" dirty="0">
                <a:effectLst/>
                <a:latin typeface="Segoe UI" panose="020B0502040204020203" pitchFamily="34" charset="0"/>
              </a:rPr>
              <a:t>Sometimes when creating a canvas app, you need to combine data from multiple data sources. This will all be determined by your needs and what you hope to accomplish with your canvas app.</a:t>
            </a:r>
          </a:p>
          <a:p>
            <a:pPr algn="l"/>
            <a:r>
              <a:rPr lang="en-US" b="0" i="0" dirty="0">
                <a:effectLst/>
                <a:latin typeface="Segoe UI" panose="020B0502040204020203" pitchFamily="34" charset="0"/>
              </a:rPr>
              <a:t>Follow these steps to add Office 365 Outlook as an additional data source. This is just one of the many sources you can use to expand your canvas app’s data.</a:t>
            </a:r>
          </a:p>
          <a:p>
            <a:pPr marL="228600" indent="-228600" algn="l">
              <a:buFont typeface="+mj-lt"/>
              <a:buAutoNum type="arabicPeriod"/>
            </a:pPr>
            <a:r>
              <a:rPr lang="en-US" b="0" i="0" dirty="0">
                <a:effectLst/>
                <a:latin typeface="Segoe UI" panose="020B0502040204020203" pitchFamily="34" charset="0"/>
              </a:rPr>
              <a:t>Select </a:t>
            </a:r>
            <a:r>
              <a:rPr lang="en-US" b="1" i="0" dirty="0">
                <a:effectLst/>
                <a:latin typeface="Segoe UI" panose="020B0502040204020203" pitchFamily="34" charset="0"/>
              </a:rPr>
              <a:t>View</a:t>
            </a:r>
            <a:r>
              <a:rPr lang="en-US" b="0" i="0" dirty="0">
                <a:effectLst/>
                <a:latin typeface="Segoe UI" panose="020B0502040204020203" pitchFamily="34" charset="0"/>
              </a:rPr>
              <a:t> &gt; </a:t>
            </a:r>
            <a:r>
              <a:rPr lang="en-US" b="1" i="0" dirty="0">
                <a:effectLst/>
                <a:latin typeface="Segoe UI" panose="020B0502040204020203" pitchFamily="34" charset="0"/>
              </a:rPr>
              <a:t>Data sources</a:t>
            </a:r>
            <a:r>
              <a:rPr lang="en-US" b="0" i="0" dirty="0">
                <a:effectLst/>
                <a:latin typeface="Segoe UI" panose="020B0502040204020203" pitchFamily="34" charset="0"/>
              </a:rPr>
              <a:t> to open the </a:t>
            </a:r>
            <a:r>
              <a:rPr lang="en-US" b="1" i="0" dirty="0">
                <a:effectLst/>
                <a:latin typeface="Segoe UI" panose="020B0502040204020203" pitchFamily="34" charset="0"/>
              </a:rPr>
              <a:t>Data</a:t>
            </a:r>
            <a:r>
              <a:rPr lang="en-US" b="0" i="0" dirty="0">
                <a:effectLst/>
                <a:latin typeface="Segoe UI" panose="020B0502040204020203" pitchFamily="34" charset="0"/>
              </a:rPr>
              <a:t> pane.</a:t>
            </a:r>
          </a:p>
          <a:p>
            <a:pPr marL="228600" indent="-228600" algn="l">
              <a:buFont typeface="+mj-lt"/>
              <a:buAutoNum type="arabicPeriod"/>
            </a:pPr>
            <a:r>
              <a:rPr lang="en-US" b="0" i="0" dirty="0">
                <a:effectLst/>
                <a:latin typeface="Segoe UI" panose="020B0502040204020203" pitchFamily="34" charset="0"/>
              </a:rPr>
              <a:t>In the search bar, type or paste the first few letters of </a:t>
            </a:r>
            <a:r>
              <a:rPr lang="en-US" b="1" i="0" dirty="0">
                <a:effectLst/>
                <a:latin typeface="Segoe UI" panose="020B0502040204020203" pitchFamily="34" charset="0"/>
              </a:rPr>
              <a:t>Office 365 Outlook:</a:t>
            </a:r>
            <a:endParaRPr lang="en-US" b="0" i="0" dirty="0">
              <a:effectLst/>
              <a:latin typeface="Segoe UI" panose="020B0502040204020203" pitchFamily="34" charset="0"/>
            </a:endParaRPr>
          </a:p>
          <a:p>
            <a:pPr marL="228600" indent="-228600" algn="l">
              <a:buFont typeface="+mj-lt"/>
              <a:buAutoNum type="arabicPeriod"/>
            </a:pPr>
            <a:r>
              <a:rPr lang="en-US" b="0" i="0" dirty="0">
                <a:effectLst/>
                <a:latin typeface="Segoe UI" panose="020B0502040204020203" pitchFamily="34" charset="0"/>
              </a:rPr>
              <a:t>Select </a:t>
            </a:r>
            <a:r>
              <a:rPr lang="en-US" b="1" i="0" dirty="0">
                <a:effectLst/>
                <a:latin typeface="Segoe UI" panose="020B0502040204020203" pitchFamily="34" charset="0"/>
              </a:rPr>
              <a:t>Connect</a:t>
            </a:r>
            <a:r>
              <a:rPr lang="en-US" b="0" i="0" dirty="0">
                <a:effectLst/>
                <a:latin typeface="Segoe UI" panose="020B0502040204020203" pitchFamily="34" charset="0"/>
              </a:rPr>
              <a:t>, and if prompted to sign in, enter your work account.</a:t>
            </a:r>
          </a:p>
          <a:p>
            <a:pPr algn="l"/>
            <a:r>
              <a:rPr lang="en-US" b="0" i="0" dirty="0">
                <a:effectLst/>
                <a:latin typeface="Segoe UI" panose="020B0502040204020203" pitchFamily="34" charset="0"/>
              </a:rPr>
              <a:t>The Office 365 Outlook connection has been created and added to your app. Now, it is ready to be used.</a:t>
            </a:r>
          </a:p>
          <a:p>
            <a:pPr algn="l"/>
            <a:r>
              <a:rPr lang="en-US" b="0" i="0" dirty="0">
                <a:effectLst/>
                <a:latin typeface="Segoe UI" panose="020B0502040204020203" pitchFamily="34" charset="0"/>
              </a:rPr>
              <a:t>See this documentation for the types of commands you can do with the </a:t>
            </a:r>
            <a:r>
              <a:rPr lang="en-US" b="1" i="0" dirty="0">
                <a:effectLst/>
                <a:latin typeface="Segoe UI" panose="020B0502040204020203" pitchFamily="34" charset="0"/>
              </a:rPr>
              <a:t>Office 365 Outlook</a:t>
            </a:r>
            <a:r>
              <a:rPr lang="en-US" b="0" i="0" dirty="0">
                <a:effectLst/>
                <a:latin typeface="Segoe UI" panose="020B0502040204020203" pitchFamily="34" charset="0"/>
              </a:rPr>
              <a:t> connector: </a:t>
            </a:r>
            <a:r>
              <a:rPr lang="en-US" b="0" i="0" u="none" strike="noStrike" dirty="0">
                <a:effectLst/>
                <a:latin typeface="Segoe UI" panose="020B0502040204020203" pitchFamily="34" charset="0"/>
                <a:hlinkClick r:id="rId6"/>
              </a:rPr>
              <a:t>https://docs.microsoft.com/en-us/connectors/office365/</a:t>
            </a:r>
            <a:r>
              <a:rPr lang="en-US" b="0" i="0" dirty="0">
                <a:effectLst/>
                <a:latin typeface="Segoe UI" panose="020B0502040204020203" pitchFamily="34" charset="0"/>
              </a:rPr>
              <a:t> </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Details screen</a:t>
            </a:r>
          </a:p>
          <a:p>
            <a:pPr algn="l"/>
            <a:r>
              <a:rPr lang="en-US" b="0" i="0" dirty="0">
                <a:effectLst/>
                <a:latin typeface="Segoe UI" panose="020B0502040204020203" pitchFamily="34" charset="0"/>
              </a:rPr>
              <a:t>On the details screen, you want to change the order of the fields. The controls on this screen differ from the controls on the browse screen, so the process for changing them is also slightly different.</a:t>
            </a:r>
          </a:p>
          <a:p>
            <a:pPr marL="228600" indent="-228600" algn="l">
              <a:buFont typeface="+mj-lt"/>
              <a:buAutoNum type="arabicPeriod"/>
            </a:pPr>
            <a:r>
              <a:rPr lang="en-US" b="0" i="0" dirty="0">
                <a:effectLst/>
                <a:latin typeface="Segoe UI" panose="020B0502040204020203" pitchFamily="34" charset="0"/>
              </a:rPr>
              <a:t>On the Tree view on the left, select </a:t>
            </a:r>
            <a:r>
              <a:rPr lang="en-US" b="1" i="0" dirty="0">
                <a:effectLst/>
                <a:latin typeface="Segoe UI" panose="020B0502040204020203" pitchFamily="34" charset="0"/>
              </a:rPr>
              <a:t>DetailScreen1 &gt; DetailForm1</a:t>
            </a:r>
            <a:r>
              <a:rPr lang="en-US" b="0" i="0" dirty="0">
                <a:effectLst/>
                <a:latin typeface="Segoe UI" panose="020B0502040204020203" pitchFamily="34" charset="0"/>
              </a:rPr>
              <a:t>. This will change the screen shown in the studio.</a:t>
            </a:r>
          </a:p>
          <a:p>
            <a:pPr marL="228600" indent="-228600" algn="l">
              <a:buFont typeface="+mj-lt"/>
              <a:buAutoNum type="arabicPeriod"/>
            </a:pPr>
            <a:r>
              <a:rPr lang="en-US" b="0" i="0" dirty="0">
                <a:effectLst/>
                <a:latin typeface="Segoe UI" panose="020B0502040204020203" pitchFamily="34" charset="0"/>
              </a:rPr>
              <a:t>On the right pane, select </a:t>
            </a:r>
            <a:r>
              <a:rPr lang="en-US" b="1" i="0" dirty="0">
                <a:effectLst/>
                <a:latin typeface="Segoe UI" panose="020B0502040204020203" pitchFamily="34" charset="0"/>
              </a:rPr>
              <a:t>Edit fields</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Click the </a:t>
            </a:r>
            <a:r>
              <a:rPr lang="en-US" b="1" i="0" dirty="0">
                <a:effectLst/>
                <a:latin typeface="Segoe UI" panose="020B0502040204020203" pitchFamily="34" charset="0"/>
              </a:rPr>
              <a:t>+ Add field</a:t>
            </a:r>
            <a:r>
              <a:rPr lang="en-US" b="0" i="0" dirty="0">
                <a:effectLst/>
                <a:latin typeface="Segoe UI" panose="020B0502040204020203" pitchFamily="34" charset="0"/>
              </a:rPr>
              <a:t> button at the top of the Fields section.</a:t>
            </a:r>
          </a:p>
          <a:p>
            <a:pPr marL="228600" indent="-228600" algn="l">
              <a:buFont typeface="+mj-lt"/>
              <a:buAutoNum type="arabicPeriod"/>
            </a:pPr>
            <a:r>
              <a:rPr lang="en-US" b="0" i="0" dirty="0">
                <a:effectLst/>
                <a:latin typeface="Segoe UI" panose="020B0502040204020203" pitchFamily="34" charset="0"/>
              </a:rPr>
              <a:t>Here you can add any of the data source fields that were not added by default. Check the box next to </a:t>
            </a:r>
            <a:r>
              <a:rPr lang="en-US" b="1" i="0" dirty="0">
                <a:effectLst/>
                <a:latin typeface="Segoe UI" panose="020B0502040204020203" pitchFamily="34" charset="0"/>
              </a:rPr>
              <a:t>Title</a:t>
            </a:r>
            <a:r>
              <a:rPr lang="en-US" b="0" i="0" dirty="0">
                <a:effectLst/>
                <a:latin typeface="Segoe UI" panose="020B0502040204020203" pitchFamily="34" charset="0"/>
              </a:rPr>
              <a:t> and </a:t>
            </a:r>
            <a:r>
              <a:rPr lang="en-US" b="1" i="0" dirty="0" err="1">
                <a:effectLst/>
                <a:latin typeface="Segoe UI" panose="020B0502040204020203" pitchFamily="34" charset="0"/>
              </a:rPr>
              <a:t>SubTitle</a:t>
            </a:r>
            <a:r>
              <a:rPr lang="en-US" b="0" i="0" dirty="0">
                <a:effectLst/>
                <a:latin typeface="Segoe UI" panose="020B0502040204020203" pitchFamily="34" charset="0"/>
              </a:rPr>
              <a:t> and click </a:t>
            </a:r>
            <a:r>
              <a:rPr lang="en-US" b="1" i="0" dirty="0">
                <a:effectLst/>
                <a:latin typeface="Segoe UI" panose="020B0502040204020203" pitchFamily="34" charset="0"/>
              </a:rPr>
              <a:t>Add</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Now you can rearrange the order by </a:t>
            </a:r>
            <a:r>
              <a:rPr lang="en-US" b="1" i="0" dirty="0">
                <a:effectLst/>
                <a:latin typeface="Segoe UI" panose="020B0502040204020203" pitchFamily="34" charset="0"/>
              </a:rPr>
              <a:t>clicking and holding on Title</a:t>
            </a:r>
            <a:r>
              <a:rPr lang="en-US" b="0" i="0" dirty="0">
                <a:effectLst/>
                <a:latin typeface="Segoe UI" panose="020B0502040204020203" pitchFamily="34" charset="0"/>
              </a:rPr>
              <a:t> and then </a:t>
            </a:r>
            <a:r>
              <a:rPr lang="en-US" b="1" i="0" dirty="0">
                <a:effectLst/>
                <a:latin typeface="Segoe UI" panose="020B0502040204020203" pitchFamily="34" charset="0"/>
              </a:rPr>
              <a:t>dragging</a:t>
            </a:r>
            <a:r>
              <a:rPr lang="en-US" b="0" i="0" dirty="0">
                <a:effectLst/>
                <a:latin typeface="Segoe UI" panose="020B0502040204020203" pitchFamily="34" charset="0"/>
              </a:rPr>
              <a:t> it to the </a:t>
            </a:r>
            <a:r>
              <a:rPr lang="en-US" b="1" i="0" dirty="0">
                <a:effectLst/>
                <a:latin typeface="Segoe UI" panose="020B0502040204020203" pitchFamily="34" charset="0"/>
              </a:rPr>
              <a:t>top</a:t>
            </a:r>
            <a:r>
              <a:rPr lang="en-US" b="0" i="0" dirty="0">
                <a:effectLst/>
                <a:latin typeface="Segoe UI" panose="020B0502040204020203" pitchFamily="34" charset="0"/>
              </a:rPr>
              <a:t> of the screen.</a:t>
            </a:r>
          </a:p>
          <a:p>
            <a:pPr marL="228600" indent="-228600" algn="l">
              <a:buFont typeface="+mj-lt"/>
              <a:buAutoNum type="arabicPeriod"/>
            </a:pPr>
            <a:r>
              <a:rPr lang="en-US" b="0" i="0" dirty="0">
                <a:effectLst/>
                <a:latin typeface="Segoe UI" panose="020B0502040204020203" pitchFamily="34" charset="0"/>
              </a:rPr>
              <a:t>You can also remove fields that you don't want to display to the users like the ID column. From the list of Fields click </a:t>
            </a:r>
            <a:r>
              <a:rPr lang="en-US" b="1" i="0" dirty="0">
                <a:effectLst/>
                <a:latin typeface="Segoe UI" panose="020B0502040204020203" pitchFamily="34" charset="0"/>
              </a:rPr>
              <a:t>ID</a:t>
            </a:r>
            <a:r>
              <a:rPr lang="en-US" b="0" i="0" dirty="0">
                <a:effectLst/>
                <a:latin typeface="Segoe UI" panose="020B0502040204020203" pitchFamily="34" charset="0"/>
              </a:rPr>
              <a:t> to expand it, click the </a:t>
            </a:r>
            <a:r>
              <a:rPr lang="en-US" b="1" i="0" dirty="0">
                <a:effectLst/>
                <a:latin typeface="Segoe UI" panose="020B0502040204020203" pitchFamily="34" charset="0"/>
              </a:rPr>
              <a:t>…</a:t>
            </a:r>
            <a:r>
              <a:rPr lang="en-US" b="0" i="0" dirty="0">
                <a:effectLst/>
                <a:latin typeface="Segoe UI" panose="020B0502040204020203" pitchFamily="34" charset="0"/>
              </a:rPr>
              <a:t>, and choose </a:t>
            </a:r>
            <a:r>
              <a:rPr lang="en-US" b="1" i="0" dirty="0">
                <a:effectLst/>
                <a:latin typeface="Segoe UI" panose="020B0502040204020203" pitchFamily="34" charset="0"/>
              </a:rPr>
              <a:t>X Remove</a:t>
            </a:r>
            <a:r>
              <a:rPr lang="en-US" b="0" i="0" dirty="0">
                <a:effectLst/>
                <a:latin typeface="Segoe UI" panose="020B0502040204020203" pitchFamily="34" charset="0"/>
              </a:rPr>
              <a:t>.</a:t>
            </a:r>
          </a:p>
          <a:p>
            <a:pPr algn="l">
              <a:buFont typeface="+mj-lt"/>
              <a:buAutoNum type="arabicPeriod" startAt="3"/>
            </a:pPr>
            <a:endParaRPr lang="en-US" b="0" i="0" dirty="0">
              <a:effectLst/>
              <a:latin typeface="Segoe UI" panose="020B0502040204020203" pitchFamily="34" charset="0"/>
            </a:endParaRPr>
          </a:p>
          <a:p>
            <a:pPr algn="l"/>
            <a:r>
              <a:rPr lang="en-US" b="1" i="0" dirty="0">
                <a:effectLst/>
                <a:latin typeface="Segoe UI" panose="020B0502040204020203" pitchFamily="34" charset="0"/>
              </a:rPr>
              <a:t>Edit/create screen</a:t>
            </a:r>
          </a:p>
          <a:p>
            <a:pPr algn="l"/>
            <a:r>
              <a:rPr lang="en-US" b="0" i="0" dirty="0">
                <a:effectLst/>
                <a:latin typeface="Segoe UI" panose="020B0502040204020203" pitchFamily="34" charset="0"/>
              </a:rPr>
              <a:t>On the screen where your users edit and create entries, you want to make it easier for them to enter information in a text box.</a:t>
            </a:r>
          </a:p>
          <a:p>
            <a:pPr marL="228600" indent="-228600" algn="l">
              <a:buFont typeface="+mj-lt"/>
              <a:buAutoNum type="arabicPeriod"/>
            </a:pPr>
            <a:r>
              <a:rPr lang="en-US" b="0" i="0" dirty="0">
                <a:effectLst/>
                <a:latin typeface="Segoe UI" panose="020B0502040204020203" pitchFamily="34" charset="0"/>
              </a:rPr>
              <a:t>On the Tree view on the left, select </a:t>
            </a:r>
            <a:r>
              <a:rPr lang="en-US" b="1" i="0" dirty="0">
                <a:effectLst/>
                <a:latin typeface="Segoe UI" panose="020B0502040204020203" pitchFamily="34" charset="0"/>
              </a:rPr>
              <a:t>EditScreen1 &gt; EditForm1</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On the right pane, select </a:t>
            </a:r>
            <a:r>
              <a:rPr lang="en-US" b="1" i="0" dirty="0">
                <a:effectLst/>
                <a:latin typeface="Segoe UI" panose="020B0502040204020203" pitchFamily="34" charset="0"/>
              </a:rPr>
              <a:t>Edit fields</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Expand </a:t>
            </a:r>
            <a:r>
              <a:rPr lang="en-US" b="1" i="0" dirty="0">
                <a:effectLst/>
                <a:latin typeface="Segoe UI" panose="020B0502040204020203" pitchFamily="34" charset="0"/>
              </a:rPr>
              <a:t>Description</a:t>
            </a:r>
            <a:r>
              <a:rPr lang="en-US" b="0" i="0" dirty="0">
                <a:effectLst/>
                <a:latin typeface="Segoe UI" panose="020B0502040204020203" pitchFamily="34" charset="0"/>
              </a:rPr>
              <a:t>. Select the drop-down arrow for the </a:t>
            </a:r>
            <a:r>
              <a:rPr lang="en-US" b="1" i="0" dirty="0">
                <a:effectLst/>
                <a:latin typeface="Segoe UI" panose="020B0502040204020203" pitchFamily="34" charset="0"/>
              </a:rPr>
              <a:t>Control type</a:t>
            </a:r>
            <a:r>
              <a:rPr lang="en-US" b="0" i="0" dirty="0">
                <a:effectLst/>
                <a:latin typeface="Segoe UI" panose="020B0502040204020203" pitchFamily="34" charset="0"/>
              </a:rPr>
              <a:t> and then select </a:t>
            </a:r>
            <a:r>
              <a:rPr lang="en-US" b="1" i="0" dirty="0">
                <a:effectLst/>
                <a:latin typeface="Segoe UI" panose="020B0502040204020203" pitchFamily="34" charset="0"/>
              </a:rPr>
              <a:t>Edit multi-line text</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A multi-line edit control will simplify your user's ability to add more than a few words in this field. You could also reorder the fields to match the order from the Details screen to give the user a more consistent experience.</a:t>
            </a:r>
          </a:p>
          <a:p>
            <a:pPr algn="l"/>
            <a:r>
              <a:rPr lang="en-US" b="0" i="0" dirty="0">
                <a:effectLst/>
                <a:latin typeface="Segoe UI" panose="020B0502040204020203" pitchFamily="34" charset="0"/>
              </a:rPr>
              <a:t>A few basic steps can greatly improve the appearance and experience of using an app, and Power Apps Studio provides many options for customizing those apps.</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Controls in Power Apps</a:t>
            </a:r>
          </a:p>
          <a:p>
            <a:pPr algn="l"/>
            <a:r>
              <a:rPr lang="en-US" b="0" i="0" dirty="0">
                <a:effectLst/>
                <a:latin typeface="Segoe UI" panose="020B0502040204020203" pitchFamily="34" charset="0"/>
              </a:rPr>
              <a:t>A control is a UI element that produces an action or shows information. Many controls in Power Apps are similar to controls that you've used in other apps: labels, text-input boxes, drop-down lists, navigation elements, and so on.</a:t>
            </a:r>
          </a:p>
          <a:p>
            <a:pPr algn="l"/>
            <a:r>
              <a:rPr lang="en-US" b="0" i="0" dirty="0">
                <a:effectLst/>
                <a:latin typeface="Segoe UI" panose="020B0502040204020203" pitchFamily="34" charset="0"/>
              </a:rPr>
              <a:t>In addition to these typical controls, Power Apps has more specialized controls, which you can find on the </a:t>
            </a:r>
            <a:r>
              <a:rPr lang="en-US" b="1" i="0" dirty="0">
                <a:effectLst/>
                <a:latin typeface="Segoe UI" panose="020B0502040204020203" pitchFamily="34" charset="0"/>
              </a:rPr>
              <a:t>Insert</a:t>
            </a:r>
            <a:r>
              <a:rPr lang="en-US" b="0" i="0" dirty="0">
                <a:effectLst/>
                <a:latin typeface="Segoe UI" panose="020B0502040204020203" pitchFamily="34" charset="0"/>
              </a:rPr>
              <a:t> tab.</a:t>
            </a:r>
          </a:p>
          <a:p>
            <a:pPr algn="l"/>
            <a:r>
              <a:rPr lang="en-US" b="0" i="0" dirty="0">
                <a:effectLst/>
                <a:latin typeface="Segoe UI" panose="020B0502040204020203" pitchFamily="34" charset="0"/>
              </a:rPr>
              <a:t>A few controls that can add interest and impact to your apps include:</a:t>
            </a:r>
          </a:p>
          <a:p>
            <a:pPr marL="171450" indent="-171450" algn="l">
              <a:buFont typeface="Arial" panose="020B0604020202020204" pitchFamily="34" charset="0"/>
              <a:buChar char="•"/>
            </a:pPr>
            <a:r>
              <a:rPr lang="en-US" b="1" i="0" dirty="0">
                <a:effectLst/>
                <a:latin typeface="Segoe UI" panose="020B0502040204020203" pitchFamily="34" charset="0"/>
              </a:rPr>
              <a:t>Galleries</a:t>
            </a:r>
            <a:r>
              <a:rPr lang="en-US" b="0" i="0" dirty="0">
                <a:effectLst/>
                <a:latin typeface="Segoe UI" panose="020B0502040204020203" pitchFamily="34" charset="0"/>
              </a:rPr>
              <a:t> - These controls are layout containers that hold a set of controls that show records from a data source.</a:t>
            </a:r>
          </a:p>
          <a:p>
            <a:pPr marL="171450" indent="-171450" algn="l">
              <a:buFont typeface="Arial" panose="020B0604020202020204" pitchFamily="34" charset="0"/>
              <a:buChar char="•"/>
            </a:pPr>
            <a:r>
              <a:rPr lang="en-US" b="1" i="0" dirty="0">
                <a:effectLst/>
                <a:latin typeface="Segoe UI" panose="020B0502040204020203" pitchFamily="34" charset="0"/>
              </a:rPr>
              <a:t>Forms</a:t>
            </a:r>
            <a:r>
              <a:rPr lang="en-US" b="0" i="0" dirty="0">
                <a:effectLst/>
                <a:latin typeface="Segoe UI" panose="020B0502040204020203" pitchFamily="34" charset="0"/>
              </a:rPr>
              <a:t> - These controls show details about your data and let you create and edit records.</a:t>
            </a:r>
          </a:p>
          <a:p>
            <a:pPr marL="171450" indent="-171450" algn="l">
              <a:buFont typeface="Arial" panose="020B0604020202020204" pitchFamily="34" charset="0"/>
              <a:buChar char="•"/>
            </a:pPr>
            <a:r>
              <a:rPr lang="en-US" b="1" i="0" dirty="0">
                <a:effectLst/>
                <a:latin typeface="Segoe UI" panose="020B0502040204020203" pitchFamily="34" charset="0"/>
              </a:rPr>
              <a:t>Media</a:t>
            </a:r>
            <a:r>
              <a:rPr lang="en-US" b="0" i="0" dirty="0">
                <a:effectLst/>
                <a:latin typeface="Segoe UI" panose="020B0502040204020203" pitchFamily="34" charset="0"/>
              </a:rPr>
              <a:t> - These controls let you add background images, include a camera button (so that users can take pictures from the app), a barcode reader for quickly capturing identification information, and more.</a:t>
            </a:r>
          </a:p>
          <a:p>
            <a:pPr marL="171450" indent="-171450" algn="l">
              <a:buFont typeface="Arial" panose="020B0604020202020204" pitchFamily="34" charset="0"/>
              <a:buChar char="•"/>
            </a:pPr>
            <a:r>
              <a:rPr lang="en-US" b="1" i="0" dirty="0">
                <a:effectLst/>
                <a:latin typeface="Segoe UI" panose="020B0502040204020203" pitchFamily="34" charset="0"/>
              </a:rPr>
              <a:t>Charts</a:t>
            </a:r>
            <a:r>
              <a:rPr lang="en-US" b="0" i="0" dirty="0">
                <a:effectLst/>
                <a:latin typeface="Segoe UI" panose="020B0502040204020203" pitchFamily="34" charset="0"/>
              </a:rPr>
              <a:t> - These controls let you add charts so that users can perform instant analysis while they're on the road.</a:t>
            </a:r>
          </a:p>
          <a:p>
            <a:pPr algn="l"/>
            <a:r>
              <a:rPr lang="en-US" b="0" i="0" dirty="0">
                <a:effectLst/>
                <a:latin typeface="Segoe UI" panose="020B0502040204020203" pitchFamily="34" charset="0"/>
              </a:rPr>
              <a:t>To see what controls are available, select the </a:t>
            </a:r>
            <a:r>
              <a:rPr lang="en-US" b="1" i="0" dirty="0">
                <a:effectLst/>
                <a:latin typeface="Segoe UI" panose="020B0502040204020203" pitchFamily="34" charset="0"/>
              </a:rPr>
              <a:t>Insert</a:t>
            </a:r>
            <a:r>
              <a:rPr lang="en-US" b="0" i="0" dirty="0">
                <a:effectLst/>
                <a:latin typeface="Segoe UI" panose="020B0502040204020203" pitchFamily="34" charset="0"/>
              </a:rPr>
              <a:t> tab, and then select each option in turn.</a:t>
            </a:r>
          </a:p>
          <a:p>
            <a:br>
              <a:rPr lang="en-US" dirty="0"/>
            </a:b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663799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Now that you've created an app, you can share it with specific users, groups, or your whole organization. When you share an app with other people, they can run it in a browser, or in the players for Apple iOS and Google Android.</a:t>
            </a:r>
          </a:p>
          <a:p>
            <a:r>
              <a:rPr lang="en-US" sz="882" b="0" i="0" u="none" strike="noStrike" kern="1200">
                <a:solidFill>
                  <a:schemeClr val="tx1"/>
                </a:solidFill>
                <a:effectLst/>
                <a:latin typeface="Segoe UI Light" pitchFamily="34" charset="0"/>
                <a:ea typeface="+mn-ea"/>
                <a:cs typeface="+mn-cs"/>
              </a:rPr>
              <a:t>Even better, you can give someone permission to update the app.</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647873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5/30/2022 12:06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8201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5/30/2022 12:06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9416420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5/30/2022 12:06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9416420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6412403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Model-driven app design is a component-focused approach to app development. Model-driven app design does not require code, and the apps you make can be simple or very complex. Unlike canvas app development, where the designer has complete control over app layout, much of the layout is determined for you with model-driven apps and largely designated by the components you add to the app.</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Model your business data</a:t>
            </a:r>
          </a:p>
          <a:p>
            <a:pPr algn="l"/>
            <a:r>
              <a:rPr lang="en-US" b="0" i="0" dirty="0">
                <a:effectLst/>
                <a:latin typeface="Segoe UI" panose="020B0502040204020203" pitchFamily="34" charset="0"/>
              </a:rPr>
              <a:t>Model-driven design uses metadata-driven architecture so that designers can customize apps without writing code. To model business data, you determine what data the app will need and how that data will relate to other data. Metadata means </a:t>
            </a:r>
            <a:r>
              <a:rPr lang="en-US" b="0" i="1" dirty="0">
                <a:effectLst/>
                <a:latin typeface="Segoe UI" panose="020B0502040204020203" pitchFamily="34" charset="0"/>
              </a:rPr>
              <a:t>data about data</a:t>
            </a:r>
            <a:r>
              <a:rPr lang="en-US" b="0" i="0" dirty="0">
                <a:effectLst/>
                <a:latin typeface="Segoe UI" panose="020B0502040204020203" pitchFamily="34" charset="0"/>
              </a:rPr>
              <a:t> and defines the structure of the data stored in Dataverse.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Define your business processes</a:t>
            </a:r>
          </a:p>
          <a:p>
            <a:pPr algn="l"/>
            <a:r>
              <a:rPr lang="en-US" b="0" i="0" dirty="0">
                <a:effectLst/>
                <a:latin typeface="Segoe UI" panose="020B0502040204020203" pitchFamily="34" charset="0"/>
              </a:rPr>
              <a:t>Defining and enforcing consistent business processes is a key aspect of model-driven app design. Consistent processes help ensure that your app users can focus on their work and not worry about having to remember to perform a set of manual steps. Processes can be simple or complex, and they often change over time.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Build the app</a:t>
            </a:r>
          </a:p>
          <a:p>
            <a:pPr algn="l"/>
            <a:r>
              <a:rPr lang="en-US" b="0" i="0" dirty="0">
                <a:effectLst/>
                <a:latin typeface="Segoe UI" panose="020B0502040204020203" pitchFamily="34" charset="0"/>
              </a:rPr>
              <a:t>After modeling data and defining processes, you build your app by selecting and setting up the components you need in the App Designer.</a:t>
            </a:r>
          </a:p>
          <a:p>
            <a:pPr algn="l"/>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A model-driven app consists of several components that you select by using the App Designer. The components and component properties become the metadata. These components includes:</a:t>
            </a:r>
          </a:p>
          <a:p>
            <a:pPr marL="0" indent="0">
              <a:buFontTx/>
              <a:buNone/>
            </a:pPr>
            <a:r>
              <a:rPr lang="en-US" b="1" i="0" dirty="0">
                <a:effectLst/>
                <a:latin typeface="Segoe UI" panose="020B0502040204020203" pitchFamily="34" charset="0"/>
              </a:rPr>
              <a:t>Data</a:t>
            </a:r>
          </a:p>
          <a:p>
            <a:pPr marL="0" indent="0">
              <a:buFontTx/>
              <a:buNone/>
            </a:pPr>
            <a:r>
              <a:rPr lang="en-US" b="0" i="0" dirty="0">
                <a:effectLst/>
                <a:latin typeface="Segoe UI" panose="020B0502040204020203" pitchFamily="34" charset="0"/>
              </a:rPr>
              <a:t>Different data components that can make up a model-driven app which can determine what data the app:</a:t>
            </a:r>
          </a:p>
          <a:p>
            <a:pPr marL="342900" indent="-342900">
              <a:buFont typeface="Arial" panose="020B0604020202020204" pitchFamily="34" charset="0"/>
              <a:buChar char="•"/>
            </a:pPr>
            <a:r>
              <a:rPr lang="en-US" sz="900" dirty="0"/>
              <a:t>Tables</a:t>
            </a:r>
          </a:p>
          <a:p>
            <a:pPr marL="342900" indent="-342900">
              <a:buFont typeface="Arial" panose="020B0604020202020204" pitchFamily="34" charset="0"/>
              <a:buChar char="•"/>
            </a:pPr>
            <a:r>
              <a:rPr lang="en-US" sz="900" dirty="0"/>
              <a:t>Columns</a:t>
            </a:r>
          </a:p>
          <a:p>
            <a:pPr marL="342900" indent="-342900">
              <a:buFont typeface="Arial" panose="020B0604020202020204" pitchFamily="34" charset="0"/>
              <a:buChar char="•"/>
            </a:pPr>
            <a:r>
              <a:rPr lang="en-US" sz="900" dirty="0"/>
              <a:t>Relationships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User interface</a:t>
            </a:r>
          </a:p>
          <a:p>
            <a:pPr marL="0" indent="0">
              <a:buFontTx/>
              <a:buNone/>
            </a:pPr>
            <a:r>
              <a:rPr lang="en-US" b="0" i="0" dirty="0">
                <a:effectLst/>
                <a:latin typeface="Segoe UI" panose="020B0502040204020203" pitchFamily="34" charset="0"/>
              </a:rPr>
              <a:t>The user interface components which determine how users will interact with the app and what designer is used to create or edit the component.</a:t>
            </a:r>
          </a:p>
          <a:p>
            <a:pPr marL="342900" indent="-342900">
              <a:buFont typeface="Arial" panose="020B0604020202020204" pitchFamily="34" charset="0"/>
              <a:buChar char="•"/>
            </a:pPr>
            <a:r>
              <a:rPr lang="en-US" sz="900" dirty="0"/>
              <a:t>App</a:t>
            </a:r>
          </a:p>
          <a:p>
            <a:pPr marL="342900" indent="-342900">
              <a:buFont typeface="Arial" panose="020B0604020202020204" pitchFamily="34" charset="0"/>
              <a:buChar char="•"/>
            </a:pPr>
            <a:r>
              <a:rPr lang="en-US" sz="900" dirty="0"/>
              <a:t>Site map</a:t>
            </a:r>
          </a:p>
          <a:p>
            <a:pPr marL="342900" indent="-342900">
              <a:buFont typeface="Arial" panose="020B0604020202020204" pitchFamily="34" charset="0"/>
              <a:buChar char="•"/>
            </a:pPr>
            <a:r>
              <a:rPr lang="en-US" sz="900" dirty="0"/>
              <a:t>Forms</a:t>
            </a:r>
          </a:p>
          <a:p>
            <a:pPr marL="342900" indent="-342900">
              <a:buFont typeface="Arial" panose="020B0604020202020204" pitchFamily="34" charset="0"/>
              <a:buChar char="•"/>
            </a:pPr>
            <a:r>
              <a:rPr lang="en-US" sz="900" dirty="0"/>
              <a:t>Views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Logic</a:t>
            </a:r>
          </a:p>
          <a:p>
            <a:pPr marL="0" indent="0">
              <a:buFontTx/>
              <a:buNone/>
            </a:pPr>
            <a:r>
              <a:rPr lang="en-US" b="0" i="0" dirty="0">
                <a:effectLst/>
                <a:latin typeface="Segoe UI" panose="020B0502040204020203" pitchFamily="34" charset="0"/>
              </a:rPr>
              <a:t>The logic components determine what business processes, rules, and automation the app will have. Logic types: </a:t>
            </a:r>
          </a:p>
          <a:p>
            <a:pPr marL="342900" indent="-342900">
              <a:buFont typeface="Arial" panose="020B0604020202020204" pitchFamily="34" charset="0"/>
              <a:buChar char="•"/>
            </a:pPr>
            <a:r>
              <a:rPr lang="en-US" sz="900" dirty="0"/>
              <a:t>Business process flows</a:t>
            </a:r>
          </a:p>
          <a:p>
            <a:pPr marL="342900" indent="-342900">
              <a:buFont typeface="Arial" panose="020B0604020202020204" pitchFamily="34" charset="0"/>
              <a:buChar char="•"/>
            </a:pPr>
            <a:r>
              <a:rPr lang="en-US" sz="900" dirty="0"/>
              <a:t>Workflows</a:t>
            </a:r>
          </a:p>
          <a:p>
            <a:pPr marL="342900" indent="-342900">
              <a:buFont typeface="Arial" panose="020B0604020202020204" pitchFamily="34" charset="0"/>
              <a:buChar char="•"/>
            </a:pPr>
            <a:r>
              <a:rPr lang="en-US" sz="900" dirty="0"/>
              <a:t>Actions</a:t>
            </a:r>
          </a:p>
          <a:p>
            <a:pPr marL="342900" indent="-342900">
              <a:buFont typeface="Arial" panose="020B0604020202020204" pitchFamily="34" charset="0"/>
              <a:buChar char="•"/>
            </a:pPr>
            <a:r>
              <a:rPr lang="en-US" sz="900" dirty="0"/>
              <a:t>Business rules</a:t>
            </a:r>
          </a:p>
          <a:p>
            <a:pPr marL="342900" indent="-342900">
              <a:buFont typeface="Arial" panose="020B0604020202020204" pitchFamily="34" charset="0"/>
              <a:buChar char="•"/>
            </a:pPr>
            <a:r>
              <a:rPr lang="en-US" sz="900" dirty="0"/>
              <a:t>Flows</a:t>
            </a:r>
          </a:p>
          <a:p>
            <a:pPr marL="0" indent="0">
              <a:buFontTx/>
              <a:buNone/>
            </a:pPr>
            <a:endParaRPr lang="en-US" b="0" i="0" dirty="0">
              <a:effectLst/>
              <a:latin typeface="Segoe UI" panose="020B0502040204020203" pitchFamily="34" charset="0"/>
            </a:endParaRPr>
          </a:p>
          <a:p>
            <a:pPr marL="0" indent="0">
              <a:buFontTx/>
              <a:buNone/>
            </a:pPr>
            <a:r>
              <a:rPr lang="en-US" b="1" i="0" dirty="0"/>
              <a:t>Visualization</a:t>
            </a:r>
          </a:p>
          <a:p>
            <a:pPr marL="0" indent="0">
              <a:buFontTx/>
              <a:buNone/>
            </a:pPr>
            <a:r>
              <a:rPr lang="en-US" b="0" i="0" dirty="0">
                <a:effectLst/>
                <a:latin typeface="Segoe UI" panose="020B0502040204020203" pitchFamily="34" charset="0"/>
              </a:rPr>
              <a:t>The visualization components determine what type of data and reporting the app will show and have available and which designer is used to create or edit that component.</a:t>
            </a:r>
          </a:p>
          <a:p>
            <a:pPr marL="342900" indent="-342900">
              <a:buFont typeface="Arial" panose="020B0604020202020204" pitchFamily="34" charset="0"/>
              <a:buChar char="•"/>
            </a:pPr>
            <a:r>
              <a:rPr lang="en-US" sz="900" dirty="0"/>
              <a:t>Charts</a:t>
            </a:r>
          </a:p>
          <a:p>
            <a:pPr marL="342900" indent="-342900">
              <a:buFont typeface="Arial" panose="020B0604020202020204" pitchFamily="34" charset="0"/>
              <a:buChar char="•"/>
            </a:pPr>
            <a:r>
              <a:rPr lang="en-US" sz="900" dirty="0"/>
              <a:t>Dashboards</a:t>
            </a:r>
          </a:p>
          <a:p>
            <a:pPr marL="342900" indent="-342900">
              <a:buFont typeface="Arial" panose="020B0604020202020204" pitchFamily="34" charset="0"/>
              <a:buChar char="•"/>
            </a:pPr>
            <a:r>
              <a:rPr lang="en-US" sz="900" dirty="0"/>
              <a:t>Embedded Power BI</a:t>
            </a:r>
          </a:p>
          <a:p>
            <a:pPr marL="0" indent="0">
              <a:buFontTx/>
              <a:buNone/>
            </a:pP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6637997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0"/>
              </a:spcAft>
            </a:pPr>
            <a:r>
              <a:rPr lang="en-US" sz="900" dirty="0">
                <a:solidFill>
                  <a:schemeClr val="tx1"/>
                </a:solidFill>
                <a:latin typeface="+mj-lt"/>
                <a:cs typeface="Segoe UI" panose="020B0502040204020203" pitchFamily="34" charset="0"/>
              </a:rPr>
              <a:t>Forms</a:t>
            </a:r>
          </a:p>
          <a:p>
            <a:pPr>
              <a:spcAft>
                <a:spcPts val="300"/>
              </a:spcAft>
            </a:pPr>
            <a:r>
              <a:rPr lang="en-US" sz="900" dirty="0">
                <a:solidFill>
                  <a:schemeClr val="tx1"/>
                </a:solidFill>
                <a:latin typeface="Segoe UI" panose="020B0502040204020203" pitchFamily="34" charset="0"/>
                <a:cs typeface="Segoe UI" panose="020B0502040204020203" pitchFamily="34" charset="0"/>
              </a:rPr>
              <a:t>Defining how users will see and interact with the data</a:t>
            </a:r>
          </a:p>
          <a:p>
            <a:pPr>
              <a:spcAft>
                <a:spcPts val="300"/>
              </a:spcAft>
            </a:pPr>
            <a:endParaRPr lang="en-US" sz="900" dirty="0">
              <a:solidFill>
                <a:schemeClr val="tx1"/>
              </a:solidFill>
              <a:latin typeface="Segoe UI" panose="020B0502040204020203" pitchFamily="34" charset="0"/>
              <a:cs typeface="Segoe UI" panose="020B0502040204020203" pitchFamily="34" charset="0"/>
            </a:endParaRPr>
          </a:p>
          <a:p>
            <a:pPr>
              <a:spcAft>
                <a:spcPts val="300"/>
              </a:spcAft>
            </a:pPr>
            <a:r>
              <a:rPr lang="en-US" sz="900" dirty="0">
                <a:solidFill>
                  <a:schemeClr val="tx1"/>
                </a:solidFill>
                <a:latin typeface="+mj-lt"/>
                <a:cs typeface="Segoe UI" panose="020B0502040204020203" pitchFamily="34" charset="0"/>
              </a:rPr>
              <a:t>Views</a:t>
            </a:r>
          </a:p>
          <a:p>
            <a:pPr>
              <a:spcAft>
                <a:spcPts val="300"/>
              </a:spcAft>
            </a:pPr>
            <a:r>
              <a:rPr lang="en-US" sz="900" dirty="0">
                <a:solidFill>
                  <a:schemeClr val="tx1"/>
                </a:solidFill>
                <a:latin typeface="Segoe UI" panose="020B0502040204020203" pitchFamily="34" charset="0"/>
                <a:cs typeface="Segoe UI" panose="020B0502040204020203" pitchFamily="34" charset="0"/>
              </a:rPr>
              <a:t>A list view of the rows for each table</a:t>
            </a:r>
          </a:p>
          <a:p>
            <a:pPr>
              <a:spcAft>
                <a:spcPts val="300"/>
              </a:spcAft>
            </a:pPr>
            <a:endParaRPr lang="en-US" sz="900" dirty="0">
              <a:solidFill>
                <a:schemeClr val="tx1"/>
              </a:solidFill>
              <a:latin typeface="Segoe UI" panose="020B0502040204020203" pitchFamily="34" charset="0"/>
              <a:cs typeface="Segoe UI" panose="020B0502040204020203" pitchFamily="34" charset="0"/>
            </a:endParaRPr>
          </a:p>
          <a:p>
            <a:pPr>
              <a:spcAft>
                <a:spcPts val="300"/>
              </a:spcAft>
            </a:pPr>
            <a:r>
              <a:rPr lang="en-US" sz="900" dirty="0">
                <a:solidFill>
                  <a:schemeClr val="tx1"/>
                </a:solidFill>
                <a:latin typeface="+mj-lt"/>
                <a:cs typeface="Segoe UI" panose="020B0502040204020203" pitchFamily="34" charset="0"/>
              </a:rPr>
              <a:t>Charts</a:t>
            </a:r>
          </a:p>
          <a:p>
            <a:pPr>
              <a:spcAft>
                <a:spcPts val="300"/>
              </a:spcAft>
            </a:pPr>
            <a:r>
              <a:rPr lang="en-US" sz="900" dirty="0">
                <a:solidFill>
                  <a:schemeClr val="tx1"/>
                </a:solidFill>
                <a:latin typeface="Segoe UI" panose="020B0502040204020203" pitchFamily="34" charset="0"/>
                <a:cs typeface="Segoe UI" panose="020B0502040204020203" pitchFamily="34" charset="0"/>
              </a:rPr>
              <a:t>Showing the data in a meaningful, visual representation</a:t>
            </a:r>
          </a:p>
          <a:p>
            <a:pPr>
              <a:spcAft>
                <a:spcPts val="300"/>
              </a:spcAft>
            </a:pPr>
            <a:endParaRPr lang="en-US" sz="900" dirty="0">
              <a:solidFill>
                <a:schemeClr val="tx1"/>
              </a:solidFill>
              <a:latin typeface="Segoe UI" panose="020B0502040204020203" pitchFamily="34" charset="0"/>
              <a:cs typeface="Segoe UI" panose="020B0502040204020203" pitchFamily="34" charset="0"/>
            </a:endParaRPr>
          </a:p>
          <a:p>
            <a:pPr>
              <a:spcAft>
                <a:spcPts val="300"/>
              </a:spcAft>
            </a:pPr>
            <a:r>
              <a:rPr lang="en-US" sz="900" dirty="0">
                <a:solidFill>
                  <a:schemeClr val="tx1"/>
                </a:solidFill>
                <a:latin typeface="+mj-lt"/>
                <a:cs typeface="Segoe UI" panose="020B0502040204020203" pitchFamily="34" charset="0"/>
              </a:rPr>
              <a:t>Dashboards</a:t>
            </a:r>
          </a:p>
          <a:p>
            <a:pPr>
              <a:spcAft>
                <a:spcPts val="300"/>
              </a:spcAft>
            </a:pPr>
            <a:r>
              <a:rPr lang="en-US" sz="900" dirty="0">
                <a:solidFill>
                  <a:schemeClr val="tx1"/>
                </a:solidFill>
                <a:latin typeface="Segoe UI" panose="020B0502040204020203" pitchFamily="34" charset="0"/>
                <a:cs typeface="Segoe UI" panose="020B0502040204020203" pitchFamily="34" charset="0"/>
              </a:rPr>
              <a:t>Providing an insightful, graphical overview of the data</a:t>
            </a:r>
          </a:p>
          <a:p>
            <a:endParaRPr lang="en-US" dirty="0"/>
          </a:p>
          <a:p>
            <a:pPr>
              <a:spcAft>
                <a:spcPts val="300"/>
              </a:spcAft>
            </a:pPr>
            <a:r>
              <a:rPr lang="en-US" sz="900" dirty="0">
                <a:solidFill>
                  <a:schemeClr val="tx1"/>
                </a:solidFill>
                <a:latin typeface="+mj-lt"/>
                <a:cs typeface="Segoe UI" panose="020B0502040204020203" pitchFamily="34" charset="0"/>
              </a:rPr>
              <a:t>Data Model</a:t>
            </a:r>
          </a:p>
          <a:p>
            <a:pPr marL="285750" indent="-285750">
              <a:spcAft>
                <a:spcPts val="300"/>
              </a:spcAft>
              <a:buFont typeface="Arial" panose="020B0604020202020204" pitchFamily="34" charset="0"/>
              <a:buChar char="•"/>
            </a:pPr>
            <a:r>
              <a:rPr lang="en-US" sz="900" dirty="0">
                <a:solidFill>
                  <a:schemeClr val="tx1"/>
                </a:solidFill>
                <a:latin typeface="Segoe UI" panose="020B0502040204020203" pitchFamily="34" charset="0"/>
                <a:cs typeface="Segoe UI" panose="020B0502040204020203" pitchFamily="34" charset="0"/>
              </a:rPr>
              <a:t>View the app metadata</a:t>
            </a:r>
          </a:p>
          <a:p>
            <a:pPr marL="285750" indent="-285750">
              <a:spcAft>
                <a:spcPts val="300"/>
              </a:spcAft>
              <a:buFont typeface="Arial" panose="020B0604020202020204" pitchFamily="34" charset="0"/>
              <a:buChar char="•"/>
            </a:pPr>
            <a:r>
              <a:rPr lang="en-US" sz="900" dirty="0">
                <a:solidFill>
                  <a:schemeClr val="tx1"/>
                </a:solidFill>
                <a:latin typeface="Segoe UI" panose="020B0502040204020203" pitchFamily="34" charset="0"/>
                <a:cs typeface="Segoe UI" panose="020B0502040204020203" pitchFamily="34" charset="0"/>
              </a:rPr>
              <a:t>View the app in Play mode</a:t>
            </a:r>
          </a:p>
          <a:p>
            <a:pPr>
              <a:spcAft>
                <a:spcPts val="300"/>
              </a:spcAft>
            </a:pPr>
            <a:endParaRPr lang="en-US" sz="900" dirty="0">
              <a:solidFill>
                <a:schemeClr val="tx1"/>
              </a:solidFill>
              <a:latin typeface="Segoe UI" panose="020B0502040204020203" pitchFamily="34" charset="0"/>
              <a:cs typeface="Segoe UI" panose="020B0502040204020203" pitchFamily="34" charset="0"/>
            </a:endParaRPr>
          </a:p>
          <a:p>
            <a:pPr>
              <a:spcAft>
                <a:spcPts val="300"/>
              </a:spcAft>
            </a:pPr>
            <a:r>
              <a:rPr lang="en-US" sz="900" dirty="0">
                <a:solidFill>
                  <a:schemeClr val="tx1"/>
                </a:solidFill>
                <a:latin typeface="+mj-lt"/>
                <a:cs typeface="Segoe UI" panose="020B0502040204020203" pitchFamily="34" charset="0"/>
              </a:rPr>
              <a:t>Business Logic</a:t>
            </a:r>
          </a:p>
          <a:p>
            <a:pPr marL="285750" indent="-285750">
              <a:spcAft>
                <a:spcPts val="300"/>
              </a:spcAft>
              <a:buFont typeface="Arial" panose="020B0604020202020204" pitchFamily="34" charset="0"/>
              <a:buChar char="•"/>
            </a:pPr>
            <a:r>
              <a:rPr lang="en-US" sz="900" dirty="0">
                <a:solidFill>
                  <a:schemeClr val="tx1"/>
                </a:solidFill>
                <a:latin typeface="Segoe UI" panose="020B0502040204020203" pitchFamily="34" charset="0"/>
                <a:cs typeface="Segoe UI" panose="020B0502040204020203" pitchFamily="34" charset="0"/>
              </a:rPr>
              <a:t>Set Business Rules </a:t>
            </a:r>
          </a:p>
          <a:p>
            <a:pPr marL="285750" indent="-285750">
              <a:spcAft>
                <a:spcPts val="300"/>
              </a:spcAft>
              <a:buFont typeface="Arial" panose="020B0604020202020204" pitchFamily="34" charset="0"/>
              <a:buChar char="•"/>
            </a:pPr>
            <a:r>
              <a:rPr lang="en-US" sz="900" dirty="0">
                <a:solidFill>
                  <a:schemeClr val="tx1"/>
                </a:solidFill>
                <a:latin typeface="Segoe UI" panose="020B0502040204020203" pitchFamily="34" charset="0"/>
                <a:cs typeface="Segoe UI" panose="020B0502040204020203" pitchFamily="34" charset="0"/>
              </a:rPr>
              <a:t>Build Business Process Flows</a:t>
            </a:r>
          </a:p>
          <a:p>
            <a:pPr>
              <a:spcAft>
                <a:spcPts val="300"/>
              </a:spcAft>
            </a:pPr>
            <a:endParaRPr lang="en-US" sz="900" dirty="0">
              <a:solidFill>
                <a:schemeClr val="tx1"/>
              </a:solidFill>
              <a:latin typeface="Segoe UI" panose="020B0502040204020203" pitchFamily="34" charset="0"/>
              <a:cs typeface="Segoe UI" panose="020B0502040204020203" pitchFamily="34" charset="0"/>
            </a:endParaRPr>
          </a:p>
          <a:p>
            <a:pPr>
              <a:spcAft>
                <a:spcPts val="300"/>
              </a:spcAft>
            </a:pPr>
            <a:r>
              <a:rPr lang="en-US" sz="900" dirty="0">
                <a:solidFill>
                  <a:schemeClr val="tx1"/>
                </a:solidFill>
                <a:latin typeface="+mj-lt"/>
                <a:cs typeface="Segoe UI" panose="020B0502040204020203" pitchFamily="34" charset="0"/>
              </a:rPr>
              <a:t>Dashboards</a:t>
            </a:r>
          </a:p>
          <a:p>
            <a:pPr>
              <a:spcAft>
                <a:spcPts val="300"/>
              </a:spcAft>
            </a:pPr>
            <a:r>
              <a:rPr lang="en-US" sz="900" dirty="0">
                <a:solidFill>
                  <a:schemeClr val="tx1"/>
                </a:solidFill>
                <a:latin typeface="Segoe UI" panose="020B0502040204020203" pitchFamily="34" charset="0"/>
                <a:cs typeface="Segoe UI" panose="020B0502040204020203" pitchFamily="34" charset="0"/>
              </a:rPr>
              <a:t>Implement Dashboards with custom filters and visual graphics</a:t>
            </a:r>
          </a:p>
          <a:p>
            <a:pPr>
              <a:spcAft>
                <a:spcPts val="300"/>
              </a:spcAft>
            </a:pPr>
            <a:endParaRPr lang="en-US" sz="900" dirty="0">
              <a:solidFill>
                <a:schemeClr val="tx1"/>
              </a:solidFill>
              <a:latin typeface="Segoe UI" panose="020B0502040204020203" pitchFamily="34" charset="0"/>
              <a:cs typeface="Segoe UI" panose="020B0502040204020203" pitchFamily="34" charset="0"/>
            </a:endParaRPr>
          </a:p>
          <a:p>
            <a:pPr>
              <a:spcAft>
                <a:spcPts val="300"/>
              </a:spcAft>
            </a:pPr>
            <a:r>
              <a:rPr lang="en-US" sz="900" dirty="0">
                <a:solidFill>
                  <a:schemeClr val="tx1"/>
                </a:solidFill>
                <a:latin typeface="+mj-lt"/>
                <a:cs typeface="Segoe UI" panose="020B0502040204020203" pitchFamily="34" charset="0"/>
              </a:rPr>
              <a:t>Additional third-party solutions and app accelerators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Create a model-driven app</a:t>
            </a:r>
          </a:p>
          <a:p>
            <a:pPr marL="228600" indent="-228600" algn="l">
              <a:buFont typeface="+mj-lt"/>
              <a:buAutoNum type="arabicPeriod"/>
            </a:pPr>
            <a:r>
              <a:rPr lang="en-US" b="0" i="0" dirty="0">
                <a:effectLst/>
                <a:latin typeface="Segoe UI" panose="020B0502040204020203" pitchFamily="34" charset="0"/>
              </a:rPr>
              <a:t>Sign in to </a:t>
            </a:r>
            <a:r>
              <a:rPr lang="en-US" b="0" i="0" u="none" strike="noStrike" dirty="0">
                <a:effectLst/>
                <a:latin typeface="Segoe UI" panose="020B0502040204020203" pitchFamily="34" charset="0"/>
                <a:hlinkClick r:id="rId3"/>
              </a:rPr>
              <a:t>Power Apps</a:t>
            </a:r>
            <a:r>
              <a:rPr lang="en-US" b="0" i="0" dirty="0">
                <a:effectLst/>
                <a:latin typeface="Segoe UI" panose="020B0502040204020203" pitchFamily="34" charset="0"/>
              </a:rPr>
              <a:t>  by using your organizational account.</a:t>
            </a:r>
          </a:p>
          <a:p>
            <a:pPr marL="228600" indent="-228600" algn="l">
              <a:buFont typeface="+mj-lt"/>
              <a:buAutoNum type="arabicPeriod"/>
            </a:pPr>
            <a:r>
              <a:rPr lang="en-US" b="0" i="0" dirty="0">
                <a:effectLst/>
                <a:latin typeface="Segoe UI" panose="020B0502040204020203" pitchFamily="34" charset="0"/>
              </a:rPr>
              <a:t>Select the environment you want, or go to the </a:t>
            </a:r>
            <a:r>
              <a:rPr lang="en-US" b="0" i="0" u="none" strike="noStrike" dirty="0">
                <a:effectLst/>
                <a:latin typeface="Segoe UI" panose="020B0502040204020203" pitchFamily="34" charset="0"/>
                <a:hlinkClick r:id="rId4"/>
              </a:rPr>
              <a:t>Power Apps admin center</a:t>
            </a:r>
            <a:r>
              <a:rPr lang="en-US" b="0" i="0" dirty="0">
                <a:effectLst/>
                <a:latin typeface="Segoe UI" panose="020B0502040204020203" pitchFamily="34" charset="0"/>
              </a:rPr>
              <a:t>  to create a new one.</a:t>
            </a:r>
          </a:p>
          <a:p>
            <a:pPr marL="228600" indent="-228600" algn="l">
              <a:buFont typeface="+mj-lt"/>
              <a:buAutoNum type="arabicPeriod"/>
            </a:pPr>
            <a:r>
              <a:rPr lang="en-US" b="0" i="0" dirty="0">
                <a:effectLst/>
                <a:latin typeface="Segoe UI" panose="020B0502040204020203" pitchFamily="34" charset="0"/>
              </a:rPr>
              <a:t>On the </a:t>
            </a:r>
            <a:r>
              <a:rPr lang="en-US" b="1" i="0" dirty="0">
                <a:effectLst/>
                <a:latin typeface="Segoe UI" panose="020B0502040204020203" pitchFamily="34" charset="0"/>
              </a:rPr>
              <a:t>Home</a:t>
            </a:r>
            <a:r>
              <a:rPr lang="en-US" b="0" i="0" dirty="0">
                <a:effectLst/>
                <a:latin typeface="Segoe UI" panose="020B0502040204020203" pitchFamily="34" charset="0"/>
              </a:rPr>
              <a:t> page, select </a:t>
            </a:r>
            <a:r>
              <a:rPr lang="en-US" b="1" i="0" dirty="0">
                <a:effectLst/>
                <a:latin typeface="Segoe UI" panose="020B0502040204020203" pitchFamily="34" charset="0"/>
              </a:rPr>
              <a:t>Model-driven app from blank</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Click </a:t>
            </a:r>
            <a:r>
              <a:rPr lang="en-US" b="1" i="0" dirty="0">
                <a:effectLst/>
                <a:latin typeface="Segoe UI" panose="020B0502040204020203" pitchFamily="34" charset="0"/>
              </a:rPr>
              <a:t>Create</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On the </a:t>
            </a:r>
            <a:r>
              <a:rPr lang="en-US" b="1" i="0" dirty="0">
                <a:effectLst/>
                <a:latin typeface="Segoe UI" panose="020B0502040204020203" pitchFamily="34" charset="0"/>
              </a:rPr>
              <a:t>Create a New App</a:t>
            </a:r>
            <a:r>
              <a:rPr lang="en-US" b="0" i="0" dirty="0">
                <a:effectLst/>
                <a:latin typeface="Segoe UI" panose="020B0502040204020203" pitchFamily="34" charset="0"/>
              </a:rPr>
              <a:t> page, enter a name and description for the app.</a:t>
            </a:r>
          </a:p>
          <a:p>
            <a:pPr marL="228600" indent="-228600" algn="l">
              <a:buFont typeface="+mj-lt"/>
              <a:buAutoNum type="arabicPeriod"/>
            </a:pPr>
            <a:r>
              <a:rPr lang="en-US" b="0" i="0" dirty="0">
                <a:effectLst/>
                <a:latin typeface="Segoe UI" panose="020B0502040204020203" pitchFamily="34" charset="0"/>
              </a:rPr>
              <a:t>Select </a:t>
            </a:r>
            <a:r>
              <a:rPr lang="en-US" b="1" i="0" dirty="0">
                <a:effectLst/>
                <a:latin typeface="Segoe UI" panose="020B0502040204020203" pitchFamily="34" charset="0"/>
              </a:rPr>
              <a:t>Done</a:t>
            </a:r>
            <a:r>
              <a:rPr lang="en-US" b="0" i="0" dirty="0">
                <a:effectLst/>
                <a:latin typeface="Segoe UI" panose="020B0502040204020203" pitchFamily="34" charset="0"/>
              </a:rPr>
              <a:t>. Your new app appears in the App Designer, and you can now add components to it.</a:t>
            </a:r>
          </a:p>
          <a:p>
            <a:pPr algn="l">
              <a:buFont typeface="+mj-lt"/>
              <a:buNone/>
            </a:pPr>
            <a:endParaRPr lang="en-US" b="0" i="0" dirty="0">
              <a:effectLst/>
              <a:latin typeface="Segoe UI" panose="020B0502040204020203" pitchFamily="34" charset="0"/>
            </a:endParaRPr>
          </a:p>
          <a:p>
            <a:pPr algn="l"/>
            <a:r>
              <a:rPr lang="en-US" b="1" i="0" dirty="0">
                <a:effectLst/>
                <a:latin typeface="Segoe UI" panose="020B0502040204020203" pitchFamily="34" charset="0"/>
              </a:rPr>
              <a:t>Add components to your app</a:t>
            </a:r>
          </a:p>
          <a:p>
            <a:pPr algn="l"/>
            <a:r>
              <a:rPr lang="en-US" b="0" i="0" dirty="0">
                <a:effectLst/>
                <a:latin typeface="Segoe UI" panose="020B0502040204020203" pitchFamily="34" charset="0"/>
              </a:rPr>
              <a:t>You add components to your app by using the App Designer.</a:t>
            </a:r>
          </a:p>
          <a:p>
            <a:pPr marL="228600" indent="-228600" algn="l">
              <a:buFont typeface="+mj-lt"/>
              <a:buAutoNum type="arabicPeriod"/>
            </a:pPr>
            <a:r>
              <a:rPr lang="en-US" b="0" i="0" dirty="0">
                <a:effectLst/>
                <a:latin typeface="Segoe UI" panose="020B0502040204020203" pitchFamily="34" charset="0"/>
              </a:rPr>
              <a:t>Select the </a:t>
            </a:r>
            <a:r>
              <a:rPr lang="en-US" b="1" i="0" dirty="0">
                <a:effectLst/>
                <a:latin typeface="Segoe UI" panose="020B0502040204020203" pitchFamily="34" charset="0"/>
              </a:rPr>
              <a:t>Open the Site Map Designer</a:t>
            </a:r>
            <a:r>
              <a:rPr lang="en-US" b="0" i="0" dirty="0">
                <a:effectLst/>
                <a:latin typeface="Segoe UI" panose="020B0502040204020203" pitchFamily="34" charset="0"/>
              </a:rPr>
              <a:t> pencil icon to open the site map designer.</a:t>
            </a:r>
          </a:p>
          <a:p>
            <a:pPr marL="228600" indent="-228600" algn="l">
              <a:buFont typeface="+mj-lt"/>
              <a:buAutoNum type="arabicPeriod"/>
            </a:pPr>
            <a:r>
              <a:rPr lang="en-US" b="0" i="0" dirty="0">
                <a:effectLst/>
                <a:latin typeface="Segoe UI" panose="020B0502040204020203" pitchFamily="34" charset="0"/>
              </a:rPr>
              <a:t>In the site map designer, select </a:t>
            </a:r>
            <a:r>
              <a:rPr lang="en-US" b="1" i="0" dirty="0">
                <a:effectLst/>
                <a:latin typeface="Segoe UI" panose="020B0502040204020203" pitchFamily="34" charset="0"/>
              </a:rPr>
              <a:t>New Subarea</a:t>
            </a:r>
            <a:r>
              <a:rPr lang="en-US" b="0" i="0" dirty="0">
                <a:effectLst/>
                <a:latin typeface="Segoe UI" panose="020B0502040204020203" pitchFamily="34" charset="0"/>
              </a:rPr>
              <a:t>, and then, in the right pane on the </a:t>
            </a:r>
            <a:r>
              <a:rPr lang="en-US" b="1" i="0" dirty="0">
                <a:effectLst/>
                <a:latin typeface="Segoe UI" panose="020B0502040204020203" pitchFamily="34" charset="0"/>
              </a:rPr>
              <a:t>Properties</a:t>
            </a:r>
            <a:r>
              <a:rPr lang="en-US" b="0" i="0" dirty="0">
                <a:effectLst/>
                <a:latin typeface="Segoe UI" panose="020B0502040204020203" pitchFamily="34" charset="0"/>
              </a:rPr>
              <a:t> tab, select the following properties:</a:t>
            </a:r>
          </a:p>
          <a:p>
            <a:pPr marL="685800" lvl="1" indent="-228600" algn="l">
              <a:buFont typeface="+mj-lt"/>
              <a:buAutoNum type="arabicPeriod"/>
            </a:pPr>
            <a:r>
              <a:rPr lang="en-US" b="1" i="0" dirty="0">
                <a:effectLst/>
                <a:latin typeface="Segoe UI" panose="020B0502040204020203" pitchFamily="34" charset="0"/>
              </a:rPr>
              <a:t>Type</a:t>
            </a:r>
            <a:r>
              <a:rPr lang="en-US" b="0" i="0" dirty="0">
                <a:effectLst/>
                <a:latin typeface="Segoe UI" panose="020B0502040204020203" pitchFamily="34" charset="0"/>
              </a:rPr>
              <a:t>: </a:t>
            </a:r>
            <a:r>
              <a:rPr lang="en-US" b="0" i="1" dirty="0">
                <a:effectLst/>
                <a:latin typeface="Segoe UI" panose="020B0502040204020203" pitchFamily="34" charset="0"/>
              </a:rPr>
              <a:t>Entity</a:t>
            </a:r>
            <a:endParaRPr lang="en-US" b="0" i="0" dirty="0">
              <a:effectLst/>
              <a:latin typeface="Segoe UI" panose="020B0502040204020203" pitchFamily="34" charset="0"/>
            </a:endParaRPr>
          </a:p>
          <a:p>
            <a:pPr marL="685800" lvl="1" indent="-228600" algn="l">
              <a:buFont typeface="+mj-lt"/>
              <a:buAutoNum type="arabicPeriod"/>
            </a:pPr>
            <a:r>
              <a:rPr lang="en-US" b="1" i="0" dirty="0">
                <a:effectLst/>
                <a:latin typeface="Segoe UI" panose="020B0502040204020203" pitchFamily="34" charset="0"/>
              </a:rPr>
              <a:t>Table (Entity)</a:t>
            </a:r>
            <a:r>
              <a:rPr lang="en-US" b="0" i="0" dirty="0">
                <a:effectLst/>
                <a:latin typeface="Segoe UI" panose="020B0502040204020203" pitchFamily="34" charset="0"/>
              </a:rPr>
              <a:t>: </a:t>
            </a:r>
            <a:r>
              <a:rPr lang="en-US" b="0" i="1" dirty="0">
                <a:effectLst/>
                <a:latin typeface="Segoe UI" panose="020B0502040204020203" pitchFamily="34" charset="0"/>
              </a:rPr>
              <a:t>Account</a:t>
            </a:r>
            <a:endParaRPr lang="en-US" b="0" i="0" dirty="0">
              <a:effectLst/>
              <a:latin typeface="Segoe UI" panose="020B0502040204020203" pitchFamily="34" charset="0"/>
            </a:endParaRPr>
          </a:p>
          <a:p>
            <a:pPr marL="228600" indent="-228600" algn="l">
              <a:buFont typeface="+mj-lt"/>
              <a:buAutoNum type="arabicPeriod"/>
            </a:pPr>
            <a:r>
              <a:rPr lang="en-US" b="0" i="0" dirty="0">
                <a:effectLst/>
                <a:latin typeface="Segoe UI" panose="020B0502040204020203" pitchFamily="34" charset="0"/>
              </a:rPr>
              <a:t>Select </a:t>
            </a:r>
            <a:r>
              <a:rPr lang="en-US" b="1" i="0" dirty="0">
                <a:effectLst/>
                <a:latin typeface="Segoe UI" panose="020B0502040204020203" pitchFamily="34" charset="0"/>
              </a:rPr>
              <a:t>Save And Close</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In the App Designer, select </a:t>
            </a:r>
            <a:r>
              <a:rPr lang="en-US" b="1" i="0" dirty="0">
                <a:effectLst/>
                <a:latin typeface="Segoe UI" panose="020B0502040204020203" pitchFamily="34" charset="0"/>
              </a:rPr>
              <a:t>Forms</a:t>
            </a:r>
            <a:r>
              <a:rPr lang="en-US" b="0" i="0" dirty="0">
                <a:effectLst/>
                <a:latin typeface="Segoe UI" panose="020B0502040204020203" pitchFamily="34" charset="0"/>
              </a:rPr>
              <a:t>, and then, in the right pane under </a:t>
            </a:r>
            <a:r>
              <a:rPr lang="en-US" b="1" i="0" dirty="0">
                <a:effectLst/>
                <a:latin typeface="Segoe UI" panose="020B0502040204020203" pitchFamily="34" charset="0"/>
              </a:rPr>
              <a:t>Main Forms</a:t>
            </a:r>
            <a:r>
              <a:rPr lang="en-US" b="0" i="0" dirty="0">
                <a:effectLst/>
                <a:latin typeface="Segoe UI" panose="020B0502040204020203" pitchFamily="34" charset="0"/>
              </a:rPr>
              <a:t>, select the </a:t>
            </a:r>
            <a:r>
              <a:rPr lang="en-US" b="1" i="0" dirty="0">
                <a:effectLst/>
                <a:latin typeface="Segoe UI" panose="020B0502040204020203" pitchFamily="34" charset="0"/>
              </a:rPr>
              <a:t>Account</a:t>
            </a:r>
            <a:r>
              <a:rPr lang="en-US" b="0" i="0" dirty="0">
                <a:effectLst/>
                <a:latin typeface="Segoe UI" panose="020B0502040204020203" pitchFamily="34" charset="0"/>
              </a:rPr>
              <a:t> form.</a:t>
            </a:r>
          </a:p>
          <a:p>
            <a:pPr marL="228600" indent="-228600" algn="l">
              <a:buFont typeface="+mj-lt"/>
              <a:buAutoNum type="arabicPeriod"/>
            </a:pPr>
            <a:r>
              <a:rPr lang="en-US" b="0" i="0" dirty="0">
                <a:effectLst/>
                <a:latin typeface="Segoe UI" panose="020B0502040204020203" pitchFamily="34" charset="0"/>
              </a:rPr>
              <a:t>In the App Designer, select </a:t>
            </a:r>
            <a:r>
              <a:rPr lang="en-US" b="1" i="0" dirty="0">
                <a:effectLst/>
                <a:latin typeface="Segoe UI" panose="020B0502040204020203" pitchFamily="34" charset="0"/>
              </a:rPr>
              <a:t>Views</a:t>
            </a:r>
            <a:r>
              <a:rPr lang="en-US" b="0" i="0" dirty="0">
                <a:effectLst/>
                <a:latin typeface="Segoe UI" panose="020B0502040204020203" pitchFamily="34" charset="0"/>
              </a:rPr>
              <a:t>, then select the following properties:</a:t>
            </a:r>
          </a:p>
          <a:p>
            <a:pPr marL="685800" lvl="1" indent="-228600" algn="l">
              <a:buFont typeface="+mj-lt"/>
              <a:buAutoNum type="arabicPeriod"/>
            </a:pPr>
            <a:r>
              <a:rPr lang="en-US" b="0" i="0" dirty="0">
                <a:effectLst/>
                <a:latin typeface="Segoe UI" panose="020B0502040204020203" pitchFamily="34" charset="0"/>
              </a:rPr>
              <a:t>Active Accounts</a:t>
            </a:r>
          </a:p>
          <a:p>
            <a:pPr marL="685800" lvl="1" indent="-228600" algn="l">
              <a:buFont typeface="+mj-lt"/>
              <a:buAutoNum type="arabicPeriod"/>
            </a:pPr>
            <a:r>
              <a:rPr lang="en-US" b="0" i="0" dirty="0">
                <a:effectLst/>
                <a:latin typeface="Segoe UI" panose="020B0502040204020203" pitchFamily="34" charset="0"/>
              </a:rPr>
              <a:t>All Accounts</a:t>
            </a:r>
          </a:p>
          <a:p>
            <a:pPr marL="685800" lvl="1" indent="-228600" algn="l">
              <a:buFont typeface="+mj-lt"/>
              <a:buAutoNum type="arabicPeriod"/>
            </a:pPr>
            <a:r>
              <a:rPr lang="en-US" b="0" i="0" dirty="0">
                <a:effectLst/>
                <a:latin typeface="Segoe UI" panose="020B0502040204020203" pitchFamily="34" charset="0"/>
              </a:rPr>
              <a:t>My Active Accounts</a:t>
            </a:r>
          </a:p>
          <a:p>
            <a:pPr marL="228600" indent="-228600" algn="l">
              <a:buFont typeface="+mj-lt"/>
              <a:buAutoNum type="arabicPeriod"/>
            </a:pPr>
            <a:r>
              <a:rPr lang="en-US" b="0" i="0" dirty="0">
                <a:effectLst/>
                <a:latin typeface="Segoe UI" panose="020B0502040204020203" pitchFamily="34" charset="0"/>
              </a:rPr>
              <a:t>In the App Designer, select </a:t>
            </a:r>
            <a:r>
              <a:rPr lang="en-US" b="1" i="0" dirty="0">
                <a:effectLst/>
                <a:latin typeface="Segoe UI" panose="020B0502040204020203" pitchFamily="34" charset="0"/>
              </a:rPr>
              <a:t>Charts</a:t>
            </a:r>
            <a:r>
              <a:rPr lang="en-US" b="0" i="0" dirty="0">
                <a:effectLst/>
                <a:latin typeface="Segoe UI" panose="020B0502040204020203" pitchFamily="34" charset="0"/>
              </a:rPr>
              <a:t>, then select the </a:t>
            </a:r>
            <a:r>
              <a:rPr lang="en-US" b="1" i="0" dirty="0">
                <a:effectLst/>
                <a:latin typeface="Segoe UI" panose="020B0502040204020203" pitchFamily="34" charset="0"/>
              </a:rPr>
              <a:t>Accounts by Industry</a:t>
            </a:r>
            <a:r>
              <a:rPr lang="en-US" b="0" i="0" dirty="0">
                <a:effectLst/>
                <a:latin typeface="Segoe UI" panose="020B0502040204020203" pitchFamily="34" charset="0"/>
              </a:rPr>
              <a:t> chart.</a:t>
            </a:r>
          </a:p>
          <a:p>
            <a:pPr marL="228600" indent="-228600" algn="l">
              <a:buFont typeface="+mj-lt"/>
              <a:buAutoNum type="arabicPeriod"/>
            </a:pPr>
            <a:r>
              <a:rPr lang="en-US" b="0" i="0" dirty="0">
                <a:effectLst/>
                <a:latin typeface="Segoe UI" panose="020B0502040204020203" pitchFamily="34" charset="0"/>
              </a:rPr>
              <a:t>On the App Designer toolbar, select </a:t>
            </a:r>
            <a:r>
              <a:rPr lang="en-US" b="1" i="0" dirty="0">
                <a:effectLst/>
                <a:latin typeface="Segoe UI" panose="020B0502040204020203" pitchFamily="34" charset="0"/>
              </a:rPr>
              <a:t>Save</a:t>
            </a:r>
            <a:r>
              <a:rPr lang="en-US" b="0" i="0" dirty="0">
                <a:effectLst/>
                <a:latin typeface="Segoe UI" panose="020B0502040204020203" pitchFamily="34" charset="0"/>
              </a:rPr>
              <a:t>.</a:t>
            </a:r>
          </a:p>
          <a:p>
            <a:pPr marL="228600" indent="-228600" algn="l">
              <a:buFont typeface="+mj-lt"/>
              <a:buAutoNum type="arabicPeriod"/>
            </a:pPr>
            <a:endParaRPr lang="en-US" b="0" i="0" dirty="0">
              <a:effectLst/>
              <a:latin typeface="Segoe UI" panose="020B0502040204020203" pitchFamily="34" charset="0"/>
            </a:endParaRPr>
          </a:p>
          <a:p>
            <a:pPr algn="l"/>
            <a:r>
              <a:rPr lang="en-US" b="1" i="0" dirty="0">
                <a:effectLst/>
                <a:latin typeface="Segoe UI" panose="020B0502040204020203" pitchFamily="34" charset="0"/>
              </a:rPr>
              <a:t>Create a form</a:t>
            </a:r>
          </a:p>
          <a:p>
            <a:pPr marL="228600" indent="-228600" algn="l">
              <a:buFont typeface="+mj-lt"/>
              <a:buAutoNum type="arabicPeriod"/>
            </a:pPr>
            <a:r>
              <a:rPr lang="en-US" b="0" i="0" dirty="0">
                <a:effectLst/>
                <a:latin typeface="Segoe UI" panose="020B0502040204020203" pitchFamily="34" charset="0"/>
              </a:rPr>
              <a:t>On the left navigation pane, expand </a:t>
            </a:r>
            <a:r>
              <a:rPr lang="en-US" b="1" i="0" dirty="0">
                <a:effectLst/>
                <a:latin typeface="Segoe UI" panose="020B0502040204020203" pitchFamily="34" charset="0"/>
              </a:rPr>
              <a:t>Data</a:t>
            </a:r>
            <a:r>
              <a:rPr lang="en-US" b="0" i="0" dirty="0">
                <a:effectLst/>
                <a:latin typeface="Segoe UI" panose="020B0502040204020203" pitchFamily="34" charset="0"/>
              </a:rPr>
              <a:t>, and then select</a:t>
            </a:r>
            <a:r>
              <a:rPr lang="en-US" b="1" i="0" dirty="0">
                <a:effectLst/>
                <a:latin typeface="Segoe UI" panose="020B0502040204020203" pitchFamily="34" charset="0"/>
              </a:rPr>
              <a:t> Tables</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Select a table, such as the account table, and then select the </a:t>
            </a:r>
            <a:r>
              <a:rPr lang="en-US" b="1" i="0" dirty="0">
                <a:effectLst/>
                <a:latin typeface="Segoe UI" panose="020B0502040204020203" pitchFamily="34" charset="0"/>
              </a:rPr>
              <a:t>Forms</a:t>
            </a:r>
            <a:r>
              <a:rPr lang="en-US" b="0" i="0" dirty="0">
                <a:effectLst/>
                <a:latin typeface="Segoe UI" panose="020B0502040204020203" pitchFamily="34" charset="0"/>
              </a:rPr>
              <a:t> tab.</a:t>
            </a:r>
          </a:p>
          <a:p>
            <a:pPr marL="228600" indent="-228600" algn="l">
              <a:buFont typeface="+mj-lt"/>
              <a:buAutoNum type="arabicPeriod"/>
            </a:pPr>
            <a:r>
              <a:rPr lang="en-US" b="0" i="0" dirty="0">
                <a:effectLst/>
                <a:latin typeface="Segoe UI" panose="020B0502040204020203" pitchFamily="34" charset="0"/>
              </a:rPr>
              <a:t>Select </a:t>
            </a:r>
            <a:r>
              <a:rPr lang="en-US" b="1" i="0" dirty="0">
                <a:effectLst/>
                <a:latin typeface="Segoe UI" panose="020B0502040204020203" pitchFamily="34" charset="0"/>
              </a:rPr>
              <a:t>Add form</a:t>
            </a:r>
            <a:r>
              <a:rPr lang="en-US" b="0" i="0" dirty="0">
                <a:effectLst/>
                <a:latin typeface="Segoe UI" panose="020B0502040204020203" pitchFamily="34" charset="0"/>
              </a:rPr>
              <a:t>, and then select one of the following</a:t>
            </a:r>
          </a:p>
          <a:p>
            <a:pPr marL="685800" lvl="1" indent="-228600" algn="l">
              <a:buFont typeface="+mj-lt"/>
              <a:buAutoNum type="arabicPeriod"/>
            </a:pPr>
            <a:r>
              <a:rPr lang="en-US" b="1" i="0" dirty="0">
                <a:effectLst/>
                <a:latin typeface="Segoe UI" panose="020B0502040204020203" pitchFamily="34" charset="0"/>
              </a:rPr>
              <a:t>Main form</a:t>
            </a:r>
            <a:r>
              <a:rPr lang="en-US" b="0" i="0" dirty="0">
                <a:effectLst/>
                <a:latin typeface="Segoe UI" panose="020B0502040204020203" pitchFamily="34" charset="0"/>
              </a:rPr>
              <a:t> The contents of the new form are filled using the existing main form definition. If multiple main forms exist, the form at the top of the list in the form order is used to fill the new form.</a:t>
            </a:r>
          </a:p>
          <a:p>
            <a:pPr marL="685800" lvl="1" indent="-228600" algn="l">
              <a:buFont typeface="+mj-lt"/>
              <a:buAutoNum type="arabicPeriod"/>
            </a:pPr>
            <a:r>
              <a:rPr lang="en-US" b="1" i="0" dirty="0">
                <a:effectLst/>
                <a:latin typeface="Segoe UI" panose="020B0502040204020203" pitchFamily="34" charset="0"/>
              </a:rPr>
              <a:t>Quick create form</a:t>
            </a:r>
            <a:endParaRPr lang="en-US" b="0" i="0" dirty="0">
              <a:effectLst/>
              <a:latin typeface="Segoe UI" panose="020B0502040204020203" pitchFamily="34" charset="0"/>
            </a:endParaRPr>
          </a:p>
          <a:p>
            <a:pPr marL="685800" lvl="1" indent="-228600" algn="l">
              <a:buFont typeface="+mj-lt"/>
              <a:buAutoNum type="arabicPeriod"/>
            </a:pPr>
            <a:r>
              <a:rPr lang="en-US" b="1" i="0" dirty="0">
                <a:effectLst/>
                <a:latin typeface="Segoe UI" panose="020B0502040204020203" pitchFamily="34" charset="0"/>
              </a:rPr>
              <a:t>Quick view form</a:t>
            </a:r>
            <a:endParaRPr lang="en-US" b="0" i="0" dirty="0">
              <a:effectLst/>
              <a:latin typeface="Segoe UI" panose="020B0502040204020203" pitchFamily="34" charset="0"/>
            </a:endParaRPr>
          </a:p>
          <a:p>
            <a:pPr marL="228600" indent="-228600" algn="l">
              <a:buFont typeface="+mj-lt"/>
              <a:buAutoNum type="arabicPeriod"/>
            </a:pPr>
            <a:r>
              <a:rPr lang="en-US" b="0" i="0" dirty="0">
                <a:effectLst/>
                <a:latin typeface="Segoe UI" panose="020B0502040204020203" pitchFamily="34" charset="0"/>
              </a:rPr>
              <a:t>When you are done making changes to the form, select </a:t>
            </a:r>
            <a:r>
              <a:rPr lang="en-US" b="1" i="0" dirty="0">
                <a:effectLst/>
                <a:latin typeface="Segoe UI" panose="020B0502040204020203" pitchFamily="34" charset="0"/>
              </a:rPr>
              <a:t>Save</a:t>
            </a:r>
            <a:r>
              <a:rPr lang="en-US" b="0" i="0" dirty="0">
                <a:effectLst/>
                <a:latin typeface="Segoe UI" panose="020B0502040204020203" pitchFamily="34" charset="0"/>
              </a:rPr>
              <a:t> to save the form.</a:t>
            </a:r>
          </a:p>
          <a:p>
            <a:pPr marL="228600" indent="-228600" algn="l">
              <a:buFont typeface="+mj-lt"/>
              <a:buAutoNum type="arabicPeriod"/>
            </a:pPr>
            <a:endParaRPr lang="en-US" b="0" i="0" dirty="0">
              <a:effectLst/>
              <a:latin typeface="Segoe UI" panose="020B0502040204020203" pitchFamily="34" charset="0"/>
            </a:endParaRPr>
          </a:p>
          <a:p>
            <a:pPr algn="l"/>
            <a:r>
              <a:rPr lang="en-US" b="1" i="0" dirty="0">
                <a:effectLst/>
                <a:latin typeface="Segoe UI" panose="020B0502040204020203" pitchFamily="34" charset="0"/>
              </a:rPr>
              <a:t>Edit a form</a:t>
            </a:r>
          </a:p>
          <a:p>
            <a:pPr marL="228600" indent="-228600" algn="l">
              <a:buFont typeface="+mj-lt"/>
              <a:buAutoNum type="arabicPeriod"/>
            </a:pPr>
            <a:r>
              <a:rPr lang="en-US" b="0" i="0" dirty="0">
                <a:effectLst/>
                <a:latin typeface="Segoe UI" panose="020B0502040204020203" pitchFamily="34" charset="0"/>
              </a:rPr>
              <a:t>On the left navigation pane, expand </a:t>
            </a:r>
            <a:r>
              <a:rPr lang="en-US" b="1" i="0" dirty="0">
                <a:effectLst/>
                <a:latin typeface="Segoe UI" panose="020B0502040204020203" pitchFamily="34" charset="0"/>
              </a:rPr>
              <a:t>Data</a:t>
            </a:r>
            <a:r>
              <a:rPr lang="en-US" b="0" i="0" dirty="0">
                <a:effectLst/>
                <a:latin typeface="Segoe UI" panose="020B0502040204020203" pitchFamily="34" charset="0"/>
              </a:rPr>
              <a:t>, and then select </a:t>
            </a:r>
            <a:r>
              <a:rPr lang="en-US" b="1" i="0" dirty="0">
                <a:effectLst/>
                <a:latin typeface="Segoe UI" panose="020B0502040204020203" pitchFamily="34" charset="0"/>
              </a:rPr>
              <a:t>Tables</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Select a table, such as the account table, and then select the </a:t>
            </a:r>
            <a:r>
              <a:rPr lang="en-US" b="1" i="0" dirty="0">
                <a:effectLst/>
                <a:latin typeface="Segoe UI" panose="020B0502040204020203" pitchFamily="34" charset="0"/>
              </a:rPr>
              <a:t>Forms</a:t>
            </a:r>
            <a:r>
              <a:rPr lang="en-US" b="0" i="0" dirty="0">
                <a:effectLst/>
                <a:latin typeface="Segoe UI" panose="020B0502040204020203" pitchFamily="34" charset="0"/>
              </a:rPr>
              <a:t> tab.</a:t>
            </a:r>
          </a:p>
          <a:p>
            <a:pPr marL="228600" indent="-228600" algn="l">
              <a:buFont typeface="+mj-lt"/>
              <a:buAutoNum type="arabicPeriod"/>
            </a:pPr>
            <a:r>
              <a:rPr lang="en-US" b="0" i="0" dirty="0">
                <a:effectLst/>
                <a:latin typeface="Segoe UI" panose="020B0502040204020203" pitchFamily="34" charset="0"/>
              </a:rPr>
              <a:t>Select the form name that you want to edit.</a:t>
            </a:r>
          </a:p>
          <a:p>
            <a:pPr marL="685800" lvl="1" indent="-228600" algn="l">
              <a:buFont typeface="+mj-lt"/>
              <a:buAutoNum type="arabicPeriod"/>
            </a:pPr>
            <a:r>
              <a:rPr lang="en-US" b="0" i="0" dirty="0">
                <a:effectLst/>
                <a:latin typeface="Segoe UI" panose="020B0502040204020203" pitchFamily="34" charset="0"/>
              </a:rPr>
              <a:t>You can also select the row for a form, and then in the command bar, select </a:t>
            </a:r>
            <a:r>
              <a:rPr lang="en-US" b="1" i="0" dirty="0">
                <a:effectLst/>
                <a:latin typeface="Segoe UI" panose="020B0502040204020203" pitchFamily="34" charset="0"/>
              </a:rPr>
              <a:t>Edit form</a:t>
            </a:r>
            <a:endParaRPr lang="en-US" b="0" i="0" dirty="0">
              <a:effectLst/>
              <a:latin typeface="Segoe UI" panose="020B0502040204020203" pitchFamily="34" charset="0"/>
            </a:endParaRPr>
          </a:p>
          <a:p>
            <a:pPr marL="685800" lvl="1" indent="-228600" algn="l">
              <a:buFont typeface="+mj-lt"/>
              <a:buAutoNum type="arabicPeriod"/>
            </a:pPr>
            <a:r>
              <a:rPr lang="en-US" b="0" i="0" dirty="0">
                <a:effectLst/>
                <a:latin typeface="Segoe UI" panose="020B0502040204020203" pitchFamily="34" charset="0"/>
              </a:rPr>
              <a:t>Another alternative is to select ... next to the form name, and then in the menu, select </a:t>
            </a:r>
            <a:r>
              <a:rPr lang="en-US" b="1" i="0" dirty="0">
                <a:effectLst/>
                <a:latin typeface="Segoe UI" panose="020B0502040204020203" pitchFamily="34" charset="0"/>
              </a:rPr>
              <a:t>Edit form</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When you are done making changes to the form, select </a:t>
            </a:r>
            <a:r>
              <a:rPr lang="en-US" b="1" i="0" dirty="0">
                <a:effectLst/>
                <a:latin typeface="Segoe UI" panose="020B0502040204020203" pitchFamily="34" charset="0"/>
              </a:rPr>
              <a:t>Save</a:t>
            </a:r>
            <a:r>
              <a:rPr lang="en-US" b="0" i="0" dirty="0">
                <a:effectLst/>
                <a:latin typeface="Segoe UI" panose="020B0502040204020203" pitchFamily="34" charset="0"/>
              </a:rPr>
              <a:t> to save the form.</a:t>
            </a:r>
          </a:p>
          <a:p>
            <a:pPr algn="l">
              <a:buFont typeface="+mj-lt"/>
              <a:buAutoNum type="arabicPeriod"/>
            </a:pPr>
            <a:endParaRPr lang="en-US" b="0" i="0" dirty="0">
              <a:effectLst/>
              <a:latin typeface="Segoe UI" panose="020B0502040204020203" pitchFamily="34" charset="0"/>
            </a:endParaRPr>
          </a:p>
          <a:p>
            <a:pPr algn="l"/>
            <a:r>
              <a:rPr lang="en-US" b="1" i="0" dirty="0">
                <a:effectLst/>
                <a:latin typeface="Segoe UI" panose="020B0502040204020203" pitchFamily="34" charset="0"/>
              </a:rPr>
              <a:t>Open and add a view in the app designer</a:t>
            </a:r>
          </a:p>
          <a:p>
            <a:pPr algn="l"/>
            <a:r>
              <a:rPr lang="en-US" b="0" i="0" dirty="0">
                <a:effectLst/>
                <a:latin typeface="Segoe UI" panose="020B0502040204020203" pitchFamily="34" charset="0"/>
              </a:rPr>
              <a:t>The following steps explain how to open and add a view in the app designer.</a:t>
            </a:r>
          </a:p>
          <a:p>
            <a:pPr marL="228600" indent="-228600" algn="l">
              <a:buFont typeface="+mj-lt"/>
              <a:buAutoNum type="arabicPeriod"/>
            </a:pPr>
            <a:r>
              <a:rPr lang="en-US" b="0" i="0" dirty="0">
                <a:effectLst/>
                <a:latin typeface="Segoe UI" panose="020B0502040204020203" pitchFamily="34" charset="0"/>
              </a:rPr>
              <a:t>In the app designer </a:t>
            </a:r>
            <a:r>
              <a:rPr lang="en-US" b="1" i="0" dirty="0">
                <a:effectLst/>
                <a:latin typeface="Segoe UI" panose="020B0502040204020203" pitchFamily="34" charset="0"/>
              </a:rPr>
              <a:t>Table View</a:t>
            </a:r>
            <a:r>
              <a:rPr lang="en-US" b="0" i="0" dirty="0">
                <a:effectLst/>
                <a:latin typeface="Segoe UI" panose="020B0502040204020203" pitchFamily="34" charset="0"/>
              </a:rPr>
              <a:t> (Entity View) section, select </a:t>
            </a:r>
            <a:r>
              <a:rPr lang="en-US" b="1" i="0" dirty="0">
                <a:effectLst/>
                <a:latin typeface="Segoe UI" panose="020B0502040204020203" pitchFamily="34" charset="0"/>
              </a:rPr>
              <a:t>Views</a:t>
            </a:r>
            <a:r>
              <a:rPr lang="en-US" b="0" i="0" dirty="0">
                <a:effectLst/>
                <a:latin typeface="Segoe UI" panose="020B0502040204020203" pitchFamily="34" charset="0"/>
              </a:rPr>
              <a:t>.</a:t>
            </a:r>
          </a:p>
          <a:p>
            <a:pPr marL="685800" lvl="1" indent="-228600" algn="l">
              <a:buFont typeface="+mj-lt"/>
              <a:buAutoNum type="arabicPeriod"/>
            </a:pPr>
            <a:r>
              <a:rPr lang="en-US" b="0" i="0" dirty="0">
                <a:effectLst/>
                <a:latin typeface="Segoe UI" panose="020B0502040204020203" pitchFamily="34" charset="0"/>
              </a:rPr>
              <a:t>In this example, we have selected </a:t>
            </a:r>
            <a:r>
              <a:rPr lang="en-US" b="1" i="0" dirty="0">
                <a:effectLst/>
                <a:latin typeface="Segoe UI" panose="020B0502040204020203" pitchFamily="34" charset="0"/>
              </a:rPr>
              <a:t>Views</a:t>
            </a:r>
            <a:r>
              <a:rPr lang="en-US" b="0" i="0" dirty="0">
                <a:effectLst/>
                <a:latin typeface="Segoe UI" panose="020B0502040204020203" pitchFamily="34" charset="0"/>
              </a:rPr>
              <a:t> from the </a:t>
            </a:r>
            <a:r>
              <a:rPr lang="en-US" b="1" i="0" dirty="0">
                <a:effectLst/>
                <a:latin typeface="Segoe UI" panose="020B0502040204020203" pitchFamily="34" charset="0"/>
              </a:rPr>
              <a:t>Account</a:t>
            </a:r>
            <a:r>
              <a:rPr lang="en-US" b="0" i="0" dirty="0">
                <a:effectLst/>
                <a:latin typeface="Segoe UI" panose="020B0502040204020203" pitchFamily="34" charset="0"/>
              </a:rPr>
              <a:t> table.</a:t>
            </a:r>
          </a:p>
          <a:p>
            <a:pPr marL="228600" indent="-228600" algn="l">
              <a:buFont typeface="+mj-lt"/>
              <a:buAutoNum type="arabicPeriod"/>
            </a:pPr>
            <a:r>
              <a:rPr lang="en-US" b="0" i="0" dirty="0">
                <a:effectLst/>
                <a:latin typeface="Segoe UI" panose="020B0502040204020203" pitchFamily="34" charset="0"/>
              </a:rPr>
              <a:t>To add a view, select it by using view types such as Public, Advanced Find, Associated, and Lookup. The view is automatically added to the </a:t>
            </a:r>
            <a:r>
              <a:rPr lang="en-US" b="1" i="0" dirty="0">
                <a:effectLst/>
                <a:latin typeface="Segoe UI" panose="020B0502040204020203" pitchFamily="34" charset="0"/>
              </a:rPr>
              <a:t>Views</a:t>
            </a:r>
            <a:r>
              <a:rPr lang="en-US" b="0" i="0" dirty="0">
                <a:effectLst/>
                <a:latin typeface="Segoe UI" panose="020B0502040204020203" pitchFamily="34" charset="0"/>
              </a:rPr>
              <a:t> list.</a:t>
            </a:r>
          </a:p>
          <a:p>
            <a:pPr marL="228600" indent="-228600" algn="l">
              <a:buFont typeface="+mj-lt"/>
              <a:buAutoNum type="arabicPeriod"/>
            </a:pPr>
            <a:r>
              <a:rPr lang="en-US" b="0" i="0" dirty="0">
                <a:effectLst/>
                <a:latin typeface="Segoe UI" panose="020B0502040204020203" pitchFamily="34" charset="0"/>
              </a:rPr>
              <a:t>[!NOTE] Views are displayed based on the table that you have selected. For example, when you select Account, views that are related to the Account table are displayed.</a:t>
            </a:r>
          </a:p>
          <a:p>
            <a:pPr algn="l">
              <a:buFont typeface="+mj-lt"/>
              <a:buAutoNum type="arabicPeriod"/>
            </a:pPr>
            <a:endParaRPr lang="en-US" b="0" i="0" dirty="0">
              <a:effectLst/>
              <a:latin typeface="Segoe UI" panose="020B0502040204020203" pitchFamily="34" charset="0"/>
            </a:endParaRPr>
          </a:p>
          <a:p>
            <a:pPr algn="l"/>
            <a:r>
              <a:rPr lang="en-US" b="0" i="0" dirty="0">
                <a:effectLst/>
                <a:latin typeface="Segoe UI" panose="020B0502040204020203" pitchFamily="34" charset="0"/>
              </a:rPr>
              <a:t>For more information about the app designer visit </a:t>
            </a:r>
            <a:r>
              <a:rPr lang="en-US" b="0" i="0" u="none" strike="noStrike" dirty="0">
                <a:effectLst/>
                <a:latin typeface="Segoe UI" panose="020B0502040204020203" pitchFamily="34" charset="0"/>
                <a:hlinkClick r:id="rId5"/>
              </a:rPr>
              <a:t>Design custom business apps by using the app designer</a:t>
            </a:r>
            <a:r>
              <a:rPr lang="en-US" b="0" i="0" dirty="0">
                <a:effectLst/>
                <a:latin typeface="Segoe UI" panose="020B0502040204020203" pitchFamily="34" charset="0"/>
              </a:rPr>
              <a:t> </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Add a column to your view in app designer</a:t>
            </a:r>
          </a:p>
          <a:p>
            <a:pPr algn="l"/>
            <a:r>
              <a:rPr lang="en-US" b="0" i="0" dirty="0">
                <a:effectLst/>
                <a:latin typeface="Segoe UI" panose="020B0502040204020203" pitchFamily="34" charset="0"/>
              </a:rPr>
              <a:t>Views display records in a table that contains rows and columns. Each row is a record, and the fields you display from the record are determined by the columns you add to the view.</a:t>
            </a:r>
          </a:p>
          <a:p>
            <a:pPr marL="228600" indent="-228600" algn="l">
              <a:buFont typeface="+mj-lt"/>
              <a:buAutoNum type="arabicPeriod"/>
            </a:pPr>
            <a:r>
              <a:rPr lang="en-US" b="0" i="0" dirty="0">
                <a:effectLst/>
                <a:latin typeface="Segoe UI" panose="020B0502040204020203" pitchFamily="34" charset="0"/>
              </a:rPr>
              <a:t>In app designer, select the entity view that you want and then on the right pane next to the view that you want select edit (pencil button).</a:t>
            </a:r>
          </a:p>
          <a:p>
            <a:pPr marL="228600" indent="-228600" algn="l">
              <a:buFont typeface="+mj-lt"/>
              <a:buAutoNum type="arabicPeriod"/>
            </a:pPr>
            <a:r>
              <a:rPr lang="en-US" b="0" i="0" dirty="0">
                <a:effectLst/>
                <a:latin typeface="Segoe UI" panose="020B0502040204020203" pitchFamily="34" charset="0"/>
              </a:rPr>
              <a:t>On the </a:t>
            </a:r>
            <a:r>
              <a:rPr lang="en-US" b="1" i="0" dirty="0">
                <a:effectLst/>
                <a:latin typeface="Segoe UI" panose="020B0502040204020203" pitchFamily="34" charset="0"/>
              </a:rPr>
              <a:t>Components</a:t>
            </a:r>
            <a:r>
              <a:rPr lang="en-US" b="0" i="0" dirty="0">
                <a:effectLst/>
                <a:latin typeface="Segoe UI" panose="020B0502040204020203" pitchFamily="34" charset="0"/>
              </a:rPr>
              <a:t> tab, select the </a:t>
            </a:r>
            <a:r>
              <a:rPr lang="en-US" b="1" i="0" dirty="0">
                <a:effectLst/>
                <a:latin typeface="Segoe UI" panose="020B0502040204020203" pitchFamily="34" charset="0"/>
              </a:rPr>
              <a:t>Column Attributes</a:t>
            </a:r>
            <a:r>
              <a:rPr lang="en-US" b="0" i="0" dirty="0">
                <a:effectLst/>
                <a:latin typeface="Segoe UI" panose="020B0502040204020203" pitchFamily="34" charset="0"/>
              </a:rPr>
              <a:t> list for either the </a:t>
            </a:r>
            <a:r>
              <a:rPr lang="en-US" b="1" i="0" dirty="0">
                <a:effectLst/>
                <a:latin typeface="Segoe UI" panose="020B0502040204020203" pitchFamily="34" charset="0"/>
              </a:rPr>
              <a:t>Primary Table</a:t>
            </a:r>
            <a:r>
              <a:rPr lang="en-US" b="0" i="0" dirty="0">
                <a:effectLst/>
                <a:latin typeface="Segoe UI" panose="020B0502040204020203" pitchFamily="34" charset="0"/>
              </a:rPr>
              <a:t> or </a:t>
            </a:r>
            <a:r>
              <a:rPr lang="en-US" b="1" i="0" dirty="0">
                <a:effectLst/>
                <a:latin typeface="Segoe UI" panose="020B0502040204020203" pitchFamily="34" charset="0"/>
              </a:rPr>
              <a:t>Related Table</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From the list, select the column you want and drag it to the column heading. You can also add the column by double-clicking it.</a:t>
            </a:r>
          </a:p>
          <a:p>
            <a:pPr marL="228600" indent="-228600" algn="l">
              <a:buFont typeface="+mj-lt"/>
              <a:buAutoNum type="arabicPeriod"/>
            </a:pPr>
            <a:r>
              <a:rPr lang="en-US" b="0" i="0" dirty="0">
                <a:effectLst/>
                <a:latin typeface="Segoe UI" panose="020B0502040204020203" pitchFamily="34" charset="0"/>
              </a:rPr>
              <a:t>Repeat step 3 until you have added all the columns you want to display in your view.</a:t>
            </a:r>
          </a:p>
          <a:p>
            <a:pPr algn="l"/>
            <a:r>
              <a:rPr lang="en-US" b="0" i="0" dirty="0">
                <a:effectLst/>
                <a:latin typeface="Segoe UI" panose="020B0502040204020203" pitchFamily="34" charset="0"/>
              </a:rPr>
              <a:t>As you add attributes, you can drag them to any position among existing column headings. You can also move columns around after you add them to your view.</a:t>
            </a:r>
          </a:p>
          <a:p>
            <a:pPr algn="l"/>
            <a:r>
              <a:rPr lang="en-US" b="0" i="0" dirty="0">
                <a:effectLst/>
                <a:latin typeface="Segoe UI" panose="020B0502040204020203" pitchFamily="34" charset="0"/>
              </a:rPr>
              <a:t>For more detailed options on creating and editing views visit </a:t>
            </a:r>
            <a:r>
              <a:rPr lang="en-US" b="0" i="0" u="none" strike="noStrike" dirty="0">
                <a:effectLst/>
                <a:latin typeface="Segoe UI" panose="020B0502040204020203" pitchFamily="34" charset="0"/>
                <a:hlinkClick r:id="rId6"/>
              </a:rPr>
              <a:t>https://docs.microsoft.com/en-us/powerapps/maker/model-driven-apps/create-edit-views-app-designer</a:t>
            </a:r>
            <a:r>
              <a:rPr lang="en-US" b="0" i="0" dirty="0">
                <a:effectLst/>
                <a:latin typeface="Segoe UI" panose="020B0502040204020203" pitchFamily="34" charset="0"/>
              </a:rPr>
              <a:t> </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Publish your app</a:t>
            </a:r>
          </a:p>
          <a:p>
            <a:pPr algn="l"/>
            <a:r>
              <a:rPr lang="en-US" b="0" i="0" dirty="0">
                <a:effectLst/>
                <a:latin typeface="Segoe UI" panose="020B0502040204020203" pitchFamily="34" charset="0"/>
              </a:rPr>
              <a:t>On the App Designer toolbar, select </a:t>
            </a:r>
            <a:r>
              <a:rPr lang="en-US" b="1" i="0" dirty="0">
                <a:effectLst/>
                <a:latin typeface="Segoe UI" panose="020B0502040204020203" pitchFamily="34" charset="0"/>
              </a:rPr>
              <a:t>Publish</a:t>
            </a:r>
            <a:r>
              <a:rPr lang="en-US" b="0" i="0" dirty="0">
                <a:effectLst/>
                <a:latin typeface="Segoe UI" panose="020B0502040204020203" pitchFamily="34" charset="0"/>
              </a:rPr>
              <a:t>. After you publish the app, it is ready for you to run or share with others.</a:t>
            </a:r>
          </a:p>
          <a:p>
            <a:pPr algn="l"/>
            <a:r>
              <a:rPr lang="en-US" b="0" i="0" dirty="0">
                <a:effectLst/>
                <a:latin typeface="Segoe UI" panose="020B0502040204020203" pitchFamily="34" charset="0"/>
              </a:rPr>
              <a:t>Above My Active Accounts, select </a:t>
            </a:r>
            <a:r>
              <a:rPr lang="en-US" b="1" i="0" dirty="0">
                <a:effectLst/>
                <a:latin typeface="Segoe UI" panose="020B0502040204020203" pitchFamily="34" charset="0"/>
              </a:rPr>
              <a:t>Show Chart</a:t>
            </a:r>
            <a:r>
              <a:rPr lang="en-US" b="0" i="0" dirty="0">
                <a:effectLst/>
                <a:latin typeface="Segoe UI" panose="020B0502040204020203" pitchFamily="34" charset="0"/>
              </a:rPr>
              <a:t>.</a:t>
            </a:r>
          </a:p>
          <a:p>
            <a:pPr algn="l"/>
            <a:r>
              <a:rPr lang="en-US" b="0" i="0" dirty="0">
                <a:effectLst/>
                <a:latin typeface="Segoe UI" panose="020B0502040204020203" pitchFamily="34" charset="0"/>
              </a:rPr>
              <a:t>If the sample data for your accounts does not have an Industry populated, go into a few accounts and add an Industry. Once you have updated a few accounts with an industry, the chart will update as well.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3276334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5/30/2022 12:06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09222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5/30/2022 12:06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9416420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Important Note: </a:t>
            </a:r>
            <a:r>
              <a:rPr lang="en-US" sz="882" b="0" i="0" u="none" strike="noStrike" kern="1200" dirty="0">
                <a:solidFill>
                  <a:schemeClr val="tx1"/>
                </a:solidFill>
                <a:effectLst/>
                <a:latin typeface="Segoe UI Light" pitchFamily="34" charset="0"/>
                <a:ea typeface="+mn-ea"/>
                <a:cs typeface="+mn-cs"/>
              </a:rPr>
              <a:t>You may have previously known Power Automate as Microsoft Flow. In October of 2019 Microsoft Flow was renamed to Power Automate to better convey the fact the service is able to more than just create workflows. You will see that you still use Power Automate to create flows. This note is here as you will see some confusion in legacy content around Microsoft Flow and flow.</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9086546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Do you find yourself downloading email attachments and then uploading the file to the database? Power Automate can help. Does the process of getting a new purchase order approved involve you taking a form from desk to desk to get sign off? Power Automate can help. Do you have to log into a website every morning, find the daily numbers, and then save those into another system? Power Automate can help.</a:t>
            </a:r>
          </a:p>
          <a:p>
            <a:pPr algn="l"/>
            <a:r>
              <a:rPr lang="en-US" b="0" i="0" dirty="0">
                <a:effectLst/>
                <a:latin typeface="Segoe UI" panose="020B0502040204020203" pitchFamily="34" charset="0"/>
              </a:rPr>
              <a:t>Power Automate is all about having computers manage repetitive tasks. Power Automate allows anyone with knowledge of the business process to create a repeatable flow that when triggered, leaps into action and performs the process.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Common scenarios and capabilities of Power Automate:</a:t>
            </a:r>
          </a:p>
          <a:p>
            <a:pPr marL="171450" indent="-171450" algn="l">
              <a:buFont typeface="Arial" panose="020B0604020202020204" pitchFamily="34" charset="0"/>
              <a:buChar char="•"/>
            </a:pPr>
            <a:r>
              <a:rPr lang="en-US" b="0" i="0" dirty="0">
                <a:effectLst/>
                <a:latin typeface="Segoe UI" panose="020B0502040204020203" pitchFamily="34" charset="0"/>
              </a:rPr>
              <a:t>Automating of repetitive tasks like moving data from one system to another</a:t>
            </a:r>
          </a:p>
          <a:p>
            <a:pPr marL="171450" indent="-171450" algn="l">
              <a:buFont typeface="Arial" panose="020B0604020202020204" pitchFamily="34" charset="0"/>
              <a:buChar char="•"/>
            </a:pPr>
            <a:r>
              <a:rPr lang="en-US" b="0" i="0" dirty="0">
                <a:effectLst/>
                <a:latin typeface="Segoe UI" panose="020B0502040204020203" pitchFamily="34" charset="0"/>
              </a:rPr>
              <a:t>Guiding a user through a process so they can complete the different stages</a:t>
            </a:r>
          </a:p>
          <a:p>
            <a:pPr marL="171450" indent="-171450" algn="l">
              <a:buFont typeface="Arial" panose="020B0604020202020204" pitchFamily="34" charset="0"/>
              <a:buChar char="•"/>
            </a:pPr>
            <a:r>
              <a:rPr lang="en-US" b="0" i="0" dirty="0">
                <a:effectLst/>
                <a:latin typeface="Segoe UI" panose="020B0502040204020203" pitchFamily="34" charset="0"/>
              </a:rPr>
              <a:t>Connecting to external data sources via one of the hundreds of connectors or directly via an API</a:t>
            </a:r>
          </a:p>
          <a:p>
            <a:pPr marL="171450" indent="-171450" algn="l">
              <a:buFont typeface="Arial" panose="020B0604020202020204" pitchFamily="34" charset="0"/>
              <a:buChar char="•"/>
            </a:pPr>
            <a:r>
              <a:rPr lang="en-US" b="0" i="0" dirty="0">
                <a:effectLst/>
                <a:latin typeface="Segoe UI" panose="020B0502040204020203" pitchFamily="34" charset="0"/>
              </a:rPr>
              <a:t>Automating desktop based processes with robotic process automation (RPA) capabilities</a:t>
            </a:r>
          </a:p>
          <a:p>
            <a:br>
              <a:rPr lang="en-US" dirty="0"/>
            </a:br>
            <a:r>
              <a:rPr lang="en-US" dirty="0"/>
              <a:t>Will dive into the example flow in next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045051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5/30/2022 12:06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3342074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Manual, repetitive, and error-prone tasks are a drag on the strategic thinking needed to drive my business forward. To improve business processes, organizations need an efficient way to scale automation across my organization.</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23113129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As you can see even the business process has many decision points. Your flow easily handles the decisions without you writing any code.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1407041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Power Automate works by creating flows, of which there are three types:</a:t>
            </a:r>
          </a:p>
          <a:p>
            <a:pPr marL="171450" indent="-171450" algn="l">
              <a:buFont typeface="Arial" panose="020B0604020202020204" pitchFamily="34" charset="0"/>
              <a:buChar char="•"/>
            </a:pPr>
            <a:r>
              <a:rPr lang="en-US" b="1" i="0" dirty="0">
                <a:effectLst/>
                <a:latin typeface="Segoe UI" panose="020B0502040204020203" pitchFamily="34" charset="0"/>
              </a:rPr>
              <a:t>Cloud flows</a:t>
            </a:r>
            <a:r>
              <a:rPr lang="en-US" b="0" i="0" dirty="0">
                <a:effectLst/>
                <a:latin typeface="Segoe UI" panose="020B0502040204020203" pitchFamily="34" charset="0"/>
              </a:rPr>
              <a:t>- These are flows that you build with a trigger and then one or more actions. There are a multitude of triggers and actions available, thanks to the existing connectors. You will see these as My flows and Team flows in Power Automate. The only difference between a My flow and a Team flow is ownership. With a My flow you are the sole owner, while a Team flow has more than one owner.</a:t>
            </a:r>
          </a:p>
          <a:p>
            <a:pPr marL="171450" indent="-171450" algn="l">
              <a:buFont typeface="Arial" panose="020B0604020202020204" pitchFamily="34" charset="0"/>
              <a:buChar char="•"/>
            </a:pPr>
            <a:r>
              <a:rPr lang="en-US" b="1" i="0" dirty="0">
                <a:effectLst/>
                <a:latin typeface="Segoe UI" panose="020B0502040204020203" pitchFamily="34" charset="0"/>
              </a:rPr>
              <a:t>Business process flows </a:t>
            </a:r>
            <a:r>
              <a:rPr lang="en-US" b="0" i="0" dirty="0">
                <a:effectLst/>
                <a:latin typeface="Segoe UI" panose="020B0502040204020203" pitchFamily="34" charset="0"/>
              </a:rPr>
              <a:t>- These flows are built to augment the experience when using Model-driven apps and Dataverse. Use these to create a guided experience in your Model-driven apps.</a:t>
            </a:r>
          </a:p>
          <a:p>
            <a:pPr marL="171450" indent="-171450" algn="l">
              <a:buFont typeface="Arial" panose="020B0604020202020204" pitchFamily="34" charset="0"/>
              <a:buChar char="•"/>
            </a:pPr>
            <a:r>
              <a:rPr lang="en-US" b="1" i="0" dirty="0">
                <a:effectLst/>
                <a:latin typeface="Segoe UI" panose="020B0502040204020203" pitchFamily="34" charset="0"/>
              </a:rPr>
              <a:t>Desktop flows </a:t>
            </a:r>
            <a:r>
              <a:rPr lang="en-US" b="0" i="0" dirty="0">
                <a:effectLst/>
                <a:latin typeface="Segoe UI" panose="020B0502040204020203" pitchFamily="34" charset="0"/>
              </a:rPr>
              <a:t>– Formerly known as UI flows. These robotic process automation (RPA) flows allow you to record yourself performing actions on your desktop or within a web browser. You can then trigger a flow to perform that process for you. You can also pass data in or get data out of the process, letting you automate even "manual" business processes.</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8536947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This slide shows an infographic of their digital transformation strategy.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To provide better services they built a new artificial intelligence enabled virtual agent bot. The virtual agent was built without writing any code and instead used Power Virtual Agents to </a:t>
            </a:r>
            <a:r>
              <a:rPr lang="en-US" sz="882" kern="1200" dirty="0" err="1">
                <a:solidFill>
                  <a:schemeClr val="tx1"/>
                </a:solidFill>
                <a:effectLst/>
                <a:latin typeface="Segoe UI Light" pitchFamily="34" charset="0"/>
                <a:ea typeface="+mn-ea"/>
                <a:cs typeface="+mn-cs"/>
              </a:rPr>
              <a:t>faciliate</a:t>
            </a:r>
            <a:r>
              <a:rPr lang="en-US" sz="882" kern="1200" dirty="0">
                <a:solidFill>
                  <a:schemeClr val="tx1"/>
                </a:solidFill>
                <a:effectLst/>
                <a:latin typeface="Segoe UI Light" pitchFamily="34" charset="0"/>
                <a:ea typeface="+mn-ea"/>
                <a:cs typeface="+mn-cs"/>
              </a:rPr>
              <a:t> handling routine customer requests and to take action based on customer intent. To expose and interact with the back end data required they used Power Automate.</a:t>
            </a:r>
          </a:p>
          <a:p>
            <a:endParaRPr lang="en-US" sz="882" kern="1200" dirty="0">
              <a:solidFill>
                <a:schemeClr val="tx1"/>
              </a:solidFill>
              <a:effectLst/>
              <a:latin typeface="Segoe UI Light" pitchFamily="34" charset="0"/>
              <a:ea typeface="+mn-ea"/>
              <a:cs typeface="+mn-cs"/>
            </a:endParaRPr>
          </a:p>
          <a:p>
            <a:r>
              <a:rPr lang="en-US" sz="882" kern="1200" dirty="0" err="1">
                <a:solidFill>
                  <a:schemeClr val="tx1"/>
                </a:solidFill>
                <a:effectLst/>
                <a:latin typeface="Segoe UI Light" pitchFamily="34" charset="0"/>
                <a:ea typeface="+mn-ea"/>
                <a:cs typeface="+mn-cs"/>
              </a:rPr>
              <a:t>Tru</a:t>
            </a:r>
            <a:r>
              <a:rPr lang="en-US" sz="882" kern="1200" dirty="0">
                <a:solidFill>
                  <a:schemeClr val="tx1"/>
                </a:solidFill>
                <a:effectLst/>
                <a:latin typeface="Segoe UI Light" pitchFamily="34" charset="0"/>
                <a:ea typeface="+mn-ea"/>
                <a:cs typeface="+mn-cs"/>
              </a:rPr>
              <a:t> Green used some of the hundreds of connectors </a:t>
            </a:r>
            <a:r>
              <a:rPr lang="en-US" sz="882" kern="1200" dirty="0" err="1">
                <a:solidFill>
                  <a:schemeClr val="tx1"/>
                </a:solidFill>
                <a:effectLst/>
                <a:latin typeface="Segoe UI Light" pitchFamily="34" charset="0"/>
                <a:ea typeface="+mn-ea"/>
                <a:cs typeface="+mn-cs"/>
              </a:rPr>
              <a:t>avaiable</a:t>
            </a:r>
            <a:r>
              <a:rPr lang="en-US" sz="882" kern="1200" dirty="0">
                <a:solidFill>
                  <a:schemeClr val="tx1"/>
                </a:solidFill>
                <a:effectLst/>
                <a:latin typeface="Segoe UI Light" pitchFamily="34" charset="0"/>
                <a:ea typeface="+mn-ea"/>
                <a:cs typeface="+mn-cs"/>
              </a:rPr>
              <a:t> for Microsoft Power Platform to connect to traditional data sources. Using these capabilities they had their first protype running in two days, once again without a single line of code. </a:t>
            </a:r>
          </a:p>
          <a:p>
            <a:r>
              <a:rPr lang="en-US" sz="882" kern="1200" dirty="0">
                <a:solidFill>
                  <a:schemeClr val="tx1"/>
                </a:solidFill>
                <a:effectLst/>
                <a:latin typeface="Segoe UI Light" pitchFamily="34" charset="0"/>
                <a:ea typeface="+mn-ea"/>
                <a:cs typeface="+mn-cs"/>
              </a:rPr>
              <a:t>In addition they had systems that didn't have APIs to be used by the connectors. For these systems they leveraged desktop flows. With desktop flows they were able to mimic onscreen actions that customer service associates used to perform manually via robotic process automation (RPA). </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Now they have a fully functional virtual agent for interacting with their customers that can take action on the customers' intent in a meaningful way. This is just the first step as they continue to drive better customer experiences and more business value using these tools. </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To read more about the virtual agents </a:t>
            </a:r>
            <a:r>
              <a:rPr lang="en-US" sz="882" kern="1200" dirty="0" err="1">
                <a:solidFill>
                  <a:schemeClr val="tx1"/>
                </a:solidFill>
                <a:effectLst/>
                <a:latin typeface="Segoe UI Light" pitchFamily="34" charset="0"/>
                <a:ea typeface="+mn-ea"/>
                <a:cs typeface="+mn-cs"/>
              </a:rPr>
              <a:t>TruGreen</a:t>
            </a:r>
            <a:r>
              <a:rPr lang="en-US" sz="882" kern="1200" dirty="0">
                <a:solidFill>
                  <a:schemeClr val="tx1"/>
                </a:solidFill>
                <a:effectLst/>
                <a:latin typeface="Segoe UI Light" pitchFamily="34" charset="0"/>
                <a:ea typeface="+mn-ea"/>
                <a:cs typeface="+mn-cs"/>
              </a:rPr>
              <a:t> has built and what they have planned next please see the full case study </a:t>
            </a:r>
            <a:r>
              <a:rPr lang="en-US" dirty="0">
                <a:hlinkClick r:id="rId3">
                  <a:extLst>
                    <a:ext uri="{A12FA001-AC4F-418D-AE19-62706E023703}">
                      <ahyp:hlinkClr xmlns:ahyp="http://schemas.microsoft.com/office/drawing/2018/hyperlinkcolor" val="tx"/>
                    </a:ext>
                  </a:extLst>
                </a:hlinkClick>
              </a:rPr>
              <a:t>here</a:t>
            </a:r>
            <a:r>
              <a:rPr lang="en-US" dirty="0"/>
              <a:t>:</a:t>
            </a:r>
            <a:r>
              <a:rPr lang="en-US" sz="882" u="sng" kern="1200" dirty="0">
                <a:solidFill>
                  <a:schemeClr val="tx1"/>
                </a:solidFill>
                <a:effectLst/>
                <a:latin typeface="Segoe UI Light" pitchFamily="34" charset="0"/>
                <a:ea typeface="+mn-ea"/>
                <a:cs typeface="+mn-cs"/>
              </a:rPr>
              <a:t> https://customers.microsoft.com/en-us/story/759484-trugreen-partner-professional-services-power-virtual-agents</a:t>
            </a:r>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In the next unit, you will get an overview of some of these solutions in Power Automate and learn how you can get started with building your own flows.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5160318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i="1" kern="1200">
                <a:solidFill>
                  <a:schemeClr val="tx1"/>
                </a:solidFill>
                <a:effectLst/>
                <a:latin typeface="Segoe UI Light" pitchFamily="34" charset="0"/>
                <a:ea typeface="+mn-ea"/>
                <a:cs typeface="+mn-cs"/>
              </a:rPr>
              <a:t>A video demo is available at the following link: https://www.microsoft.com/en-us/videoplayer/embed/RE4mERh</a:t>
            </a:r>
            <a:endParaRPr lang="en-US" i="1"/>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4211318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2028757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8884280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With the hundreds of triggers, actions and connectors, sometimes the hardest part about Power Automate can be figuring out where to get started. To help you get started, there are countless flow templates available to help you build a solution. To see all of the available templates you can sign into </a:t>
            </a:r>
            <a:r>
              <a:rPr lang="en-US" b="0" i="0" u="none" strike="noStrike" dirty="0">
                <a:effectLst/>
                <a:latin typeface="Segoe UI" panose="020B0502040204020203" pitchFamily="34" charset="0"/>
                <a:hlinkClick r:id="rId3"/>
              </a:rPr>
              <a:t>Power Automate</a:t>
            </a:r>
            <a:r>
              <a:rPr lang="en-US" b="0" i="0" dirty="0">
                <a:effectLst/>
                <a:latin typeface="Segoe UI" panose="020B0502040204020203" pitchFamily="34" charset="0"/>
              </a:rPr>
              <a:t> , and select </a:t>
            </a:r>
            <a:r>
              <a:rPr lang="en-US" b="1" i="0" dirty="0">
                <a:effectLst/>
                <a:latin typeface="Segoe UI" panose="020B0502040204020203" pitchFamily="34" charset="0"/>
              </a:rPr>
              <a:t>Templates</a:t>
            </a:r>
            <a:r>
              <a:rPr lang="en-US" b="0" i="0" dirty="0">
                <a:effectLst/>
                <a:latin typeface="Segoe UI" panose="020B0502040204020203" pitchFamily="34" charset="0"/>
              </a:rPr>
              <a:t> from the left-hand menu.</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From here, you can search by a specific word or phrase like "Common Data Service" (Dataverse) or you can browse based on category.</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If you click on a specific template, you will see details about the template including the data sources it will connect to.</a:t>
            </a:r>
          </a:p>
          <a:p>
            <a:endParaRPr lang="en-US" b="0"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Create a flow to save email attachments to OneDrive for Business</a:t>
            </a:r>
          </a:p>
          <a:p>
            <a:pPr marL="228600" indent="-228600" algn="l">
              <a:buFont typeface="+mj-lt"/>
              <a:buAutoNum type="arabicPeriod"/>
            </a:pPr>
            <a:r>
              <a:rPr lang="en-US" b="0" i="0" dirty="0">
                <a:effectLst/>
                <a:latin typeface="Segoe UI" panose="020B0502040204020203" pitchFamily="34" charset="0"/>
              </a:rPr>
              <a:t>From the list of templates search for "</a:t>
            </a:r>
            <a:r>
              <a:rPr lang="en-US" b="1" i="0" dirty="0">
                <a:effectLst/>
                <a:latin typeface="Segoe UI" panose="020B0502040204020203" pitchFamily="34" charset="0"/>
              </a:rPr>
              <a:t>Save Office 365 email attachments to OneDrive for Business</a:t>
            </a:r>
            <a:r>
              <a:rPr lang="en-US" b="0" i="0" dirty="0">
                <a:effectLst/>
                <a:latin typeface="Segoe UI" panose="020B0502040204020203" pitchFamily="34" charset="0"/>
              </a:rPr>
              <a:t>" and then </a:t>
            </a:r>
            <a:r>
              <a:rPr lang="en-US" b="1" i="0" dirty="0">
                <a:effectLst/>
                <a:latin typeface="Segoe UI" panose="020B0502040204020203" pitchFamily="34" charset="0"/>
              </a:rPr>
              <a:t>click on the template</a:t>
            </a:r>
            <a:r>
              <a:rPr lang="en-US" b="0" i="0" dirty="0">
                <a:effectLst/>
                <a:latin typeface="Segoe UI" panose="020B0502040204020203" pitchFamily="34" charset="0"/>
              </a:rPr>
              <a:t> to start using it.</a:t>
            </a:r>
          </a:p>
          <a:p>
            <a:pPr marL="228600" indent="-228600" algn="l">
              <a:buFont typeface="+mj-lt"/>
              <a:buAutoNum type="arabicPeriod"/>
            </a:pPr>
            <a:r>
              <a:rPr lang="en-US" b="0" i="0" dirty="0">
                <a:effectLst/>
                <a:latin typeface="Segoe UI" panose="020B0502040204020203" pitchFamily="34" charset="0"/>
              </a:rPr>
              <a:t>Click </a:t>
            </a:r>
            <a:r>
              <a:rPr lang="en-US" b="1" i="0" dirty="0">
                <a:effectLst/>
                <a:latin typeface="Segoe UI" panose="020B0502040204020203" pitchFamily="34" charset="0"/>
              </a:rPr>
              <a:t>Create Flow</a:t>
            </a:r>
            <a:r>
              <a:rPr lang="en-US" b="0" i="0" dirty="0">
                <a:effectLst/>
                <a:latin typeface="Segoe UI" panose="020B0502040204020203" pitchFamily="34" charset="0"/>
              </a:rPr>
              <a:t> at the bottom of the screen to create the flow.</a:t>
            </a:r>
          </a:p>
          <a:p>
            <a:pPr marL="228600" indent="-228600" algn="l">
              <a:buFont typeface="+mj-lt"/>
              <a:buAutoNum type="arabicPeriod"/>
            </a:pPr>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1903937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Keep these concepts in mind when building flows:</a:t>
            </a:r>
          </a:p>
          <a:p>
            <a:pPr marL="171450" indent="-171450" algn="l">
              <a:buFont typeface="Arial" panose="020B0604020202020204" pitchFamily="34" charset="0"/>
              <a:buChar char="•"/>
            </a:pPr>
            <a:r>
              <a:rPr lang="en-US" b="0" i="0" dirty="0">
                <a:effectLst/>
                <a:latin typeface="Segoe UI" panose="020B0502040204020203" pitchFamily="34" charset="0"/>
              </a:rPr>
              <a:t>Every flow has two main parts: a trigger, and one or more actions.</a:t>
            </a:r>
          </a:p>
          <a:p>
            <a:pPr marL="171450" indent="-171450" algn="l">
              <a:buFont typeface="Arial" panose="020B0604020202020204" pitchFamily="34" charset="0"/>
              <a:buChar char="•"/>
            </a:pPr>
            <a:r>
              <a:rPr lang="en-US" b="0" i="0" dirty="0">
                <a:effectLst/>
                <a:latin typeface="Segoe UI" panose="020B0502040204020203" pitchFamily="34" charset="0"/>
              </a:rPr>
              <a:t>You can think of the trigger as the starting action for the flow. The trigger can be something like a new email arriving in your inbox or a new item being added to a SharePoint list.</a:t>
            </a:r>
          </a:p>
          <a:p>
            <a:pPr marL="171450" indent="-171450" algn="l">
              <a:buFont typeface="Arial" panose="020B0604020202020204" pitchFamily="34" charset="0"/>
              <a:buChar char="•"/>
            </a:pPr>
            <a:r>
              <a:rPr lang="en-US" b="0" i="0" dirty="0">
                <a:effectLst/>
                <a:latin typeface="Segoe UI" panose="020B0502040204020203" pitchFamily="34" charset="0"/>
              </a:rPr>
              <a:t>Actions are what you want to happen when a trigger is invoked. For example, the new email trigger will start the action of creating a new file on OneDrive for Business. Other examples of actions include sending an email, posting a tweet, and starting an approval.</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Some examples of types of actions you can have in a flow include:</a:t>
            </a:r>
          </a:p>
          <a:p>
            <a:pPr marL="171450" indent="-171450" algn="l">
              <a:buFont typeface="Arial" panose="020B0604020202020204" pitchFamily="34" charset="0"/>
              <a:buChar char="•"/>
            </a:pPr>
            <a:r>
              <a:rPr lang="en-US" b="1" i="0" dirty="0">
                <a:effectLst/>
                <a:latin typeface="Segoe UI" panose="020B0502040204020203" pitchFamily="34" charset="0"/>
              </a:rPr>
              <a:t>Loops</a:t>
            </a:r>
            <a:r>
              <a:rPr lang="en-US" b="0" i="0" dirty="0">
                <a:effectLst/>
                <a:latin typeface="Segoe UI" panose="020B0502040204020203" pitchFamily="34" charset="0"/>
              </a:rPr>
              <a:t> – Runs an action until conditions are met to move to the next step of the flow</a:t>
            </a:r>
          </a:p>
          <a:p>
            <a:pPr marL="171450" indent="-171450" algn="l">
              <a:buFont typeface="Arial" panose="020B0604020202020204" pitchFamily="34" charset="0"/>
              <a:buChar char="•"/>
            </a:pPr>
            <a:r>
              <a:rPr lang="en-US" b="1" i="0" dirty="0">
                <a:effectLst/>
                <a:latin typeface="Segoe UI" panose="020B0502040204020203" pitchFamily="34" charset="0"/>
              </a:rPr>
              <a:t>Switch</a:t>
            </a:r>
            <a:r>
              <a:rPr lang="en-US" b="0" i="0" dirty="0">
                <a:effectLst/>
                <a:latin typeface="Segoe UI" panose="020B0502040204020203" pitchFamily="34" charset="0"/>
              </a:rPr>
              <a:t> – Identifies a single case to execute based on the evaluation of input</a:t>
            </a:r>
          </a:p>
          <a:p>
            <a:pPr marL="171450" indent="-171450" algn="l">
              <a:buFont typeface="Arial" panose="020B0604020202020204" pitchFamily="34" charset="0"/>
              <a:buChar char="•"/>
            </a:pPr>
            <a:r>
              <a:rPr lang="en-US" b="1" i="0" dirty="0">
                <a:effectLst/>
                <a:latin typeface="Segoe UI" panose="020B0502040204020203" pitchFamily="34" charset="0"/>
              </a:rPr>
              <a:t>Do Until</a:t>
            </a:r>
            <a:r>
              <a:rPr lang="en-US" b="0" i="0" dirty="0">
                <a:effectLst/>
                <a:latin typeface="Segoe UI" panose="020B0502040204020203" pitchFamily="34" charset="0"/>
              </a:rPr>
              <a:t> – Executes a block of actions until a specified condition evaluates to true</a:t>
            </a:r>
          </a:p>
          <a:p>
            <a:pPr marL="171450" indent="-171450" algn="l">
              <a:buFont typeface="Arial" panose="020B0604020202020204" pitchFamily="34" charset="0"/>
              <a:buChar char="•"/>
            </a:pPr>
            <a:r>
              <a:rPr lang="en-US" b="1" i="0" dirty="0">
                <a:effectLst/>
                <a:latin typeface="Segoe UI" panose="020B0502040204020203" pitchFamily="34" charset="0"/>
              </a:rPr>
              <a:t>Apply to each</a:t>
            </a:r>
            <a:r>
              <a:rPr lang="en-US" b="0" i="0" dirty="0">
                <a:effectLst/>
                <a:latin typeface="Segoe UI" panose="020B0502040204020203" pitchFamily="34" charset="0"/>
              </a:rPr>
              <a:t> – Executes a block of actions for each item in the input array</a:t>
            </a:r>
          </a:p>
          <a:p>
            <a:pPr marL="171450" indent="-171450" algn="l">
              <a:buFont typeface="Arial" panose="020B0604020202020204" pitchFamily="34" charset="0"/>
              <a:buChar char="•"/>
            </a:pPr>
            <a:r>
              <a:rPr lang="en-US" b="1" i="0" dirty="0">
                <a:effectLst/>
                <a:latin typeface="Segoe UI" panose="020B0502040204020203" pitchFamily="34" charset="0"/>
              </a:rPr>
              <a:t>Expressions</a:t>
            </a:r>
            <a:r>
              <a:rPr lang="en-US" b="0" i="0" dirty="0">
                <a:effectLst/>
                <a:latin typeface="Segoe UI" panose="020B0502040204020203" pitchFamily="34" charset="0"/>
              </a:rPr>
              <a:t> – underlying definition that describes the actual logic that runs in your flow that can be manually written</a:t>
            </a:r>
          </a:p>
          <a:p>
            <a:pPr marL="171450" indent="-171450" algn="l">
              <a:buFont typeface="Arial" panose="020B0604020202020204" pitchFamily="34" charset="0"/>
              <a:buChar char="•"/>
            </a:pPr>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perform data operations in your flow, such as Compose, Create CSV table, Join, or Select. These concepts will come into play later when you build your own flows from scratch.</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23113129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With Power Automate, you do not think of running a flow the same way as you do with running a Power Apps app. Instead, you perform the activity that triggers the flow to run. In the case of the previous flow, instead of periodically running the flow manually, it would automatically run every time a new email is received with an attachment. This is because the flow has the trigger that determines when it should run.</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904595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Microsoft Power Platform is comprised of four key products: Power Apps, Power Automate, and Power BI and Power Virtual Agents.</a:t>
            </a:r>
          </a:p>
          <a:p>
            <a:endParaRPr lang="en-US" b="1" dirty="0">
              <a:effectLst/>
            </a:endParaRPr>
          </a:p>
          <a:p>
            <a:r>
              <a:rPr lang="en-US" b="1" dirty="0">
                <a:effectLst/>
              </a:rPr>
              <a:t>Power Apps</a:t>
            </a:r>
            <a:r>
              <a:rPr lang="en-US" dirty="0">
                <a:effectLst/>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 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b="1" dirty="0">
              <a:effectLst/>
            </a:endParaRPr>
          </a:p>
          <a:p>
            <a:r>
              <a:rPr lang="en-US" b="1" dirty="0">
                <a:effectLst/>
              </a:rPr>
              <a:t>Power Automate</a:t>
            </a:r>
            <a:r>
              <a:rPr lang="en-US" dirty="0">
                <a:effectLst/>
              </a:rPr>
              <a:t> lets users create automated workflows between applications and services. It helps automate repetitive business processes such as communication, data collections, and decision approvals. If you have ever been performing a repetitive task for work and think, “This is so easy a monkey could do it,” Power Automate is your new best friend. Don't waste important productive hours on drafting the same email for a weekly update or walking approvals through. Not only for the individual user, Power Automate allows for the creation of enterprise-grade process automation. Power </a:t>
            </a:r>
            <a:r>
              <a:rPr lang="en-US" dirty="0" err="1">
                <a:effectLst/>
              </a:rPr>
              <a:t>Automate's</a:t>
            </a:r>
            <a:r>
              <a:rPr lang="en-US" dirty="0">
                <a:effectLst/>
              </a:rPr>
              <a:t> simple interface allows every level of user to automate work tasks from beginners to seasoned developers.</a:t>
            </a:r>
          </a:p>
          <a:p>
            <a:endParaRPr lang="en-US" b="1" dirty="0">
              <a:effectLst/>
            </a:endParaRPr>
          </a:p>
          <a:p>
            <a:r>
              <a:rPr lang="en-US" b="1" dirty="0">
                <a:effectLst/>
              </a:rPr>
              <a:t>Power BI</a:t>
            </a:r>
            <a:r>
              <a:rPr lang="en-US" dirty="0">
                <a:effectLst/>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 You can consider Power BI as the analysis and insights leg of Microsoft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b="1" dirty="0">
              <a:effectLst/>
            </a:endParaRPr>
          </a:p>
          <a:p>
            <a:r>
              <a:rPr lang="en-US" b="1" dirty="0">
                <a:effectLst/>
              </a:rPr>
              <a:t>Power Virtual Agents</a:t>
            </a:r>
            <a:r>
              <a:rPr lang="en-US" dirty="0">
                <a:effectLst/>
              </a:rPr>
              <a:t> enables anyone to create powerful chatbots using a guided, no-code graphical interface, without the need for data scientists or developers. 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211421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Create the flow:</a:t>
            </a:r>
            <a:endParaRPr lang="en-US" b="1" i="0" dirty="0">
              <a:effectLst/>
              <a:latin typeface="Segoe UI" panose="020B0502040204020203" pitchFamily="34" charset="0"/>
            </a:endParaRPr>
          </a:p>
          <a:p>
            <a:pPr algn="l"/>
            <a:r>
              <a:rPr lang="en-US" b="0" i="0" dirty="0">
                <a:effectLst/>
                <a:latin typeface="Segoe UI" panose="020B0502040204020203" pitchFamily="34" charset="0"/>
              </a:rPr>
              <a:t>For example, if you want the flow to run every two weeks, enter </a:t>
            </a:r>
            <a:r>
              <a:rPr lang="en-US" b="0" i="1" dirty="0">
                <a:effectLst/>
                <a:latin typeface="Segoe UI" panose="020B0502040204020203" pitchFamily="34" charset="0"/>
              </a:rPr>
              <a:t>2</a:t>
            </a:r>
            <a:r>
              <a:rPr lang="en-US" b="0" i="0" dirty="0">
                <a:effectLst/>
                <a:latin typeface="Segoe UI" panose="020B0502040204020203" pitchFamily="34" charset="0"/>
              </a:rPr>
              <a:t> in the </a:t>
            </a:r>
            <a:r>
              <a:rPr lang="en-US" b="1" i="0" dirty="0">
                <a:effectLst/>
                <a:latin typeface="Segoe UI" panose="020B0502040204020203" pitchFamily="34" charset="0"/>
              </a:rPr>
              <a:t>Interval</a:t>
            </a:r>
            <a:r>
              <a:rPr lang="en-US" b="0" i="0" dirty="0">
                <a:effectLst/>
                <a:latin typeface="Segoe UI" panose="020B0502040204020203" pitchFamily="34" charset="0"/>
              </a:rPr>
              <a:t> field, and select </a:t>
            </a:r>
            <a:r>
              <a:rPr lang="en-US" b="0" i="1" dirty="0">
                <a:effectLst/>
                <a:latin typeface="Segoe UI" panose="020B0502040204020203" pitchFamily="34" charset="0"/>
              </a:rPr>
              <a:t>Week</a:t>
            </a:r>
            <a:r>
              <a:rPr lang="en-US" b="0" i="0" dirty="0">
                <a:effectLst/>
                <a:latin typeface="Segoe UI" panose="020B0502040204020203" pitchFamily="34" charset="0"/>
              </a:rPr>
              <a:t> in the </a:t>
            </a:r>
            <a:r>
              <a:rPr lang="en-US" b="1" i="0" dirty="0">
                <a:effectLst/>
                <a:latin typeface="Segoe UI" panose="020B0502040204020203" pitchFamily="34" charset="0"/>
              </a:rPr>
              <a:t>Frequency</a:t>
            </a:r>
            <a:r>
              <a:rPr lang="en-US" b="0" i="0" dirty="0">
                <a:effectLst/>
                <a:latin typeface="Segoe UI" panose="020B0502040204020203" pitchFamily="34" charset="0"/>
              </a:rPr>
              <a:t> field. You can also specify the day of the week your flow should run. The text at the bottom of the dialog box explains your inputs in plain language.</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Specify advanced options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panose="020B0502040204020203" pitchFamily="34" charset="0"/>
              </a:rPr>
              <a:t>For example, set up the flow as shown in the following graphic to start it no earlier than noon (Pacific time) on Monday, January 1, 2018, and to run it every two weeks, at 5:30 PM (Pacific time) on Tuesday.</a:t>
            </a: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Use the compose action</a:t>
            </a:r>
          </a:p>
          <a:p>
            <a:r>
              <a:rPr lang="en-US" b="0" i="0" dirty="0">
                <a:effectLst/>
                <a:latin typeface="Segoe UI" panose="020B0502040204020203" pitchFamily="34" charset="0"/>
              </a:rPr>
              <a:t>Use the </a:t>
            </a:r>
            <a:r>
              <a:rPr lang="en-US" b="1" i="0" dirty="0">
                <a:effectLst/>
                <a:latin typeface="Segoe UI" panose="020B0502040204020203" pitchFamily="34" charset="0"/>
              </a:rPr>
              <a:t>Data Operation - Compose</a:t>
            </a:r>
            <a:r>
              <a:rPr lang="en-US" b="0" i="0" dirty="0">
                <a:effectLst/>
                <a:latin typeface="Segoe UI" panose="020B0502040204020203" pitchFamily="34" charset="0"/>
              </a:rPr>
              <a:t> (compose) action to save yourself from entering identical data multiple times when you are designing a flow. </a:t>
            </a:r>
          </a:p>
          <a:p>
            <a:endParaRPr lang="en-US" b="0" i="0" dirty="0">
              <a:effectLst/>
              <a:latin typeface="Segoe UI" panose="020B0502040204020203" pitchFamily="34" charset="0"/>
            </a:endParaRPr>
          </a:p>
          <a:p>
            <a:r>
              <a:rPr lang="en-US" b="0" i="0" dirty="0">
                <a:effectLst/>
                <a:latin typeface="Segoe UI" panose="020B0502040204020203" pitchFamily="34" charset="0"/>
              </a:rPr>
              <a:t>**Follow steps on </a:t>
            </a:r>
            <a:r>
              <a:rPr lang="en-US" dirty="0">
                <a:hlinkClick r:id="rId3"/>
              </a:rPr>
              <a:t>Build recurring flows - Learn | Microsoft Docs</a:t>
            </a:r>
            <a:r>
              <a:rPr lang="en-US" b="0" i="0" dirty="0">
                <a:effectLst/>
                <a:latin typeface="Segoe UI" panose="020B0502040204020203" pitchFamily="34" charset="0"/>
              </a:rPr>
              <a:t> to build a recurring flow (can do as demo or individual exercise)</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1324662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Create a Flow using a button through the Power Automate mobile app</a:t>
            </a:r>
            <a:endParaRPr lang="en-US" b="0" i="0" dirty="0">
              <a:effectLst/>
              <a:latin typeface="Segoe UI" panose="020B0502040204020203" pitchFamily="34" charset="0"/>
            </a:endParaRPr>
          </a:p>
          <a:p>
            <a:pPr algn="l"/>
            <a:r>
              <a:rPr lang="en-US" b="0" i="0" dirty="0">
                <a:effectLst/>
                <a:latin typeface="Segoe UI" panose="020B0502040204020203" pitchFamily="34" charset="0"/>
              </a:rPr>
              <a:t>First, you'll need to download and install the Power Automate mobile app from your app store.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After it's installed, start it and sign in.</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When you first start the app, you'll see the Activity Feed. The Activity Feed is the place to see what's happening with your flows. It won't be the full experience you'd expect from your PC, but it will show you useful details.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you'll see a flow's last activity. You can see whether the flow succeeded or failed. If it failed, you'll see which step it failed on.</a:t>
            </a:r>
          </a:p>
          <a:p>
            <a:br>
              <a:rPr lang="en-US" dirty="0"/>
            </a:br>
            <a:r>
              <a:rPr lang="en-US" dirty="0"/>
              <a:t>**Follow steps on </a:t>
            </a:r>
            <a:r>
              <a:rPr lang="en-US" dirty="0">
                <a:hlinkClick r:id="rId3"/>
              </a:rPr>
              <a:t>Build a button flow - Learn | Microsoft Docs</a:t>
            </a:r>
            <a:r>
              <a:rPr lang="en-US" dirty="0"/>
              <a:t> </a:t>
            </a:r>
            <a:r>
              <a:rPr lang="en-US" b="0" i="0" dirty="0">
                <a:effectLst/>
                <a:latin typeface="Segoe UI" panose="020B0502040204020203" pitchFamily="34" charset="0"/>
              </a:rPr>
              <a:t>to build a button flow (can do as demo or individual exercise)</a:t>
            </a:r>
          </a:p>
          <a:p>
            <a:pPr algn="l"/>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36364985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effectLst/>
              </a:rPr>
              <a:t>Stage Name</a:t>
            </a:r>
            <a:r>
              <a:rPr lang="en-US" dirty="0">
                <a:effectLst/>
              </a:rPr>
              <a:t>: You can change the stage name after you create the stage.</a:t>
            </a:r>
          </a:p>
          <a:p>
            <a:pPr lvl="1"/>
            <a:r>
              <a:rPr lang="en-US" b="1" dirty="0">
                <a:effectLst/>
              </a:rPr>
              <a:t>Table (entity)</a:t>
            </a:r>
            <a:r>
              <a:rPr lang="en-US" dirty="0">
                <a:effectLst/>
              </a:rPr>
              <a:t>: You can change the table for any stage except the first one.</a:t>
            </a:r>
          </a:p>
          <a:p>
            <a:pPr lvl="1"/>
            <a:r>
              <a:rPr lang="en-US" b="1" dirty="0">
                <a:effectLst/>
              </a:rPr>
              <a:t>Stage Category</a:t>
            </a:r>
            <a:r>
              <a:rPr lang="en-US" dirty="0">
                <a:effectLst/>
              </a:rPr>
              <a:t>: A category lets you group stages by the type of action. It's useful for reports that will group records by the stage that they're in. The options for the stage category come from the Stage Category global option set. You can add more options to this global option set and change the labels of existing options. You can also delete options, but we recommend that you keep the existing options. If you delete an option, you won't be able to add it back later. If you don't want an option to be used, change the label to Do not use.</a:t>
            </a:r>
          </a:p>
          <a:p>
            <a:pPr lvl="1"/>
            <a:r>
              <a:rPr lang="en-US" b="1" dirty="0">
                <a:effectLst/>
              </a:rPr>
              <a:t>Relationship</a:t>
            </a:r>
            <a:r>
              <a:rPr lang="en-US" dirty="0">
                <a:effectLst/>
              </a:rPr>
              <a:t>: Enter a relationship when the preceding stage in the process is based on a different table than the current stage. For the current stage, select </a:t>
            </a:r>
            <a:r>
              <a:rPr lang="en-US" b="1" dirty="0" err="1">
                <a:effectLst/>
              </a:rPr>
              <a:t>Select</a:t>
            </a:r>
            <a:r>
              <a:rPr lang="en-US" b="1" dirty="0">
                <a:effectLst/>
              </a:rPr>
              <a:t> relationships</a:t>
            </a:r>
            <a:r>
              <a:rPr lang="en-US" dirty="0">
                <a:effectLst/>
              </a:rPr>
              <a:t>, and then specify the relationship that should be used when the flow moves between the two stages. We recommend that you specify relationships, because they provide the following benefits:</a:t>
            </a:r>
          </a:p>
          <a:p>
            <a:pPr lvl="2"/>
            <a:r>
              <a:rPr lang="en-US" dirty="0">
                <a:effectLst/>
              </a:rPr>
              <a:t>Attribute maps are often defined for relationships. These attribute maps automatically carry over data between records. Therefore, they help minimize the amount data entry that's required.</a:t>
            </a:r>
          </a:p>
          <a:p>
            <a:pPr lvl="2"/>
            <a:r>
              <a:rPr lang="en-US" dirty="0">
                <a:effectLst/>
              </a:rPr>
              <a:t>When you select </a:t>
            </a:r>
            <a:r>
              <a:rPr lang="en-US" b="1" dirty="0">
                <a:effectLst/>
              </a:rPr>
              <a:t>Next Stage</a:t>
            </a:r>
            <a:r>
              <a:rPr lang="en-US" dirty="0">
                <a:effectLst/>
              </a:rPr>
              <a:t> on the process bar for a record, any records that use the relationship are listed in the process flow. Therefore, the reuse of records in the process is promoted. In addition, you can use workflows to automate the creation of records. Users then just have to select the workflow instead of creating a record. Therefore, the process is streamlined.</a:t>
            </a:r>
          </a:p>
          <a:p>
            <a:pPr lvl="1"/>
            <a:r>
              <a:rPr lang="en-US" b="1" dirty="0">
                <a:effectLst/>
              </a:rPr>
              <a:t>Set Process Flow Order</a:t>
            </a:r>
            <a:r>
              <a:rPr lang="en-US" dirty="0">
                <a:effectLst/>
              </a:rPr>
              <a:t>: If you have more than one business process flow for a table (record type), you must specify which process is automatically assigned to new records. On the action bar, select Order Process Flow. For new records or records that don't already have a process flow associated with them, the first business process flow that a user has access to will be used.</a:t>
            </a:r>
          </a:p>
          <a:p>
            <a:pPr lvl="1"/>
            <a:r>
              <a:rPr lang="en-US" b="1" dirty="0">
                <a:effectLst/>
              </a:rPr>
              <a:t>Enable Security Roles</a:t>
            </a:r>
            <a:r>
              <a:rPr lang="en-US" dirty="0">
                <a:effectLst/>
              </a:rPr>
              <a:t>: A user's access to a business process flow depends on the privileges that are defined for the business process flow in the security role that's assigned to the user. By default, only the System Administrator and System Customizer security roles can view a new business process flow.</a:t>
            </a:r>
          </a:p>
          <a:p>
            <a:endParaRPr lang="en-US" dirty="0"/>
          </a:p>
          <a:p>
            <a:r>
              <a:rPr lang="en-US" dirty="0"/>
              <a:t>**No exercise for this topic. Optional to perform a demo if time allows.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13246623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5/30/2022 12:06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19416420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business world is increasingly data driven. Small and large businesses alike use data to make decisions about sales, hiring, goals, and all areas for which they have data. While most businesses have access to data of one type or another, it can be intimidating to try to understand without a background in data analytics or statistics. Even if you do understand the data, a challenge may arise in displaying the data in an easy to understand way and communicating it to other relevant people. Power BI takes the intimidation and hassle out of data analysis and visualization. By connecting to one or more of the hundreds of existing data sources and using a secure, easy to understand interface, you can quickly and simply interact with and understand your data to influence all business systems.</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5/30/2022 12:06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6569254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Microsoft Power BI is a collection of software services, apps, and connectors that work together to turn your unrelated sources of data into coherent, visually immersive, and interactive insights.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Whether your data is a simple Microsoft Excel workbook, or a collection of cloud-based and on-premises hybrid data warehouses, Power BI lets you easily connect to your data sources, clean, and model your data without affecting the underlying source, visualize (or discover) what's important, and share that with anyone or everyone you want.</a:t>
            </a: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endParaRPr lang="en-US" dirty="0"/>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5740284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4400" b="1" i="0" dirty="0">
                <a:effectLst/>
                <a:latin typeface="Segoe UI VSS (Regular)"/>
              </a:rPr>
              <a:t>Capacities</a:t>
            </a:r>
          </a:p>
          <a:p>
            <a:pPr algn="l"/>
            <a:r>
              <a:rPr lang="en-US" sz="4400" b="0" i="0" dirty="0">
                <a:effectLst/>
                <a:latin typeface="Segoe UI VSS (Regular)"/>
              </a:rPr>
              <a:t>Capacities are a core Power BI concept representing a set of resources used to host and deliver your Power BI content. Capacities are either </a:t>
            </a:r>
            <a:r>
              <a:rPr lang="en-US" sz="4400" b="0" i="1" dirty="0">
                <a:effectLst/>
                <a:latin typeface="Segoe UI VSS (Regular)"/>
              </a:rPr>
              <a:t>shared</a:t>
            </a:r>
            <a:r>
              <a:rPr lang="en-US" sz="4400" b="0" i="0" dirty="0">
                <a:effectLst/>
                <a:latin typeface="Segoe UI VSS (Regular)"/>
              </a:rPr>
              <a:t> or </a:t>
            </a:r>
            <a:r>
              <a:rPr lang="en-US" sz="4400" b="0" i="1" dirty="0">
                <a:effectLst/>
                <a:latin typeface="Segoe UI VSS (Regular)"/>
              </a:rPr>
              <a:t>dedicated</a:t>
            </a:r>
            <a:r>
              <a:rPr lang="en-US" sz="4400" b="0" i="0" dirty="0">
                <a:effectLst/>
                <a:latin typeface="Segoe UI VSS (Regular)"/>
              </a:rPr>
              <a:t>. A shared capacity is shared with other Microsoft customers, while a dedicated capacity is fully committed to a single customer. Dedicated capacities require a subscription. By default, workspaces are created on a shared capacity.</a:t>
            </a:r>
          </a:p>
          <a:p>
            <a:pPr algn="l"/>
            <a:r>
              <a:rPr lang="en-US" sz="8800" b="1" i="0" dirty="0">
                <a:effectLst/>
                <a:latin typeface="Segoe UI VSS (Regular)"/>
              </a:rPr>
              <a:t>Workspaces</a:t>
            </a:r>
          </a:p>
          <a:p>
            <a:pPr algn="l"/>
            <a:r>
              <a:rPr lang="en-US" sz="8800" b="0" i="0" dirty="0">
                <a:effectLst/>
                <a:latin typeface="Segoe UI VSS (Regular)"/>
              </a:rPr>
              <a:t>Workspaces are containers for dashboards, reports, datasets, and dataflows in Power BI. </a:t>
            </a:r>
            <a:r>
              <a:rPr lang="en-US" sz="9600" b="0" i="0" dirty="0">
                <a:effectLst/>
                <a:latin typeface="Segoe UI" panose="020B0502040204020203" pitchFamily="34" charset="0"/>
              </a:rPr>
              <a:t>There are two types of workspaces: </a:t>
            </a:r>
            <a:r>
              <a:rPr lang="en-US" sz="9600" b="0" i="1" dirty="0">
                <a:effectLst/>
                <a:latin typeface="Segoe UI" panose="020B0502040204020203" pitchFamily="34" charset="0"/>
              </a:rPr>
              <a:t>My workspace</a:t>
            </a:r>
            <a:r>
              <a:rPr lang="en-US" sz="9600" b="0" i="0" dirty="0">
                <a:effectLst/>
                <a:latin typeface="Segoe UI" panose="020B0502040204020203" pitchFamily="34" charset="0"/>
              </a:rPr>
              <a:t> and </a:t>
            </a:r>
            <a:r>
              <a:rPr lang="en-US" sz="9600" b="0" i="1" dirty="0">
                <a:effectLst/>
                <a:latin typeface="Segoe UI" panose="020B0502040204020203" pitchFamily="34" charset="0"/>
              </a:rPr>
              <a:t>workspaces</a:t>
            </a:r>
            <a:r>
              <a:rPr lang="en-US" sz="9600" b="0" i="0" dirty="0">
                <a:effectLst/>
                <a:latin typeface="Segoe UI" panose="020B0502040204020203" pitchFamily="34" charset="0"/>
              </a:rPr>
              <a:t>.</a:t>
            </a:r>
          </a:p>
          <a:p>
            <a:pPr algn="l"/>
            <a:endParaRPr lang="en-US" sz="9600" b="0" i="0" dirty="0">
              <a:effectLst/>
              <a:latin typeface="Segoe UI" panose="020B0502040204020203" pitchFamily="34" charset="0"/>
            </a:endParaRPr>
          </a:p>
          <a:p>
            <a:pPr algn="l">
              <a:buFont typeface="Arial" panose="020B0604020202020204" pitchFamily="34" charset="0"/>
              <a:buChar char="•"/>
            </a:pPr>
            <a:r>
              <a:rPr lang="en-US" sz="9600" b="1" i="0" dirty="0">
                <a:effectLst/>
                <a:latin typeface="Segoe UI" panose="020B0502040204020203" pitchFamily="34" charset="0"/>
              </a:rPr>
              <a:t> My workspace</a:t>
            </a:r>
            <a:r>
              <a:rPr lang="en-US" sz="9600" b="0" i="0" dirty="0">
                <a:effectLst/>
                <a:latin typeface="Segoe UI" panose="020B0502040204020203" pitchFamily="34" charset="0"/>
              </a:rPr>
              <a:t> is the personal workspace for any Power BI customer to work with your own content. Only you have access to your My workspace. You can share dashboards and reports from your My Workspace. If you want to collaborate on dashboards and reports, or create an app, then you want to work in a workspace.</a:t>
            </a:r>
          </a:p>
          <a:p>
            <a:pPr algn="l">
              <a:buFont typeface="Arial" panose="020B0604020202020204" pitchFamily="34" charset="0"/>
              <a:buChar char="•"/>
            </a:pPr>
            <a:r>
              <a:rPr lang="en-US" sz="9600" b="1" i="0" dirty="0">
                <a:effectLst/>
                <a:latin typeface="Segoe UI" panose="020B0502040204020203" pitchFamily="34" charset="0"/>
              </a:rPr>
              <a:t> Workspaces</a:t>
            </a:r>
            <a:r>
              <a:rPr lang="en-US" sz="9600" b="0" i="0" dirty="0">
                <a:effectLst/>
                <a:latin typeface="Segoe UI" panose="020B0502040204020203" pitchFamily="34" charset="0"/>
              </a:rPr>
              <a:t> are used to collaborate and share content with colleagues. You can add colleagues to your workspaces and collaborate on dashboards, reports, and datasets. With one exception, all workspace members need Power BI Pro licenses.</a:t>
            </a:r>
          </a:p>
          <a:p>
            <a:pPr algn="l"/>
            <a:endParaRPr lang="en-US" sz="8800" b="0" i="0" dirty="0">
              <a:effectLst/>
              <a:latin typeface="Segoe UI VSS (Regular)"/>
            </a:endParaRPr>
          </a:p>
          <a:p>
            <a:pPr algn="l"/>
            <a:r>
              <a:rPr lang="en-US" sz="8800" b="0" i="0" dirty="0">
                <a:effectLst/>
                <a:latin typeface="Segoe UI VSS (Regular)"/>
              </a:rPr>
              <a:t>Workspaces are also the places where you create, publish, and manage </a:t>
            </a:r>
            <a:r>
              <a:rPr lang="en-US" sz="8800" b="0" i="1" dirty="0">
                <a:effectLst/>
                <a:latin typeface="Segoe UI VSS (Regular)"/>
              </a:rPr>
              <a:t>apps</a:t>
            </a:r>
            <a:r>
              <a:rPr lang="en-US" sz="8800" b="0" i="0" dirty="0">
                <a:effectLst/>
                <a:latin typeface="Segoe UI VSS (Regular)"/>
              </a:rPr>
              <a:t> for your organization. Think of workspaces as staging areas and containers for the content that will make up a Power BI app. So what is an </a:t>
            </a:r>
            <a:r>
              <a:rPr lang="en-US" sz="8800" b="0" i="1" dirty="0">
                <a:effectLst/>
                <a:latin typeface="Segoe UI VSS (Regular)"/>
              </a:rPr>
              <a:t>app</a:t>
            </a:r>
            <a:r>
              <a:rPr lang="en-US" sz="8800" b="0" i="0" dirty="0">
                <a:effectLst/>
                <a:latin typeface="Segoe UI VSS (Regular)"/>
              </a:rPr>
              <a:t>? An app is a collection of dashboards and reports built to deliver key metrics to the Power BI consumers in your organization. Apps are interactive, but consumers cannot edit them. App consumers, the colleagues who have access to the apps, do not necessarily need Pro licenses.</a:t>
            </a:r>
          </a:p>
          <a:p>
            <a:pPr algn="l"/>
            <a:r>
              <a:rPr lang="en-US" sz="9600" b="1" i="0" dirty="0">
                <a:effectLst/>
                <a:latin typeface="Segoe UI VSS (Regular)"/>
              </a:rPr>
              <a:t>Datasets</a:t>
            </a:r>
          </a:p>
          <a:p>
            <a:pPr algn="l"/>
            <a:r>
              <a:rPr lang="en-US" sz="9600" b="0" i="0" dirty="0">
                <a:effectLst/>
                <a:latin typeface="Segoe UI VSS (Regular)"/>
              </a:rPr>
              <a:t>A </a:t>
            </a:r>
            <a:r>
              <a:rPr lang="en-US" sz="9600" b="1" i="0" dirty="0">
                <a:effectLst/>
                <a:latin typeface="Segoe UI VSS (Regular)"/>
              </a:rPr>
              <a:t>dataset</a:t>
            </a:r>
            <a:r>
              <a:rPr lang="en-US" sz="9600" b="0" i="0" dirty="0">
                <a:effectLst/>
                <a:latin typeface="Segoe UI VSS (Regular)"/>
              </a:rPr>
              <a:t> is a collection of data that you </a:t>
            </a:r>
            <a:r>
              <a:rPr lang="en-US" sz="9600" b="0" i="1" dirty="0">
                <a:effectLst/>
                <a:latin typeface="Segoe UI VSS (Regular)"/>
              </a:rPr>
              <a:t>import</a:t>
            </a:r>
            <a:r>
              <a:rPr lang="en-US" sz="9600" b="0" i="0" dirty="0">
                <a:effectLst/>
                <a:latin typeface="Segoe UI VSS (Regular)"/>
              </a:rPr>
              <a:t> or </a:t>
            </a:r>
            <a:r>
              <a:rPr lang="en-US" sz="9600" b="0" i="1" dirty="0">
                <a:effectLst/>
                <a:latin typeface="Segoe UI VSS (Regular)"/>
              </a:rPr>
              <a:t>connect</a:t>
            </a:r>
            <a:r>
              <a:rPr lang="en-US" sz="9600" b="0" i="0" dirty="0">
                <a:effectLst/>
                <a:latin typeface="Segoe UI VSS (Regular)"/>
              </a:rPr>
              <a:t> to. Power BI lets you connect to and import all sorts of datasets and bring all of it together in one place. Datasets can also source data from dataflows.</a:t>
            </a:r>
          </a:p>
          <a:p>
            <a:pPr algn="l"/>
            <a:r>
              <a:rPr lang="en-US" sz="8800" b="1" i="0" dirty="0">
                <a:effectLst/>
                <a:latin typeface="Segoe UI VSS (Regular)"/>
              </a:rPr>
              <a:t>Shared Datasets</a:t>
            </a:r>
          </a:p>
          <a:p>
            <a:pPr algn="l"/>
            <a:r>
              <a:rPr lang="en-US" sz="8800" b="0" i="0" dirty="0">
                <a:effectLst/>
                <a:latin typeface="Segoe UI VSS (Regular)"/>
              </a:rPr>
              <a:t>Business intelligence is a collaborative activity. It's important to establish standardized datasets that can be the 'one source of truth.' Discovering and reusing those standardized datasets is key. When expert data modelers in your organization create and share optimized datasets, report creators can start with those datasets to build accurate reports. Your organization can have consistent data for making decisions, and a healthy data culture. </a:t>
            </a:r>
            <a:endParaRPr lang="en-US" sz="1800" b="1"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Reports</a:t>
            </a:r>
            <a:endParaRPr lang="en-US" sz="1800"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A Power BI report is one or more pages of visualizations such as line charts, maps, and </a:t>
            </a:r>
            <a:r>
              <a:rPr lang="en-US" sz="1800" dirty="0" err="1">
                <a:effectLst/>
                <a:latin typeface="Calibri" panose="020F0502020204030204" pitchFamily="34" charset="0"/>
                <a:ea typeface="DengXian" panose="02010600030101010101" pitchFamily="2" charset="-122"/>
              </a:rPr>
              <a:t>treemaps</a:t>
            </a:r>
            <a:r>
              <a:rPr lang="en-US" sz="1800" dirty="0">
                <a:effectLst/>
                <a:latin typeface="Calibri" panose="020F0502020204030204" pitchFamily="34" charset="0"/>
                <a:ea typeface="DengXian" panose="02010600030101010101" pitchFamily="2" charset="-122"/>
              </a:rPr>
              <a:t>. Visualizations are also called </a:t>
            </a:r>
            <a:r>
              <a:rPr lang="en-US" sz="1800" b="1" dirty="0">
                <a:effectLst/>
                <a:latin typeface="Calibri" panose="020F0502020204030204" pitchFamily="34" charset="0"/>
                <a:ea typeface="DengXian" panose="02010600030101010101" pitchFamily="2" charset="-122"/>
              </a:rPr>
              <a:t>visuals</a:t>
            </a:r>
            <a:r>
              <a:rPr lang="en-US" sz="1800" dirty="0">
                <a:effectLst/>
                <a:latin typeface="Calibri" panose="020F0502020204030204" pitchFamily="34" charset="0"/>
                <a:ea typeface="DengXian" panose="02010600030101010101" pitchFamily="2" charset="-122"/>
              </a:rPr>
              <a:t>. You can create reports from scratch within Power BI, import them with dashboards that colleagues share with you, or Power BI can create them when you connect to datasets from Excel, Power BI Desktop, databases, and SaaS applications.</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report, it opens in Reading view. If you have edit permissions, then you see </a:t>
            </a:r>
            <a:r>
              <a:rPr lang="en-US" sz="1800" b="1" dirty="0">
                <a:effectLst/>
                <a:latin typeface="Calibri" panose="020F0502020204030204" pitchFamily="34" charset="0"/>
                <a:ea typeface="Times New Roman" panose="02020603050405020304" pitchFamily="18" charset="0"/>
              </a:rPr>
              <a:t>Edit report</a:t>
            </a:r>
            <a:r>
              <a:rPr lang="en-US" sz="1800" dirty="0">
                <a:effectLst/>
                <a:latin typeface="Calibri" panose="020F0502020204030204" pitchFamily="34" charset="0"/>
                <a:ea typeface="Times New Roman" panose="02020603050405020304" pitchFamily="18" charset="0"/>
              </a:rPr>
              <a:t> in the upper-left corner, and you can view the report in Editing view. </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workspace, the associated reports are listed under the </a:t>
            </a:r>
            <a:r>
              <a:rPr lang="en-US" sz="1800" b="1" dirty="0">
                <a:effectLst/>
                <a:latin typeface="Calibri" panose="020F0502020204030204" pitchFamily="34" charset="0"/>
                <a:ea typeface="Times New Roman" panose="02020603050405020304" pitchFamily="18" charset="0"/>
              </a:rPr>
              <a:t>Reports</a:t>
            </a:r>
            <a:r>
              <a:rPr lang="en-US" sz="1800" dirty="0">
                <a:effectLst/>
                <a:latin typeface="Calibri" panose="020F0502020204030204" pitchFamily="34" charset="0"/>
                <a:ea typeface="Times New Roman" panose="02020603050405020304" pitchFamily="18" charset="0"/>
              </a:rPr>
              <a:t> tab. Each listed report represents one or more pages of visualizations based on only one of the underlying datasets. To open a report, select it.</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an app, you are presented with a dashboard. To access an underlying report, select a dashboard tile (more on tiles later) that was pinned from a report. Keep in mind that not all tiles are pinned from reports, so you may have to click a few tiles to find a report.</a:t>
            </a:r>
          </a:p>
          <a:p>
            <a:pPr algn="l"/>
            <a:r>
              <a:rPr lang="en-US" sz="4400" b="1" i="0" dirty="0">
                <a:effectLst/>
                <a:latin typeface="Segoe UI VSS (Regular)"/>
              </a:rPr>
              <a:t>Dashboards</a:t>
            </a:r>
          </a:p>
          <a:p>
            <a:pPr algn="l"/>
            <a:r>
              <a:rPr lang="en-US" sz="4400" b="0" i="0" dirty="0">
                <a:effectLst/>
                <a:latin typeface="Segoe UI VSS (Regular)"/>
              </a:rPr>
              <a:t>A </a:t>
            </a:r>
            <a:r>
              <a:rPr lang="en-US" sz="4400" b="0" i="1" dirty="0">
                <a:effectLst/>
                <a:latin typeface="Segoe UI VSS (Regular)"/>
              </a:rPr>
              <a:t>dashboard</a:t>
            </a:r>
            <a:r>
              <a:rPr lang="en-US" sz="4400" b="0" i="0" dirty="0">
                <a:effectLst/>
                <a:latin typeface="Segoe UI VSS (Regular)"/>
              </a:rPr>
              <a:t> is something you create </a:t>
            </a:r>
            <a:r>
              <a:rPr lang="en-US" sz="4400" b="1" i="0" dirty="0">
                <a:effectLst/>
                <a:latin typeface="Segoe UI VSS (Regular)"/>
              </a:rPr>
              <a:t>in the Power BI service</a:t>
            </a:r>
            <a:r>
              <a:rPr lang="en-US" sz="4400" b="0" i="0" dirty="0">
                <a:effectLst/>
                <a:latin typeface="Segoe UI VSS (Regular)"/>
              </a:rPr>
              <a:t> or something a colleague creates </a:t>
            </a:r>
            <a:r>
              <a:rPr lang="en-US" sz="4400" b="1" i="0" dirty="0">
                <a:effectLst/>
                <a:latin typeface="Segoe UI VSS (Regular)"/>
              </a:rPr>
              <a:t>in the Power BI service</a:t>
            </a:r>
            <a:r>
              <a:rPr lang="en-US" sz="4400" b="0" i="0" dirty="0">
                <a:effectLst/>
                <a:latin typeface="Segoe UI VSS (Regular)"/>
              </a:rPr>
              <a:t> and shares with you. It is a single canvas that contains zero or more tiles and widgets. Each tile pinned from a report or from Q&amp;A displays a single visualization that was created from a dataset and pinned to the dashboard. Entire report pages can also be pinned to a dashboard as a single tile. There are many ways to add tiles to your dashboard; too many to be covered in this overview topic.</a:t>
            </a:r>
          </a:p>
          <a:p>
            <a:pPr marL="0" marR="0" lvl="0" indent="0">
              <a:spcBef>
                <a:spcPts val="0"/>
              </a:spcBef>
              <a:spcAft>
                <a:spcPts val="0"/>
              </a:spcAft>
              <a:buFont typeface="Symbol" panose="05050102010706020507" pitchFamily="18" charset="2"/>
              <a:buNone/>
            </a:pPr>
            <a:endParaRPr lang="en-US" sz="1800" dirty="0">
              <a:effectLst/>
              <a:latin typeface="Calibri" panose="020F0502020204030204" pitchFamily="34" charset="0"/>
              <a:ea typeface="DengXian" panose="02010600030101010101" pitchFamily="2" charset="-122"/>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20408921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00"/>
              </a:spcBef>
              <a:spcAft>
                <a:spcPts val="700"/>
              </a:spcAft>
            </a:pPr>
            <a:r>
              <a:rPr lang="en-US" sz="4400" b="1" i="0" kern="1200" dirty="0">
                <a:solidFill>
                  <a:schemeClr val="tx1"/>
                </a:solidFill>
                <a:effectLst/>
                <a:latin typeface="Segoe UI VSS (Regular)"/>
                <a:ea typeface="+mn-ea"/>
                <a:cs typeface="+mn-cs"/>
              </a:rPr>
              <a:t>Install a template app:</a:t>
            </a:r>
          </a:p>
          <a:p>
            <a:pPr marL="228600" indent="-228600">
              <a:buFont typeface="+mj-lt"/>
              <a:buAutoNum type="arabicPeriod"/>
            </a:pPr>
            <a:r>
              <a:rPr lang="en-US" dirty="0"/>
              <a:t>In the nav pane in the Power BI service, select Apps &gt; Get apps.</a:t>
            </a:r>
          </a:p>
          <a:p>
            <a:pPr marL="228600" indent="-228600">
              <a:buFont typeface="+mj-lt"/>
              <a:buAutoNum type="arabicPeriod"/>
            </a:pPr>
            <a:r>
              <a:rPr lang="en-US" dirty="0"/>
              <a:t>In the Power BI apps marketplace that appears, select Template apps. All the template apps available in AppSource will be shown. Browse to find the template app you're looking for, or get a filtered selection by using the search box.</a:t>
            </a:r>
          </a:p>
          <a:p>
            <a:pPr marL="228600" indent="-228600">
              <a:buFont typeface="+mj-lt"/>
              <a:buAutoNum type="arabicPeriod"/>
            </a:pPr>
            <a:r>
              <a:rPr lang="en-US" dirty="0"/>
              <a:t>When you find the template app you're looking for, click it. The template app offer will display. Click GET IT NOW.</a:t>
            </a:r>
          </a:p>
          <a:p>
            <a:pPr marL="228600" indent="-228600">
              <a:buFont typeface="+mj-lt"/>
              <a:buAutoNum type="arabicPeriod"/>
            </a:pPr>
            <a:r>
              <a:rPr lang="en-US" dirty="0"/>
              <a:t>In the dialog box that appears, select Install.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Microsoft Power BI is a collection of software services, apps, and connectors that work together to turn your unrelated sources of data into coherent, visually immersive, and interactive insights. </a:t>
            </a: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Whether your data is a simple Microsoft Excel workbook, or a collection of cloud-based and on-premises hybrid data warehouses, Power BI lets you easily connect to your data sources, clean, and model your data without affecting the underlying source, visualize (or discover) what's important, and share that with anyone or everyone you want.</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Connect to sources</a:t>
            </a:r>
          </a:p>
          <a:p>
            <a:r>
              <a:rPr lang="en-US" sz="900" kern="1200">
                <a:solidFill>
                  <a:schemeClr val="tx1"/>
                </a:solidFill>
                <a:effectLst/>
                <a:latin typeface="Segoe UI Light" pitchFamily="34" charset="0"/>
                <a:ea typeface="+mn-ea"/>
                <a:cs typeface="+mn-cs"/>
              </a:rPr>
              <a:t>Prepare data sets for analysis</a:t>
            </a:r>
          </a:p>
          <a:p>
            <a:r>
              <a:rPr lang="en-US" sz="900" kern="1200">
                <a:solidFill>
                  <a:schemeClr val="tx1"/>
                </a:solidFill>
                <a:effectLst/>
                <a:latin typeface="Segoe UI Light" pitchFamily="34" charset="0"/>
                <a:ea typeface="+mn-ea"/>
                <a:cs typeface="+mn-cs"/>
              </a:rPr>
              <a:t>Transform and Cleanse</a:t>
            </a:r>
          </a:p>
          <a:p>
            <a:r>
              <a:rPr lang="en-US" sz="900" kern="1200">
                <a:solidFill>
                  <a:schemeClr val="tx1"/>
                </a:solidFill>
                <a:effectLst/>
                <a:latin typeface="Segoe UI Light" pitchFamily="34" charset="0"/>
                <a:ea typeface="+mn-ea"/>
                <a:cs typeface="+mn-cs"/>
              </a:rPr>
              <a:t>Create reports for consumption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54191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Arial" panose="020B0604020202020204" pitchFamily="34" charset="0"/>
              <a:buChar char="•"/>
            </a:pPr>
            <a:r>
              <a:rPr lang="en-US" sz="1800" b="1" dirty="0">
                <a:effectLst/>
                <a:latin typeface="Cambria" panose="02040503050406030204" pitchFamily="18" charset="0"/>
                <a:ea typeface="Cambria" panose="02040503050406030204" pitchFamily="18" charset="0"/>
                <a:cs typeface="Times New Roman" panose="02020603050405020304" pitchFamily="18" charset="0"/>
              </a:rPr>
              <a:t>Changing workforce expectations:</a:t>
            </a:r>
            <a:r>
              <a:rPr lang="en-US" sz="1800" dirty="0">
                <a:effectLst/>
                <a:latin typeface="Cambria" panose="02040503050406030204" pitchFamily="18" charset="0"/>
                <a:ea typeface="Cambria" panose="02040503050406030204" pitchFamily="18" charset="0"/>
                <a:cs typeface="Times New Roman" panose="02020603050405020304" pitchFamily="18" charset="0"/>
              </a:rPr>
              <a:t> As millennials and Gen Z become most of the workforce, organizations need adapt to fit the way they work. They have grown up in a world or tailored experiences and collaborating through social medial. To best leverage their abilities, organizations need to be able to deliver more custom, streamlined, and collaborative digital experiences.</a:t>
            </a:r>
          </a:p>
          <a:p>
            <a:pPr marL="342900" marR="0" lvl="0" indent="-342900">
              <a:lnSpc>
                <a:spcPct val="107000"/>
              </a:lnSpc>
              <a:spcBef>
                <a:spcPts val="0"/>
              </a:spcBef>
              <a:spcAft>
                <a:spcPts val="800"/>
              </a:spcAft>
              <a:buFont typeface="Arial" panose="020B0604020202020204" pitchFamily="34" charset="0"/>
              <a:buChar char="•"/>
            </a:pPr>
            <a:r>
              <a:rPr lang="en-US" sz="1800" b="1" dirty="0">
                <a:effectLst/>
                <a:latin typeface="Cambria" panose="02040503050406030204" pitchFamily="18" charset="0"/>
                <a:ea typeface="Cambria" panose="02040503050406030204" pitchFamily="18" charset="0"/>
                <a:cs typeface="Times New Roman" panose="02020603050405020304" pitchFamily="18" charset="0"/>
              </a:rPr>
              <a:t>Increased costs for custom application development:</a:t>
            </a:r>
            <a:r>
              <a:rPr lang="en-US" sz="1800" dirty="0">
                <a:effectLst/>
                <a:latin typeface="Cambria" panose="02040503050406030204" pitchFamily="18" charset="0"/>
                <a:ea typeface="Cambria" panose="02040503050406030204" pitchFamily="18" charset="0"/>
                <a:cs typeface="Times New Roman" panose="02020603050405020304" pitchFamily="18" charset="0"/>
              </a:rPr>
              <a:t> Building custom applications is time consuming and expensive. Not only do you need to factor in the costs to initially custom develop an application, but you need to factor in the costs to maintain it.</a:t>
            </a:r>
          </a:p>
          <a:p>
            <a:pPr marL="342900" marR="0" lvl="0" indent="-342900">
              <a:lnSpc>
                <a:spcPct val="107000"/>
              </a:lnSpc>
              <a:spcBef>
                <a:spcPts val="0"/>
              </a:spcBef>
              <a:spcAft>
                <a:spcPts val="800"/>
              </a:spcAft>
              <a:buFont typeface="Arial" panose="020B0604020202020204" pitchFamily="34" charset="0"/>
              <a:buChar char="•"/>
            </a:pPr>
            <a:r>
              <a:rPr lang="en-US" sz="1800" b="1" dirty="0">
                <a:effectLst/>
                <a:latin typeface="Cambria" panose="02040503050406030204" pitchFamily="18" charset="0"/>
                <a:ea typeface="Cambria" panose="02040503050406030204" pitchFamily="18" charset="0"/>
                <a:cs typeface="Times New Roman" panose="02020603050405020304" pitchFamily="18" charset="0"/>
              </a:rPr>
              <a:t>Need to become more agile:</a:t>
            </a:r>
            <a:r>
              <a:rPr lang="en-US" sz="1800" dirty="0">
                <a:effectLst/>
                <a:latin typeface="Cambria" panose="02040503050406030204" pitchFamily="18" charset="0"/>
                <a:ea typeface="Cambria" panose="02040503050406030204" pitchFamily="18" charset="0"/>
                <a:cs typeface="Times New Roman" panose="02020603050405020304" pitchFamily="18" charset="0"/>
              </a:rPr>
              <a:t> Historically, solutions can take months to build and roll out. Once deployed, it can take weeks to implement every minor change. We no longer have that luxury. Business strategies and needs change rapidly, so organizations need to be able to quickly build solutions based on those changing needs.</a:t>
            </a:r>
          </a:p>
          <a:p>
            <a:pPr marL="342900" marR="0" lvl="0" indent="-342900">
              <a:lnSpc>
                <a:spcPct val="107000"/>
              </a:lnSpc>
              <a:spcBef>
                <a:spcPts val="0"/>
              </a:spcBef>
              <a:spcAft>
                <a:spcPts val="800"/>
              </a:spcAft>
              <a:buFont typeface="Arial" panose="020B0604020202020204" pitchFamily="34" charset="0"/>
              <a:buChar char="•"/>
            </a:pPr>
            <a:r>
              <a:rPr lang="en-US" sz="1800" b="1" dirty="0">
                <a:effectLst/>
                <a:latin typeface="Cambria" panose="02040503050406030204" pitchFamily="18" charset="0"/>
                <a:ea typeface="Cambria" panose="02040503050406030204" pitchFamily="18" charset="0"/>
                <a:cs typeface="Times New Roman" panose="02020603050405020304" pitchFamily="18" charset="0"/>
              </a:rPr>
              <a:t>Need to scale development efficiently:</a:t>
            </a:r>
            <a:r>
              <a:rPr lang="en-US" sz="1800" dirty="0">
                <a:effectLst/>
                <a:latin typeface="Cambria" panose="02040503050406030204" pitchFamily="18" charset="0"/>
                <a:ea typeface="Cambria" panose="02040503050406030204" pitchFamily="18" charset="0"/>
                <a:cs typeface="Times New Roman" panose="02020603050405020304" pitchFamily="18" charset="0"/>
              </a:rPr>
              <a:t> To meet ever changing needs organizations need to change how they develop solutions. By responsibly enabling citizens developers (Power Users) as part of development processes, we can create hybrid development teams that empower the entire organization to grow.</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82512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egoe UI" panose="020B0502040204020203" pitchFamily="34" charset="0"/>
              </a:rPr>
              <a:t>Ribbon</a:t>
            </a:r>
            <a:r>
              <a:rPr lang="en-US" b="0" i="0" dirty="0">
                <a:effectLst/>
                <a:latin typeface="Segoe UI" panose="020B0502040204020203" pitchFamily="34" charset="0"/>
              </a:rPr>
              <a:t> - Displays common tasks that are associated with reports and visualizations.</a:t>
            </a:r>
          </a:p>
          <a:p>
            <a:pPr algn="l">
              <a:buFont typeface="+mj-lt"/>
              <a:buAutoNum type="arabicPeriod"/>
            </a:pPr>
            <a:r>
              <a:rPr lang="en-US" b="1" i="0" dirty="0">
                <a:effectLst/>
                <a:latin typeface="Segoe UI" panose="020B0502040204020203" pitchFamily="34" charset="0"/>
              </a:rPr>
              <a:t>Report view, or canvas</a:t>
            </a:r>
            <a:r>
              <a:rPr lang="en-US" b="0" i="0" dirty="0">
                <a:effectLst/>
                <a:latin typeface="Segoe UI" panose="020B0502040204020203" pitchFamily="34" charset="0"/>
              </a:rPr>
              <a:t> - Where visualizations are created and arranged.</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Data view</a:t>
            </a:r>
            <a:r>
              <a:rPr lang="en-US" b="0" i="0" dirty="0">
                <a:effectLst/>
                <a:latin typeface="Segoe UI" panose="020B0502040204020203" pitchFamily="34" charset="0"/>
              </a:rPr>
              <a:t> allows you to view all of your data available in your report. This is an easy way to quickly check data types and validate data.</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Model view</a:t>
            </a:r>
            <a:r>
              <a:rPr lang="en-US" b="0" i="0" dirty="0">
                <a:effectLst/>
                <a:latin typeface="Segoe UI" panose="020B0502040204020203" pitchFamily="34" charset="0"/>
              </a:rPr>
              <a:t> allows you to visually set the relationship between tables or elements. A relationship is where two or more tables are linked together because they contain related data. This enables users to run queries for related data across multiple tables.</a:t>
            </a:r>
          </a:p>
          <a:p>
            <a:pPr algn="l">
              <a:buFont typeface="+mj-lt"/>
              <a:buAutoNum type="arabicPeriod"/>
            </a:pPr>
            <a:r>
              <a:rPr lang="en-US" b="1" i="0" dirty="0">
                <a:effectLst/>
                <a:latin typeface="Segoe UI" panose="020B0502040204020203" pitchFamily="34" charset="0"/>
              </a:rPr>
              <a:t>Pages tab</a:t>
            </a:r>
            <a:r>
              <a:rPr lang="en-US" b="0" i="0" dirty="0">
                <a:effectLst/>
                <a:latin typeface="Segoe UI" panose="020B0502040204020203" pitchFamily="34" charset="0"/>
              </a:rPr>
              <a:t> - Located along the bottom of the page, this area is where you would select or add a report page.</a:t>
            </a:r>
          </a:p>
          <a:p>
            <a:pPr algn="l">
              <a:buFont typeface="+mj-lt"/>
              <a:buAutoNum type="arabicPeriod"/>
            </a:pPr>
            <a:r>
              <a:rPr lang="en-US" b="1" i="0" dirty="0">
                <a:effectLst/>
                <a:latin typeface="Segoe UI" panose="020B0502040204020203" pitchFamily="34" charset="0"/>
              </a:rPr>
              <a:t>Visualizations pane</a:t>
            </a:r>
            <a:r>
              <a:rPr lang="en-US" b="0" i="0" dirty="0">
                <a:effectLst/>
                <a:latin typeface="Segoe UI" panose="020B0502040204020203" pitchFamily="34" charset="0"/>
              </a:rPr>
              <a:t> - Where you can change visualizations, customize colors or axes, apply filters, drag fields, and more.</a:t>
            </a:r>
          </a:p>
          <a:p>
            <a:pPr algn="l">
              <a:buFont typeface="+mj-lt"/>
              <a:buAutoNum type="arabicPeriod"/>
            </a:pPr>
            <a:r>
              <a:rPr lang="en-US" b="1" i="0" dirty="0">
                <a:effectLst/>
                <a:latin typeface="Segoe UI" panose="020B0502040204020203" pitchFamily="34" charset="0"/>
              </a:rPr>
              <a:t>Fields pane</a:t>
            </a:r>
            <a:r>
              <a:rPr lang="en-US" b="0" i="0" dirty="0">
                <a:effectLst/>
                <a:latin typeface="Segoe UI" panose="020B0502040204020203" pitchFamily="34" charset="0"/>
              </a:rPr>
              <a:t> - Where query elements and filters can be dragged onto the </a:t>
            </a:r>
            <a:r>
              <a:rPr lang="en-US" b="1" i="0" dirty="0">
                <a:effectLst/>
                <a:latin typeface="Segoe UI" panose="020B0502040204020203" pitchFamily="34" charset="0"/>
              </a:rPr>
              <a:t>Report</a:t>
            </a:r>
            <a:r>
              <a:rPr lang="en-US" b="0" i="0" dirty="0">
                <a:effectLst/>
                <a:latin typeface="Segoe UI" panose="020B0502040204020203" pitchFamily="34" charset="0"/>
              </a:rPr>
              <a:t> view or dragged to the </a:t>
            </a:r>
            <a:r>
              <a:rPr lang="en-US" b="1" i="0" dirty="0">
                <a:effectLst/>
                <a:latin typeface="Segoe UI" panose="020B0502040204020203" pitchFamily="34" charset="0"/>
              </a:rPr>
              <a:t>Filters</a:t>
            </a:r>
            <a:r>
              <a:rPr lang="en-US" b="0" i="0" dirty="0">
                <a:effectLst/>
                <a:latin typeface="Segoe UI" panose="020B0502040204020203" pitchFamily="34" charset="0"/>
              </a:rPr>
              <a:t> area of the Visualizations pane.</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Power BI offers several ways to filter and highlight reports. Knowing how to filter data is the key to finding the right information.</a:t>
            </a:r>
          </a:p>
          <a:p>
            <a:endParaRPr lang="en-US" b="0" i="0" dirty="0">
              <a:effectLst/>
              <a:latin typeface="Segoe UI" panose="020B0502040204020203" pitchFamily="34" charset="0"/>
            </a:endParaRPr>
          </a:p>
          <a:p>
            <a:r>
              <a:rPr lang="en-US" b="1" dirty="0"/>
              <a:t>Note:</a:t>
            </a:r>
          </a:p>
          <a:p>
            <a:pPr marL="228600" indent="-228600">
              <a:buAutoNum type="arabicPeriod"/>
            </a:pPr>
            <a:r>
              <a:rPr lang="en-US" b="0" i="0" dirty="0">
                <a:effectLst/>
                <a:latin typeface="Segoe UI" panose="020B0502040204020203" pitchFamily="34" charset="0"/>
              </a:rPr>
              <a:t>Filtering only applies to reports, not to dashboards.</a:t>
            </a:r>
          </a:p>
          <a:p>
            <a:pPr marL="228600" indent="-228600">
              <a:buAutoNum type="arabicPeriod" startAt="2"/>
            </a:pPr>
            <a:r>
              <a:rPr lang="en-US" dirty="0">
                <a:effectLst/>
              </a:rPr>
              <a:t>When you filter a visual like a bar chart, you are just changing the view of the data in that visual. You are not modifying the source data in any way.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VSS (Regular)"/>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VSS (Regular)"/>
              </a:rPr>
              <a:t>Slicers</a:t>
            </a:r>
            <a:endParaRPr lang="en-US" dirty="0">
              <a:effectLst/>
            </a:endParaRPr>
          </a:p>
          <a:p>
            <a:r>
              <a:rPr lang="en-US" b="0" i="0" dirty="0">
                <a:effectLst/>
                <a:latin typeface="Segoe UI VSS (Regular)"/>
              </a:rPr>
              <a:t>There are several different types of slicers: numeric, categorical, and date. Slicers make it easy to filter all the visuals on the page at once.</a:t>
            </a:r>
          </a:p>
          <a:p>
            <a:endParaRPr lang="en-US" dirty="0"/>
          </a:p>
          <a:p>
            <a:pPr algn="l"/>
            <a:r>
              <a:rPr lang="en-US" b="0" i="0" dirty="0">
                <a:effectLst/>
                <a:latin typeface="Segoe UI" panose="020B0502040204020203" pitchFamily="34" charset="0"/>
              </a:rPr>
              <a:t>The four types of filters are:</a:t>
            </a:r>
          </a:p>
          <a:p>
            <a:pPr marL="171450" indent="-171450" algn="l">
              <a:buFont typeface="Arial" panose="020B0604020202020204" pitchFamily="34" charset="0"/>
              <a:buChar char="•"/>
            </a:pPr>
            <a:r>
              <a:rPr lang="en-US" b="1" i="0" dirty="0">
                <a:effectLst/>
                <a:latin typeface="Segoe UI" panose="020B0502040204020203" pitchFamily="34" charset="0"/>
              </a:rPr>
              <a:t>Report</a:t>
            </a:r>
            <a:r>
              <a:rPr lang="en-US" b="0" i="0" dirty="0">
                <a:effectLst/>
                <a:latin typeface="Segoe UI" panose="020B0502040204020203" pitchFamily="34" charset="0"/>
              </a:rPr>
              <a:t> – Applies to all pages in the report.</a:t>
            </a:r>
          </a:p>
          <a:p>
            <a:pPr marL="171450" indent="-171450" algn="l">
              <a:buFont typeface="Arial" panose="020B0604020202020204" pitchFamily="34" charset="0"/>
              <a:buChar char="•"/>
            </a:pPr>
            <a:r>
              <a:rPr lang="en-US" b="1" i="0" dirty="0">
                <a:effectLst/>
                <a:latin typeface="Segoe UI" panose="020B0502040204020203" pitchFamily="34" charset="0"/>
              </a:rPr>
              <a:t>Page</a:t>
            </a:r>
            <a:r>
              <a:rPr lang="en-US" b="0" i="0" dirty="0">
                <a:effectLst/>
                <a:latin typeface="Segoe UI" panose="020B0502040204020203" pitchFamily="34" charset="0"/>
              </a:rPr>
              <a:t> – Applies to all the visuals on the current report page.</a:t>
            </a:r>
          </a:p>
          <a:p>
            <a:pPr marL="171450" indent="-171450" algn="l">
              <a:buFont typeface="Arial" panose="020B0604020202020204" pitchFamily="34" charset="0"/>
              <a:buChar char="•"/>
            </a:pPr>
            <a:r>
              <a:rPr lang="en-US" b="1" i="0" dirty="0">
                <a:effectLst/>
                <a:latin typeface="Segoe UI" panose="020B0502040204020203" pitchFamily="34" charset="0"/>
              </a:rPr>
              <a:t>Visual</a:t>
            </a:r>
            <a:r>
              <a:rPr lang="en-US" b="0" i="0" dirty="0">
                <a:effectLst/>
                <a:latin typeface="Segoe UI" panose="020B0502040204020203" pitchFamily="34" charset="0"/>
              </a:rPr>
              <a:t> – Applies to a single visual on a report page. You only see visual level filters if you have selected a visual on the report canvas.</a:t>
            </a:r>
          </a:p>
          <a:p>
            <a:pPr marL="171450" indent="-171450" algn="l">
              <a:buFont typeface="Arial" panose="020B0604020202020204" pitchFamily="34" charset="0"/>
              <a:buChar char="•"/>
            </a:pPr>
            <a:r>
              <a:rPr lang="en-US" b="1" i="0" dirty="0" err="1">
                <a:effectLst/>
                <a:latin typeface="Segoe UI" panose="020B0502040204020203" pitchFamily="34" charset="0"/>
              </a:rPr>
              <a:t>Drillthrough</a:t>
            </a:r>
            <a:r>
              <a:rPr lang="en-US" b="0" i="0" dirty="0">
                <a:effectLst/>
                <a:latin typeface="Segoe UI" panose="020B0502040204020203" pitchFamily="34" charset="0"/>
              </a:rPr>
              <a:t> – Allows you to explore successively more detailed views within a single visual.</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Sometimes, your data might contain extra data or have data in the wrong format. Power BI Desktop includes the </a:t>
            </a:r>
            <a:r>
              <a:rPr lang="en-US" b="1" i="0" dirty="0">
                <a:effectLst/>
                <a:latin typeface="Segoe UI" panose="020B0502040204020203" pitchFamily="34" charset="0"/>
              </a:rPr>
              <a:t>Power Query Editor</a:t>
            </a:r>
            <a:r>
              <a:rPr lang="en-US" b="0" i="0" dirty="0">
                <a:effectLst/>
                <a:latin typeface="Segoe UI" panose="020B0502040204020203" pitchFamily="34" charset="0"/>
              </a:rPr>
              <a:t> tool, which can help you shape and transform data so that it's ready for your models and visualizations.</a:t>
            </a:r>
          </a:p>
          <a:p>
            <a:pPr algn="l"/>
            <a:endParaRPr lang="en-US" b="0" i="0" dirty="0">
              <a:effectLst/>
              <a:latin typeface="Segoe UI" panose="020B0502040204020203" pitchFamily="34" charset="0"/>
            </a:endParaRPr>
          </a:p>
          <a:p>
            <a:pPr algn="l"/>
            <a:r>
              <a:rPr lang="en-US" b="1" i="0" dirty="0">
                <a:effectLst/>
                <a:latin typeface="Segoe UI VSS (Regular)"/>
              </a:rPr>
              <a:t>Launch Power Query Editor</a:t>
            </a:r>
          </a:p>
          <a:p>
            <a:pPr algn="l"/>
            <a:r>
              <a:rPr lang="en-US" b="0" i="0" dirty="0">
                <a:effectLst/>
                <a:latin typeface="Segoe UI VSS (Regular)"/>
              </a:rPr>
              <a:t>To begin, select </a:t>
            </a:r>
            <a:r>
              <a:rPr lang="en-US" b="1" i="0" dirty="0">
                <a:effectLst/>
                <a:latin typeface="Segoe UI VSS (Regular)"/>
              </a:rPr>
              <a:t>Edit</a:t>
            </a:r>
            <a:r>
              <a:rPr lang="en-US" b="0" i="0" dirty="0">
                <a:effectLst/>
                <a:latin typeface="Segoe UI VSS (Regular)"/>
              </a:rPr>
              <a:t> from the </a:t>
            </a:r>
            <a:r>
              <a:rPr lang="en-US" b="1" i="0" dirty="0">
                <a:effectLst/>
                <a:latin typeface="Segoe UI VSS (Regular)"/>
              </a:rPr>
              <a:t>Navigator</a:t>
            </a:r>
            <a:r>
              <a:rPr lang="en-US" b="0" i="0" dirty="0">
                <a:effectLst/>
                <a:latin typeface="Segoe UI VSS (Regular)"/>
              </a:rPr>
              <a:t> window to launch Power Query Editor. You can also launch Power Query Editor directly from Power BI Desktop by using the </a:t>
            </a:r>
            <a:r>
              <a:rPr lang="en-US" b="1" i="0" dirty="0">
                <a:effectLst/>
                <a:latin typeface="Segoe UI VSS (Regular)"/>
              </a:rPr>
              <a:t>Edit Queries</a:t>
            </a:r>
            <a:r>
              <a:rPr lang="en-US" b="0" i="0" dirty="0">
                <a:effectLst/>
                <a:latin typeface="Segoe UI VSS (Regular)"/>
              </a:rPr>
              <a:t> button on the Home ribbon.</a:t>
            </a:r>
          </a:p>
          <a:p>
            <a:pPr algn="l">
              <a:buFont typeface="+mj-lt"/>
              <a:buNone/>
            </a:pPr>
            <a:r>
              <a:rPr lang="en-US" b="0" i="0" dirty="0">
                <a:effectLst/>
                <a:latin typeface="Segoe UI VSS (Regular)"/>
              </a:rPr>
              <a:t>After loading your data into Power Query Editor</a:t>
            </a:r>
          </a:p>
          <a:p>
            <a:pPr marL="228600" indent="-228600" algn="l">
              <a:buFont typeface="+mj-lt"/>
              <a:buAutoNum type="arabicPeriod"/>
            </a:pPr>
            <a:r>
              <a:rPr lang="en-US" b="0" i="0" dirty="0">
                <a:effectLst/>
                <a:latin typeface="Segoe UI VSS (Regular)"/>
              </a:rPr>
              <a:t>In the ribbon, the active buttons enable you to interact with the data in the query.</a:t>
            </a:r>
          </a:p>
          <a:p>
            <a:pPr marL="228600" indent="-228600" algn="l">
              <a:buFont typeface="+mj-lt"/>
              <a:buAutoNum type="arabicPeriod"/>
            </a:pPr>
            <a:r>
              <a:rPr lang="en-US" b="0" i="0" dirty="0">
                <a:effectLst/>
                <a:latin typeface="Segoe UI VSS (Regular)"/>
              </a:rPr>
              <a:t>On the left pane, queries (one for each table, or entity) are listed and available for selecting, viewing, and shaping.</a:t>
            </a:r>
          </a:p>
          <a:p>
            <a:pPr marL="228600" indent="-228600" algn="l">
              <a:buFont typeface="+mj-lt"/>
              <a:buAutoNum type="arabicPeriod"/>
            </a:pPr>
            <a:r>
              <a:rPr lang="en-US" b="0" i="0" dirty="0">
                <a:effectLst/>
                <a:latin typeface="Segoe UI VSS (Regular)"/>
              </a:rPr>
              <a:t>On the center pane, data from the selected query is displayed and available for shaping.</a:t>
            </a:r>
          </a:p>
          <a:p>
            <a:pPr marL="228600" indent="-228600" algn="l">
              <a:buFont typeface="+mj-lt"/>
              <a:buAutoNum type="arabicPeriod"/>
            </a:pPr>
            <a:r>
              <a:rPr lang="en-US" b="0" i="0" dirty="0">
                <a:effectLst/>
                <a:latin typeface="Segoe UI VSS (Regular)"/>
              </a:rPr>
              <a:t>The </a:t>
            </a:r>
            <a:r>
              <a:rPr lang="en-US" b="1" i="0" dirty="0">
                <a:effectLst/>
                <a:latin typeface="Segoe UI VSS (Regular)"/>
              </a:rPr>
              <a:t>Query Settings</a:t>
            </a:r>
            <a:r>
              <a:rPr lang="en-US" b="0" i="0" dirty="0">
                <a:effectLst/>
                <a:latin typeface="Segoe UI VSS (Regular)"/>
              </a:rPr>
              <a:t> window lists the query’s properties and applied steps.</a:t>
            </a:r>
          </a:p>
          <a:p>
            <a:endParaRPr lang="en-US" b="0" i="0" dirty="0">
              <a:effectLst/>
              <a:latin typeface="Segoe UI" panose="020B0502040204020203" pitchFamily="34" charset="0"/>
            </a:endParaRPr>
          </a:p>
          <a:p>
            <a:pPr algn="l"/>
            <a:r>
              <a:rPr lang="en-US" b="1" i="0" dirty="0">
                <a:effectLst/>
                <a:latin typeface="Segoe UI VSS (Regular)"/>
              </a:rPr>
              <a:t>How to transform data</a:t>
            </a:r>
          </a:p>
          <a:p>
            <a:pPr algn="l"/>
            <a:r>
              <a:rPr lang="en-US" b="0" i="0" dirty="0">
                <a:effectLst/>
                <a:latin typeface="Segoe UI VSS (Regular)"/>
              </a:rPr>
              <a:t>On the center pane, right-clicking a column displays the available transformations. Examples of the available transformations include removing a column from the table, duplicating the column under a new name, or replacing values. From this menu, you can also split text columns into multiples by common delimiters.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Power Query Editor ribbon contains additional tools that can help you change the data type of columns, add scientific notation, or extract elements from dates, such as day of the week.</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Tips: </a:t>
            </a:r>
          </a:p>
          <a:p>
            <a:pPr algn="l"/>
            <a:r>
              <a:rPr lang="en-US" b="0" i="0" dirty="0">
                <a:effectLst/>
                <a:latin typeface="Segoe UI" panose="020B0502040204020203" pitchFamily="34" charset="0"/>
              </a:rPr>
              <a:t>If you make a mistake, you can undo any step from the </a:t>
            </a:r>
            <a:r>
              <a:rPr lang="en-US" b="1" i="0" dirty="0">
                <a:effectLst/>
                <a:latin typeface="Segoe UI" panose="020B0502040204020203" pitchFamily="34" charset="0"/>
              </a:rPr>
              <a:t>Applied Steps</a:t>
            </a:r>
            <a:r>
              <a:rPr lang="en-US" b="0" i="0" dirty="0">
                <a:effectLst/>
                <a:latin typeface="Segoe UI" panose="020B0502040204020203" pitchFamily="34" charset="0"/>
              </a:rPr>
              <a:t> list.</a:t>
            </a:r>
          </a:p>
          <a:p>
            <a:pPr algn="l"/>
            <a:r>
              <a:rPr lang="en-US" b="0" i="0" dirty="0">
                <a:effectLst/>
                <a:latin typeface="Segoe UI" panose="020B0502040204020203" pitchFamily="34" charset="0"/>
              </a:rPr>
              <a:t>As you apply transformations, each step appears in the </a:t>
            </a:r>
            <a:r>
              <a:rPr lang="en-US" b="1" i="0" dirty="0">
                <a:effectLst/>
                <a:latin typeface="Segoe UI" panose="020B0502040204020203" pitchFamily="34" charset="0"/>
              </a:rPr>
              <a:t>Applied Steps</a:t>
            </a:r>
            <a:r>
              <a:rPr lang="en-US" b="0" i="0" dirty="0">
                <a:effectLst/>
                <a:latin typeface="Segoe UI" panose="020B0502040204020203" pitchFamily="34" charset="0"/>
              </a:rPr>
              <a:t> list on the Query Settings pane. You can use this list to undo or review specific changes, or even change the name of a step. To save your transformations, select </a:t>
            </a:r>
            <a:r>
              <a:rPr lang="en-US" b="1" i="0" dirty="0">
                <a:effectLst/>
                <a:latin typeface="Segoe UI" panose="020B0502040204020203" pitchFamily="34" charset="0"/>
              </a:rPr>
              <a:t>Close &amp; Apply</a:t>
            </a:r>
            <a:r>
              <a:rPr lang="en-US" b="0" i="0" dirty="0">
                <a:effectLst/>
                <a:latin typeface="Segoe UI" panose="020B0502040204020203" pitchFamily="34" charset="0"/>
              </a:rPr>
              <a:t> on the </a:t>
            </a:r>
            <a:r>
              <a:rPr lang="en-US" b="1" i="0" dirty="0">
                <a:effectLst/>
                <a:latin typeface="Segoe UI" panose="020B0502040204020203" pitchFamily="34" charset="0"/>
              </a:rPr>
              <a:t>Home</a:t>
            </a:r>
            <a:r>
              <a:rPr lang="en-US" b="0" i="0" dirty="0">
                <a:effectLst/>
                <a:latin typeface="Segoe UI" panose="020B0502040204020203" pitchFamily="34" charset="0"/>
              </a:rPr>
              <a:t> tab.</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While Power BI can import your data from almost any source, its visualization and modeling tools work best with columnar data. Sometimes, your data won't be formatted in simple columns, which is often the case with Excel spreadsheets.</a:t>
            </a:r>
          </a:p>
          <a:p>
            <a:pPr algn="l"/>
            <a:endParaRPr lang="en-US" b="0" i="0" dirty="0">
              <a:effectLst/>
              <a:latin typeface="Segoe UI" panose="020B0502040204020203" pitchFamily="34" charset="0"/>
            </a:endParaRPr>
          </a:p>
          <a:p>
            <a:pPr algn="l"/>
            <a:r>
              <a:rPr lang="en-US" b="1" i="0" dirty="0">
                <a:effectLst/>
                <a:latin typeface="Segoe UI VSS (Regular)"/>
              </a:rPr>
              <a:t>How to clean data</a:t>
            </a:r>
          </a:p>
          <a:p>
            <a:pPr algn="l"/>
            <a:r>
              <a:rPr lang="en-US" b="0" i="0" dirty="0">
                <a:effectLst/>
                <a:latin typeface="Segoe UI VSS (Regular)"/>
              </a:rPr>
              <a:t>Fortunately, Power Query Editor has tools to help you quickly transform multi-column tables into datasets that you can use.</a:t>
            </a:r>
          </a:p>
          <a:p>
            <a:pPr algn="l"/>
            <a:r>
              <a:rPr lang="en-US" b="1" i="0" dirty="0">
                <a:effectLst/>
                <a:latin typeface="Segoe UI VSS (Regular)"/>
              </a:rPr>
              <a:t>Transpose data</a:t>
            </a:r>
          </a:p>
          <a:p>
            <a:pPr algn="l"/>
            <a:r>
              <a:rPr lang="en-US" b="0" i="0" dirty="0">
                <a:effectLst/>
                <a:latin typeface="Segoe UI VSS (Regular)"/>
              </a:rPr>
              <a:t>By using </a:t>
            </a:r>
            <a:r>
              <a:rPr lang="en-US" b="1" i="0" dirty="0">
                <a:effectLst/>
                <a:latin typeface="Segoe UI VSS (Regular)"/>
              </a:rPr>
              <a:t>Transpose</a:t>
            </a:r>
            <a:r>
              <a:rPr lang="en-US" b="0" i="0" dirty="0">
                <a:effectLst/>
                <a:latin typeface="Segoe UI VSS (Regular)"/>
              </a:rPr>
              <a:t> in Power Query Editor, you can swap rows into columns to better format the data.</a:t>
            </a:r>
            <a:endParaRPr lang="en-US" b="0" i="0" dirty="0">
              <a:effectLst/>
              <a:latin typeface="Segoe UI" panose="020B0502040204020203" pitchFamily="34" charset="0"/>
            </a:endParaRPr>
          </a:p>
          <a:p>
            <a:pPr algn="l"/>
            <a:r>
              <a:rPr lang="en-US" b="1" i="0" dirty="0">
                <a:effectLst/>
                <a:latin typeface="Segoe UI VSS (Regular)"/>
              </a:rPr>
              <a:t>Format data</a:t>
            </a:r>
          </a:p>
          <a:p>
            <a:pPr algn="l"/>
            <a:r>
              <a:rPr lang="en-US" b="0" i="0" dirty="0">
                <a:effectLst/>
                <a:latin typeface="Segoe UI VSS (Regular)"/>
              </a:rPr>
              <a:t>You might need to format data so that Power BI can properly categorize and identify that data. With some transformations, you'll cleanse data into a dataset that you can use in Power BI. Examples of powerful transformations include promoting rows into headers, using </a:t>
            </a:r>
            <a:r>
              <a:rPr lang="en-US" b="1" i="0" dirty="0">
                <a:effectLst/>
                <a:latin typeface="Segoe UI VSS (Regular)"/>
              </a:rPr>
              <a:t>Fill</a:t>
            </a:r>
            <a:r>
              <a:rPr lang="en-US" b="0" i="0" dirty="0">
                <a:effectLst/>
                <a:latin typeface="Segoe UI VSS (Regular)"/>
              </a:rPr>
              <a:t> to replace </a:t>
            </a:r>
            <a:r>
              <a:rPr lang="en-US" b="0" i="1" dirty="0">
                <a:effectLst/>
                <a:latin typeface="Segoe UI VSS (Regular)"/>
              </a:rPr>
              <a:t>null</a:t>
            </a:r>
            <a:r>
              <a:rPr lang="en-US" b="0" i="0" dirty="0">
                <a:effectLst/>
                <a:latin typeface="Segoe UI VSS (Regular)"/>
              </a:rPr>
              <a:t> values, and </a:t>
            </a:r>
            <a:r>
              <a:rPr lang="en-US" b="1" i="0" dirty="0">
                <a:effectLst/>
                <a:latin typeface="Segoe UI VSS (Regular)"/>
              </a:rPr>
              <a:t>Unpivot Columns</a:t>
            </a:r>
            <a:r>
              <a:rPr lang="en-US" b="0" i="0" dirty="0">
                <a:effectLst/>
                <a:latin typeface="Segoe UI VSS (Regular)"/>
              </a:rPr>
              <a:t>.</a:t>
            </a:r>
          </a:p>
          <a:p>
            <a:pPr algn="l"/>
            <a:r>
              <a:rPr lang="en-US" b="0" i="0" dirty="0">
                <a:effectLst/>
                <a:latin typeface="Segoe UI VSS (Regular)"/>
              </a:rPr>
              <a:t>With Power BI, you can experiment with transformations and determine which will transform your data into the most usable columnar format. Remember, the </a:t>
            </a:r>
            <a:r>
              <a:rPr lang="en-US" b="1" i="0" dirty="0">
                <a:effectLst/>
                <a:latin typeface="Segoe UI VSS (Regular)"/>
              </a:rPr>
              <a:t>Applied Steps</a:t>
            </a:r>
            <a:r>
              <a:rPr lang="en-US" b="0" i="0" dirty="0">
                <a:effectLst/>
                <a:latin typeface="Segoe UI VSS (Regular)"/>
              </a:rPr>
              <a:t> section of Power Query Editor records all your actions. If a transformation doesn't work the way that you intended, select the </a:t>
            </a:r>
            <a:r>
              <a:rPr lang="en-US" b="1" i="0" dirty="0">
                <a:effectLst/>
                <a:latin typeface="Segoe UI VSS (Regular)"/>
              </a:rPr>
              <a:t>X</a:t>
            </a:r>
            <a:r>
              <a:rPr lang="en-US" b="0" i="0" dirty="0">
                <a:effectLst/>
                <a:latin typeface="Segoe UI VSS (Regular)"/>
              </a:rPr>
              <a:t> next to the step, and then undo it.</a:t>
            </a:r>
          </a:p>
          <a:p>
            <a:pPr algn="l"/>
            <a:r>
              <a:rPr lang="en-US" b="0" i="0" dirty="0">
                <a:effectLst/>
                <a:latin typeface="Segoe UI VSS (Regular)"/>
              </a:rPr>
              <a:t>After you've cleaned your data into a usable format, you can begin to create powerful visuals in Power BI.</a:t>
            </a:r>
          </a:p>
          <a:p>
            <a:pPr algn="l"/>
            <a:endParaRPr lang="en-US" b="0" i="0" dirty="0">
              <a:effectLst/>
              <a:latin typeface="Segoe UI VSS (Regular)"/>
            </a:endParaRPr>
          </a:p>
          <a:p>
            <a:pPr algn="l"/>
            <a:r>
              <a:rPr lang="en-US" b="0" i="0" dirty="0">
                <a:effectLst/>
                <a:latin typeface="Segoe UI" panose="020B0502040204020203" pitchFamily="34" charset="0"/>
              </a:rPr>
              <a:t>For more information, see </a:t>
            </a:r>
            <a:r>
              <a:rPr lang="en-US" b="0" i="0" u="none" strike="noStrike" dirty="0">
                <a:effectLst/>
                <a:latin typeface="Segoe UI" panose="020B0502040204020203" pitchFamily="34" charset="0"/>
                <a:hlinkClick r:id="rId3"/>
              </a:rPr>
              <a:t>Tutorial: Combine sales data from Excel and an OData feed </a:t>
            </a:r>
            <a:r>
              <a:rPr lang="en-US" b="0" i="0" dirty="0">
                <a:effectLst/>
                <a:latin typeface="Segoe UI" panose="020B0502040204020203" pitchFamily="34" charset="0"/>
              </a:rPr>
              <a:t> .</a:t>
            </a:r>
          </a:p>
          <a:p>
            <a:br>
              <a:rPr lang="en-US" dirty="0"/>
            </a:br>
            <a:endParaRPr lang="en-US" dirty="0"/>
          </a:p>
          <a:p>
            <a:pPr algn="l"/>
            <a:endParaRPr lang="en-US" b="0" i="0" dirty="0">
              <a:effectLst/>
              <a:latin typeface="Segoe UI" panose="020B0502040204020203" pitchFamily="34" charset="0"/>
            </a:endParaRPr>
          </a:p>
          <a:p>
            <a:pPr algn="l">
              <a:buFont typeface="+mj-lt"/>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1" i="0" dirty="0">
                <a:effectLst/>
                <a:latin typeface="Segoe UI" panose="020B0502040204020203" pitchFamily="34" charset="0"/>
              </a:rPr>
              <a:t>What is an aggregate?</a:t>
            </a:r>
          </a:p>
          <a:p>
            <a:pPr algn="l"/>
            <a:r>
              <a:rPr lang="en-US" sz="1600" b="0" i="0" dirty="0">
                <a:effectLst/>
                <a:latin typeface="Segoe UI" panose="020B0502040204020203" pitchFamily="34" charset="0"/>
              </a:rPr>
              <a:t>Sometimes you want to mathematically combine values in your data. The mathematical operation could be sum, average, maximum, count, and so on. When you combine values in your data, it's called </a:t>
            </a:r>
            <a:r>
              <a:rPr lang="en-US" sz="1600" b="0" i="1" dirty="0">
                <a:effectLst/>
                <a:latin typeface="Segoe UI" panose="020B0502040204020203" pitchFamily="34" charset="0"/>
              </a:rPr>
              <a:t>aggregating</a:t>
            </a:r>
            <a:r>
              <a:rPr lang="en-US" sz="1600" b="0" i="0" dirty="0">
                <a:effectLst/>
                <a:latin typeface="Segoe UI" panose="020B0502040204020203" pitchFamily="34" charset="0"/>
              </a:rPr>
              <a:t>. The result of that mathematical operation is an </a:t>
            </a:r>
            <a:r>
              <a:rPr lang="en-US" sz="1600" b="1" i="0" dirty="0">
                <a:effectLst/>
                <a:latin typeface="Segoe UI" panose="020B0502040204020203" pitchFamily="34" charset="0"/>
              </a:rPr>
              <a:t>aggregate</a:t>
            </a:r>
            <a:r>
              <a:rPr lang="en-US" sz="1600" b="0" i="0" dirty="0">
                <a:effectLst/>
                <a:latin typeface="Segoe UI" panose="020B0502040204020203" pitchFamily="34" charset="0"/>
              </a:rPr>
              <a:t>.</a:t>
            </a:r>
          </a:p>
          <a:p>
            <a:pPr algn="l"/>
            <a:r>
              <a:rPr lang="en-US" sz="1600" b="0" i="0" dirty="0">
                <a:effectLst/>
                <a:latin typeface="Segoe UI" panose="020B0502040204020203" pitchFamily="34" charset="0"/>
              </a:rPr>
              <a:t>When Power BI service and Power BI Desktop create visualizations, they may aggregate your data. Often the aggregate is just what you need, but other times you may want to aggregate the values in a different way. For example, a sum versus an average. There are several different ways to manage and change the aggregate Power BI uses in a visualization.</a:t>
            </a:r>
          </a:p>
          <a:p>
            <a:pPr algn="l"/>
            <a:r>
              <a:rPr lang="en-US" sz="1600" b="0" i="0" dirty="0">
                <a:effectLst/>
                <a:latin typeface="Segoe UI" panose="020B0502040204020203" pitchFamily="34" charset="0"/>
              </a:rPr>
              <a:t>First, let's take a look at data </a:t>
            </a:r>
            <a:r>
              <a:rPr lang="en-US" sz="1600" b="0" i="1" dirty="0">
                <a:effectLst/>
                <a:latin typeface="Segoe UI" panose="020B0502040204020203" pitchFamily="34" charset="0"/>
              </a:rPr>
              <a:t>types</a:t>
            </a:r>
            <a:r>
              <a:rPr lang="en-US" sz="1600" b="0" i="0" dirty="0">
                <a:effectLst/>
                <a:latin typeface="Segoe UI" panose="020B0502040204020203" pitchFamily="34" charset="0"/>
              </a:rPr>
              <a:t> because the type of data determines how, and whether, Power BI can aggregate it.</a:t>
            </a:r>
          </a:p>
          <a:p>
            <a:pPr algn="l"/>
            <a:br>
              <a:rPr lang="en-US" sz="1600" dirty="0"/>
            </a:br>
            <a:r>
              <a:rPr lang="en-US" sz="1600" b="1" i="0" dirty="0">
                <a:effectLst/>
                <a:latin typeface="Segoe UI" panose="020B0502040204020203" pitchFamily="34" charset="0"/>
              </a:rPr>
              <a:t>Why don't aggregates work the way I want them to?</a:t>
            </a:r>
          </a:p>
          <a:p>
            <a:pPr algn="l"/>
            <a:r>
              <a:rPr lang="en-US" sz="1600" b="0" i="0" dirty="0">
                <a:effectLst/>
                <a:latin typeface="Segoe UI" panose="020B0502040204020203" pitchFamily="34" charset="0"/>
              </a:rPr>
              <a:t>Working with aggregates in Power BI service can be confusing. Maybe you have a numeric field and Power BI won't let you change the aggregation. Or maybe you have a field, like a year, and you don't want to aggregate it, you just want to count the number of occurrences.</a:t>
            </a:r>
          </a:p>
          <a:p>
            <a:pPr algn="l"/>
            <a:r>
              <a:rPr lang="en-US" sz="1600" b="0" i="0" dirty="0">
                <a:effectLst/>
                <a:latin typeface="Segoe UI" panose="020B0502040204020203" pitchFamily="34" charset="0"/>
              </a:rPr>
              <a:t>Typically, the underlying issue is the field definition in the dataset. Maybe the dataset owner defined the field as text and that explains why Power BI can't sum or average it. Unfortunately, </a:t>
            </a:r>
            <a:r>
              <a:rPr lang="en-US" sz="1600" b="0" i="0" u="none" strike="noStrike" dirty="0">
                <a:effectLst/>
                <a:latin typeface="Segoe UI" panose="020B0502040204020203" pitchFamily="34" charset="0"/>
                <a:hlinkClick r:id="rId3"/>
              </a:rPr>
              <a:t>only the dataset owner can change the way a field is categorized</a:t>
            </a:r>
            <a:r>
              <a:rPr lang="en-US" sz="1600" b="0" i="0" dirty="0">
                <a:effectLst/>
                <a:latin typeface="Segoe UI" panose="020B0502040204020203" pitchFamily="34" charset="0"/>
              </a:rPr>
              <a:t> . So if you have owner permissions to the dataset, either in Desktop or the program used to create the dataset (for example, Excel), you can fix this problem. Otherwise, you'll need to contact the dataset owner for help.</a:t>
            </a:r>
          </a:p>
          <a:p>
            <a:br>
              <a:rPr lang="en-US" sz="1600" dirty="0"/>
            </a:b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6902896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A video demo is available at the following link: https://www.microsoft.com/en-us/videoplayer/embed/RE4miHj</a:t>
            </a:r>
          </a:p>
          <a:p>
            <a:endParaRPr lang="en-US" i="1"/>
          </a:p>
          <a:p>
            <a:r>
              <a:rPr lang="en-US" sz="882" b="0" i="0" u="none" strike="noStrike" kern="1200">
                <a:solidFill>
                  <a:schemeClr val="tx1"/>
                </a:solidFill>
                <a:effectLst/>
                <a:latin typeface="Segoe UI Light" pitchFamily="34" charset="0"/>
                <a:ea typeface="+mn-ea"/>
                <a:cs typeface="+mn-cs"/>
              </a:rPr>
              <a:t>While it's accepted that data can improve business processes and increase revenue, a real-world example helps to unite the concepts that we've already covered and allows you to see the potential of Power BI in action. One such case is that of Miami heat, whose Power BI adoption is 70% across the organization.</a:t>
            </a:r>
          </a:p>
          <a:p>
            <a:r>
              <a:rPr lang="en-US" sz="882" b="0" i="0" u="none" strike="noStrike" kern="1200">
                <a:solidFill>
                  <a:schemeClr val="tx1"/>
                </a:solidFill>
                <a:effectLst/>
                <a:latin typeface="Segoe UI Light" pitchFamily="34" charset="0"/>
                <a:ea typeface="+mn-ea"/>
                <a:cs typeface="+mn-cs"/>
              </a:rPr>
              <a:t>Miami Heat leveraged the powerful analysis and visualization features to completely transform their customer interactions and business operations.</a:t>
            </a:r>
          </a:p>
          <a:p>
            <a:endParaRPr lang="en-US" i="1"/>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40697121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i="1" kern="1200" dirty="0">
                <a:solidFill>
                  <a:schemeClr val="tx1"/>
                </a:solidFill>
                <a:effectLst/>
                <a:latin typeface="Segoe UI Light" pitchFamily="34" charset="0"/>
                <a:ea typeface="+mn-ea"/>
                <a:cs typeface="+mn-cs"/>
              </a:rPr>
              <a:t>A video demo is available at the following link: </a:t>
            </a:r>
            <a:r>
              <a:rPr lang="en-US" dirty="0">
                <a:hlinkClick r:id="rId3"/>
              </a:rPr>
              <a:t>https://www.microsoft.com/en-us/videoplayer/embed/RE4mERi</a:t>
            </a:r>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24211318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We all live in a data culture where business decisions are based on facts, not opinions. We need data to help us make these decisions. Power BI Desktop is a free application for PCs that lets you gather, transform, and visualize your data. Power BI Desktop and the Power BI Service work together. You can create your reports and dashboards in Power BI Desktop and then publish them to the Power BI Service for others to consume.</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26044991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 students to do the exercises or walk them through this exercise as group activity.</a:t>
            </a:r>
          </a:p>
          <a:p>
            <a:r>
              <a:rPr lang="en-US" dirty="0"/>
              <a:t>As </a:t>
            </a:r>
            <a:r>
              <a:rPr lang="en-US"/>
              <a:t>an alternative, </a:t>
            </a:r>
            <a:r>
              <a:rPr lang="en-US" dirty="0"/>
              <a:t>change the title from Exercise to Demo and demo it for delegates.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A video demo is also available at the following link: https://www.microsoft.com/en-us/videoplayer/embed/RE4mERi</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38341806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Connect to data</a:t>
            </a:r>
          </a:p>
          <a:p>
            <a:r>
              <a:rPr lang="en-US" sz="882" b="0" i="0" u="none" strike="noStrike" kern="1200" dirty="0">
                <a:solidFill>
                  <a:schemeClr val="tx1"/>
                </a:solidFill>
                <a:effectLst/>
                <a:latin typeface="Segoe UI Light" pitchFamily="34" charset="0"/>
                <a:ea typeface="+mn-ea"/>
                <a:cs typeface="+mn-cs"/>
              </a:rPr>
              <a:t>Power BI Desktop connects to many types of data sources, including local databases, worksheets, and data on cloud services. Sometimes when you gather data, it's not quite as structured, or clean, as you want it to be. To structure data, you can transform it, meaning that you can split and rename columns, change data types, and create relationships between columns.</a:t>
            </a:r>
          </a:p>
          <a:p>
            <a:r>
              <a:rPr lang="en-US" sz="882" b="0" i="0" u="none" strike="noStrike" kern="1200" dirty="0">
                <a:solidFill>
                  <a:schemeClr val="tx1"/>
                </a:solidFill>
                <a:effectLst/>
                <a:latin typeface="Segoe UI Light" pitchFamily="34" charset="0"/>
                <a:ea typeface="+mn-ea"/>
                <a:cs typeface="+mn-cs"/>
              </a:rPr>
              <a:t>You can connect Power BI Desktop to many types of data sources, including on-premises databases, Microsoft Excel workbooks, and cloud services. Currently, there are over 110 Power BI-specific connectors to cloud services such as GitHub and </a:t>
            </a:r>
            <a:r>
              <a:rPr lang="en-US" sz="882" b="0" i="0" u="none" strike="noStrike" kern="1200" dirty="0" err="1">
                <a:solidFill>
                  <a:schemeClr val="tx1"/>
                </a:solidFill>
                <a:effectLst/>
                <a:latin typeface="Segoe UI Light" pitchFamily="34" charset="0"/>
                <a:ea typeface="+mn-ea"/>
                <a:cs typeface="+mn-cs"/>
              </a:rPr>
              <a:t>Marketo</a:t>
            </a:r>
            <a:r>
              <a:rPr lang="en-US" sz="882" b="0" i="0" u="none" strike="noStrike" kern="1200" dirty="0">
                <a:solidFill>
                  <a:schemeClr val="tx1"/>
                </a:solidFill>
                <a:effectLst/>
                <a:latin typeface="Segoe UI Light" pitchFamily="34" charset="0"/>
                <a:ea typeface="+mn-ea"/>
                <a:cs typeface="+mn-cs"/>
              </a:rPr>
              <a:t>. You can also connect to generic sources through XML, CSV, text, and ODBC. Power BI will even extract tabular data directly from a website URL.</a:t>
            </a:r>
          </a:p>
          <a:p>
            <a:endParaRPr lang="en-US" dirty="0"/>
          </a:p>
          <a:p>
            <a:r>
              <a:rPr lang="en-US" dirty="0"/>
              <a:t>Instructions: </a:t>
            </a:r>
            <a:r>
              <a:rPr lang="en-US" dirty="0">
                <a:hlinkClick r:id="rId3"/>
              </a:rPr>
              <a:t>https://docs.microsoft.com/en-us/learn/modules/build-simple-dashboard/2-connect-data</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34968737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Data doesn't always come into your report clean, or ready to use. You may need additional columns or to rename or hide existing columns. You may have multiple data sources and need to define a relationship between them. All of these tasks are known as data transformation.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https://docs.microsoft.com/en-us/learn/modules/build-simple-dashboard/3-transform-data</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259751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Apps</a:t>
            </a:r>
            <a:r>
              <a:rPr lang="en-US" sz="882" b="0" i="0" u="none" strike="noStrike" kern="1200" dirty="0">
                <a:solidFill>
                  <a:schemeClr val="tx1"/>
                </a:solidFill>
                <a:effectLst/>
                <a:latin typeface="Segoe UI Light" pitchFamily="34" charset="0"/>
                <a:ea typeface="+mn-ea"/>
                <a:cs typeface="+mn-cs"/>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2081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Two ways to create a new visualization in Power BI Desktop are:</a:t>
            </a:r>
          </a:p>
          <a:p>
            <a:r>
              <a:rPr lang="en-US" sz="882" b="0" i="0" u="none" strike="noStrike" kern="1200" dirty="0">
                <a:solidFill>
                  <a:schemeClr val="tx1"/>
                </a:solidFill>
                <a:effectLst/>
                <a:latin typeface="Segoe UI Light" pitchFamily="34" charset="0"/>
                <a:ea typeface="+mn-ea"/>
                <a:cs typeface="+mn-cs"/>
              </a:rPr>
              <a:t>Drag field names from the Fields pane and then drop them on the report canvas. By default, your visualization appears as a table of data.</a:t>
            </a:r>
          </a:p>
          <a:p>
            <a:r>
              <a:rPr lang="en-US" sz="882" b="0" i="0" u="none" strike="noStrike" kern="1200" dirty="0">
                <a:solidFill>
                  <a:schemeClr val="tx1"/>
                </a:solidFill>
                <a:effectLst/>
                <a:latin typeface="Segoe UI Light" pitchFamily="34" charset="0"/>
                <a:ea typeface="+mn-ea"/>
                <a:cs typeface="+mn-cs"/>
              </a:rPr>
              <a:t>In the Visualizations pane, select the type of visualization that you want to create. With this method, the default visual is a blank placeholder that resembles the type of visual that you selected.</a:t>
            </a:r>
          </a:p>
          <a:p>
            <a:r>
              <a:rPr lang="en-US" sz="882" b="0" i="0" u="none" strike="noStrike" kern="1200" dirty="0">
                <a:solidFill>
                  <a:schemeClr val="tx1"/>
                </a:solidFill>
                <a:effectLst/>
                <a:latin typeface="Segoe UI Light" pitchFamily="34" charset="0"/>
                <a:ea typeface="+mn-ea"/>
                <a:cs typeface="+mn-cs"/>
              </a:rPr>
              <a:t>Now that we've learned how to craft simple visuals, go ahead and create a few more to test your new skills and better learn how Power BI works. Finally, save your report locally and select </a:t>
            </a:r>
            <a:r>
              <a:rPr lang="en-US" sz="882" b="1" i="0" u="none" strike="noStrike" kern="1200" dirty="0">
                <a:solidFill>
                  <a:schemeClr val="tx1"/>
                </a:solidFill>
                <a:effectLst/>
                <a:latin typeface="Segoe UI Light" pitchFamily="34" charset="0"/>
                <a:ea typeface="+mn-ea"/>
                <a:cs typeface="+mn-cs"/>
              </a:rPr>
              <a:t>Publish</a:t>
            </a:r>
            <a:r>
              <a:rPr lang="en-US" sz="882" b="0" i="0" u="none" strike="noStrike" kern="1200" dirty="0">
                <a:solidFill>
                  <a:schemeClr val="tx1"/>
                </a:solidFill>
                <a:effectLst/>
                <a:latin typeface="Segoe UI Light" pitchFamily="34" charset="0"/>
                <a:ea typeface="+mn-ea"/>
                <a:cs typeface="+mn-cs"/>
              </a:rPr>
              <a:t> on the Home tab. You can publish this to My Workspace, which is the default for all new accounts. This step is necessary in order to create a dashboard. Once you have published your report, you will have the option to open your report in Power BI, go ahead and do so.</a:t>
            </a:r>
          </a:p>
          <a:p>
            <a:endParaRPr lang="en-US" dirty="0"/>
          </a:p>
          <a:p>
            <a:r>
              <a:rPr lang="en-US" dirty="0"/>
              <a:t>Instructions: </a:t>
            </a:r>
            <a:r>
              <a:rPr lang="en-US" dirty="0">
                <a:hlinkClick r:id="rId3"/>
              </a:rPr>
              <a:t>https://docs.microsoft.com/en-us/learn/modules/build-simple-dashboard/4-visualize-data</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8463270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Up to this point we have been working in Power BI Desktop. Dashboards in Power BI are one-page collections of visualizations that are created from within the Power BI service (online). You can create dashboards by pinning visuals from reports.</a:t>
            </a:r>
          </a:p>
          <a:p>
            <a:r>
              <a:rPr lang="en-US" sz="882" b="0" i="0" u="none" strike="noStrike" kern="1200" dirty="0">
                <a:solidFill>
                  <a:schemeClr val="tx1"/>
                </a:solidFill>
                <a:effectLst/>
                <a:latin typeface="Segoe UI Light" pitchFamily="34" charset="0"/>
                <a:ea typeface="+mn-ea"/>
                <a:cs typeface="+mn-cs"/>
              </a:rPr>
              <a:t>If you clicked on the link from publishing your report, your report should now be open in your browser. Let's use this report to create a dashboard.</a:t>
            </a:r>
          </a:p>
          <a:p>
            <a:endParaRPr lang="en-US" dirty="0"/>
          </a:p>
          <a:p>
            <a:r>
              <a:rPr lang="en-US" dirty="0"/>
              <a:t>Instructions: </a:t>
            </a:r>
            <a:r>
              <a:rPr lang="en-US" dirty="0">
                <a:hlinkClick r:id="rId3"/>
              </a:rPr>
              <a:t>https://docs.microsoft.com/en-us/learn/modules/build-simple-dashboard/5-build-dashboard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36459952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Students will probably not be able to do this step. It is good to highlight why – licensing. They need Power BI Pro licenses to do this.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BI service makes it easy to share your datasets, dashboards, and reports with your colleagues. Power BI simplifies collaboration and improves the outcome by allowing you and your colleagues to work simultaneously on the same dashboards and reports. And, while you and your colleagues explore the data and make changes to the reports and dashboards, the underlying data is not affected.</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https://docs.microsoft.com/en-us/learn/modules/build-simple-dashboard/6-collaborate-share</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3634938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5/30/2022 12:06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19416420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Power Virtual Agents are adaptable Artificial Intelligence (AI) chatbots, at your service. They can solve common customer and internal-facing issues automatically, freeing up staff to focus on complex requests and high-value interactions. You can easily create your own virtual agents, powerful chatbots, without the need for developers or data scientists, by using a guided, no-code graphical interface. Integrate Power Virtual Agents with the products and services you use every day using hundreds of prebuilt connectors, by building custom workflows using Power Automate, or creating complex scenarios with Microsoft Bot Framework. Monitor and continuously improve chatbot performance using AI- and data-driven insights available in an easy-to-read dashboard.</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5/30/2022 12:06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3342074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600" b="0" i="0" dirty="0">
                <a:effectLst/>
                <a:latin typeface="Segoe UI" panose="020B0502040204020203" pitchFamily="34" charset="0"/>
              </a:rPr>
              <a:t>Using Power Virtual Agents, you can:</a:t>
            </a:r>
          </a:p>
          <a:p>
            <a:pPr algn="l">
              <a:buFont typeface="Arial" panose="020B0604020202020204" pitchFamily="34" charset="0"/>
              <a:buChar char="•"/>
            </a:pPr>
            <a:r>
              <a:rPr lang="en-US" sz="9600" b="1" i="0" dirty="0">
                <a:effectLst/>
                <a:latin typeface="Segoe UI" panose="020B0502040204020203" pitchFamily="34" charset="0"/>
              </a:rPr>
              <a:t>Empower your teams</a:t>
            </a:r>
            <a:r>
              <a:rPr lang="en-US" sz="9600" b="0" i="0" dirty="0">
                <a:effectLst/>
                <a:latin typeface="Segoe UI" panose="020B0502040204020203" pitchFamily="34" charset="0"/>
              </a:rPr>
              <a:t> by allowing them to easily build chatbots themselves without needing intermediaries, coding, or AI expertise.</a:t>
            </a:r>
          </a:p>
          <a:p>
            <a:pPr algn="l">
              <a:buFont typeface="Arial" panose="020B0604020202020204" pitchFamily="34" charset="0"/>
              <a:buChar char="•"/>
            </a:pPr>
            <a:r>
              <a:rPr lang="en-US" sz="9600" b="1" i="0" dirty="0">
                <a:effectLst/>
                <a:latin typeface="Segoe UI" panose="020B0502040204020203" pitchFamily="34" charset="0"/>
              </a:rPr>
              <a:t>Reduce costs</a:t>
            </a:r>
            <a:r>
              <a:rPr lang="en-US" sz="9600" b="0" i="0" dirty="0">
                <a:effectLst/>
                <a:latin typeface="Segoe UI" panose="020B0502040204020203" pitchFamily="34" charset="0"/>
              </a:rPr>
              <a:t> by easily automating common inquiries and freeing human agent time to deal with more complex issues.</a:t>
            </a:r>
          </a:p>
          <a:p>
            <a:pPr algn="l">
              <a:buFont typeface="Arial" panose="020B0604020202020204" pitchFamily="34" charset="0"/>
              <a:buChar char="•"/>
            </a:pPr>
            <a:r>
              <a:rPr lang="en-US" sz="9600" b="1" i="0" dirty="0">
                <a:effectLst/>
                <a:latin typeface="Segoe UI" panose="020B0502040204020203" pitchFamily="34" charset="0"/>
              </a:rPr>
              <a:t>Improve customer satisfaction</a:t>
            </a:r>
            <a:r>
              <a:rPr lang="en-US" sz="9600" b="0" i="0" dirty="0">
                <a:effectLst/>
                <a:latin typeface="Segoe UI" panose="020B0502040204020203" pitchFamily="34" charset="0"/>
              </a:rPr>
              <a:t> by allowing customers to self-help and resolve issues quickly, 24/7 using rich personalized bot conversations.</a:t>
            </a:r>
          </a:p>
          <a:p>
            <a:pPr algn="l">
              <a:buFont typeface="+mj-lt"/>
              <a:buNone/>
            </a:pPr>
            <a:br>
              <a:rPr lang="en-US" sz="9600" dirty="0"/>
            </a:br>
            <a:r>
              <a:rPr lang="en-US" sz="9600" b="1" i="0" dirty="0">
                <a:effectLst/>
                <a:latin typeface="Segoe UI" panose="020B0502040204020203" pitchFamily="34" charset="0"/>
              </a:rPr>
              <a:t>Get started in seconds</a:t>
            </a:r>
            <a:r>
              <a:rPr lang="en-US" sz="9600" b="0" i="0" dirty="0">
                <a:effectLst/>
                <a:latin typeface="Segoe UI" panose="020B0502040204020203" pitchFamily="34" charset="0"/>
              </a:rPr>
              <a:t>. Power Virtual Agents is a software-as-a-service (SaaS) offering. It allows you to easily sign up, create your chatbot, and embed it into your website with just a few clicks. There is no infrastructure to maintain or complex systems to deploy.</a:t>
            </a:r>
          </a:p>
          <a:p>
            <a:pPr algn="l">
              <a:buFont typeface="+mj-lt"/>
              <a:buNone/>
            </a:pPr>
            <a:r>
              <a:rPr lang="en-US" sz="9600" b="1" i="0" dirty="0">
                <a:effectLst/>
                <a:latin typeface="Segoe UI" panose="020B0502040204020203" pitchFamily="34" charset="0"/>
              </a:rPr>
              <a:t>Empower your subject matter experts</a:t>
            </a:r>
            <a:r>
              <a:rPr lang="en-US" sz="9600" b="0" i="0" dirty="0">
                <a:effectLst/>
                <a:latin typeface="Segoe UI" panose="020B0502040204020203" pitchFamily="34" charset="0"/>
              </a:rPr>
              <a:t>. Using Power Virtual Agents, you are in the driver's seat. Your SMEs can create chatbots quickly and easily using a </a:t>
            </a:r>
            <a:r>
              <a:rPr lang="en-US" sz="9600" b="1" i="0" dirty="0">
                <a:effectLst/>
                <a:latin typeface="Segoe UI" panose="020B0502040204020203" pitchFamily="34" charset="0"/>
              </a:rPr>
              <a:t>novel, intuitive, code-free graphical interface</a:t>
            </a:r>
            <a:r>
              <a:rPr lang="en-US" sz="9600" b="0" i="0" dirty="0">
                <a:effectLst/>
                <a:latin typeface="Segoe UI" panose="020B0502040204020203" pitchFamily="34" charset="0"/>
              </a:rPr>
              <a:t>, eliminating the need for AI expertise or teams of developers.</a:t>
            </a:r>
          </a:p>
          <a:p>
            <a:r>
              <a:rPr lang="en-US" sz="9600" b="1" i="0" dirty="0">
                <a:effectLst/>
                <a:latin typeface="Segoe UI" panose="020B0502040204020203" pitchFamily="34" charset="0"/>
              </a:rPr>
              <a:t>Enable rich, natural conversations.</a:t>
            </a:r>
            <a:r>
              <a:rPr lang="en-US" sz="9600" b="0" i="0" dirty="0">
                <a:effectLst/>
                <a:latin typeface="Segoe UI" panose="020B0502040204020203" pitchFamily="34" charset="0"/>
              </a:rPr>
              <a:t> Microsoft’s powerful conversational AI capabilities enable your end users to have rich multi-turn conversations that quickly guide them to the right solution. And, unlike most products on the market, there is no need to retrain AI models. Simply provide a few short examples of the topic you want the chatbot to handle, build the conversation using the graphical editor, and your chatbot is ready to handle customer requests. You can even try out your changes in real-time in the test pane!</a:t>
            </a:r>
          </a:p>
          <a:p>
            <a:r>
              <a:rPr lang="en-US" sz="9600" b="1" i="0" dirty="0">
                <a:effectLst/>
                <a:latin typeface="Segoe UI" panose="020B0502040204020203" pitchFamily="34" charset="0"/>
              </a:rPr>
              <a:t>Enable chatbots to take action.</a:t>
            </a:r>
            <a:r>
              <a:rPr lang="en-US" sz="9600" b="0" i="0" dirty="0">
                <a:effectLst/>
                <a:latin typeface="Segoe UI" panose="020B0502040204020203" pitchFamily="34" charset="0"/>
              </a:rPr>
              <a:t> Chatbots that can chat with your users are great, but chatbots that can act on their behalf are even better. With Power Virtual Agents, you can easily integrate with services and back-end systems out-of-the-box or through hundreds of easy-to-add custom connectors using Power Automate. This makes it simple to create a chatbot that not only responds to the user, but also acts on their behalf.</a:t>
            </a:r>
            <a:endParaRPr lang="en-US" sz="9600" dirty="0"/>
          </a:p>
          <a:p>
            <a:r>
              <a:rPr lang="en-US" sz="9600" b="1" i="0" dirty="0">
                <a:effectLst/>
                <a:latin typeface="Segoe UI" panose="020B0502040204020203" pitchFamily="34" charset="0"/>
              </a:rPr>
              <a:t>Monitor and improve chatbot performance.</a:t>
            </a:r>
            <a:r>
              <a:rPr lang="en-US" sz="9600" b="0" i="0" dirty="0">
                <a:effectLst/>
                <a:latin typeface="Segoe UI" panose="020B0502040204020203" pitchFamily="34" charset="0"/>
              </a:rPr>
              <a:t> Power Virtual Agents lets you keep an eye on how your chatbots are performing using powerful metrics and AI-driven dashboards. Easily see which topics are doing well and where the chatbot can improve, and quickly make adjustments to improve performance.</a:t>
            </a:r>
            <a:endParaRPr lang="en-US" sz="9600" b="1" i="0" dirty="0">
              <a:effectLst/>
              <a:latin typeface="Segoe UI" panose="020B0502040204020203" pitchFamily="34" charset="0"/>
            </a:endParaRPr>
          </a:p>
          <a:p>
            <a:r>
              <a:rPr lang="en-US" sz="4800" b="1" i="0" dirty="0">
                <a:effectLst/>
                <a:latin typeface="Segoe UI" panose="020B0502040204020203" pitchFamily="34" charset="0"/>
              </a:rPr>
              <a:t>Better together.</a:t>
            </a:r>
            <a:r>
              <a:rPr lang="en-US" sz="4800" b="0" i="0" dirty="0">
                <a:effectLst/>
                <a:latin typeface="Segoe UI" panose="020B0502040204020203" pitchFamily="34" charset="0"/>
              </a:rPr>
              <a:t> Power Virtual Agents works hand-in-hand with Dynamics 365 Customer Service Insights to provide a holistic view of your customer service operations. You can use Customer Service Insights and Power Virtual Agents together to determine which topics are trending or consuming support resources, and then easily automate them.</a:t>
            </a:r>
          </a:p>
          <a:p>
            <a:endParaRPr lang="en-US" sz="2000" dirty="0"/>
          </a:p>
          <a:p>
            <a:r>
              <a:rPr lang="en-US" sz="2000" dirty="0"/>
              <a:t>Check out this video for a brief overview of Power Virtual Agents: </a:t>
            </a:r>
            <a:r>
              <a:rPr lang="en-US" sz="2000" dirty="0">
                <a:hlinkClick r:id="rId3"/>
              </a:rPr>
              <a:t>https://youtu.be/J5i7h4Uzju4</a:t>
            </a:r>
            <a:r>
              <a:rPr lang="en-US" sz="2000" dirty="0"/>
              <a:t> or perform a demo for students</a:t>
            </a:r>
            <a:r>
              <a:rPr lang="en-US" sz="900" dirty="0">
                <a:solidFill>
                  <a:schemeClr val="tx1"/>
                </a:solidFill>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9602659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you create chatbots with Power Virtual Agents, you author and edit topics. Topics are discrete conversation paths that, when used together within a single chatbot, allow for users to have a conversation with a chatbot that feels natural and flows appropriately. </a:t>
            </a:r>
          </a:p>
          <a:p>
            <a:pPr algn="l"/>
            <a:endParaRPr lang="en-US" b="0" i="0" dirty="0">
              <a:effectLst/>
              <a:latin typeface="Segoe UI" panose="020B0502040204020203" pitchFamily="34" charset="0"/>
            </a:endParaRPr>
          </a:p>
          <a:p>
            <a:pPr algn="l"/>
            <a:r>
              <a:rPr lang="en-US" altLang="zh-CN" b="1" i="0" dirty="0">
                <a:effectLst/>
                <a:latin typeface="Segoe UI" panose="020B0502040204020203" pitchFamily="34" charset="0"/>
              </a:rPr>
              <a:t>Topics</a:t>
            </a:r>
            <a:endParaRPr lang="en-US" b="1" i="0" dirty="0">
              <a:effectLst/>
              <a:latin typeface="Segoe UI" panose="020B0502040204020203" pitchFamily="34" charset="0"/>
            </a:endParaRPr>
          </a:p>
          <a:p>
            <a:pPr algn="l"/>
            <a:r>
              <a:rPr lang="en-US" dirty="0"/>
              <a:t>In Power Virtual Agents, a topic defines how a chatbot conversation plays out. You can author topics by customizing provided templates, create new topics from scratch, or get suggestions from existing help sites.</a:t>
            </a:r>
          </a:p>
          <a:p>
            <a:pPr algn="l"/>
            <a:r>
              <a:rPr lang="en-US" dirty="0"/>
              <a:t>A topic has trigger phrases—these are phrases, keywords, or questions that a user is likely to type that is related to a specific issue —and conversation nodes—these are what you use to define how a chatbot should respond and what it should do.</a:t>
            </a:r>
          </a:p>
          <a:p>
            <a:pPr algn="l"/>
            <a:r>
              <a:rPr lang="en-US" dirty="0"/>
              <a:t>The AI uses natural language understanding to parse what a customer actually types and find the most appropriate trigger phrase or node.</a:t>
            </a:r>
          </a:p>
          <a:p>
            <a:pPr algn="l"/>
            <a:r>
              <a:rPr lang="en-US" b="0" i="0" dirty="0">
                <a:effectLst/>
                <a:latin typeface="Segoe UI" panose="020B0502040204020203" pitchFamily="34" charset="0"/>
              </a:rPr>
              <a:t>For example, a user might type "Open hours" into your chatbot—the AI will be able to match that to the </a:t>
            </a:r>
            <a:r>
              <a:rPr lang="en-US" b="1" i="0" dirty="0">
                <a:effectLst/>
                <a:latin typeface="Segoe UI" panose="020B0502040204020203" pitchFamily="34" charset="0"/>
              </a:rPr>
              <a:t>Store hours</a:t>
            </a:r>
            <a:r>
              <a:rPr lang="en-US" b="0" i="0" dirty="0">
                <a:effectLst/>
                <a:latin typeface="Segoe UI" panose="020B0502040204020203" pitchFamily="34" charset="0"/>
              </a:rPr>
              <a:t> topic and begin a conversation that asks which store the customer is interested in, and then display the hours the store is open.</a:t>
            </a:r>
            <a:endParaRPr lang="en-US" dirty="0"/>
          </a:p>
          <a:p>
            <a:pPr algn="l"/>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Use system and sample topics</a:t>
            </a:r>
          </a:p>
          <a:p>
            <a:pPr algn="l"/>
            <a:r>
              <a:rPr lang="en-US" dirty="0"/>
              <a:t>When you create a chatbot, a number of topics will be automatically created for you.</a:t>
            </a:r>
          </a:p>
          <a:p>
            <a:pPr algn="l"/>
            <a:endParaRPr lang="en-US" dirty="0"/>
          </a:p>
          <a:p>
            <a:pPr marL="171450" indent="-171450">
              <a:buFont typeface="Arial" panose="020B0604020202020204" pitchFamily="34" charset="0"/>
              <a:buChar char="•"/>
            </a:pPr>
            <a:r>
              <a:rPr lang="en-US" dirty="0"/>
              <a:t> Four prepopulated </a:t>
            </a:r>
            <a:r>
              <a:rPr lang="en-US" b="1" dirty="0"/>
              <a:t>User Topics</a:t>
            </a:r>
            <a:r>
              <a:rPr lang="en-US" dirty="0"/>
              <a:t> that are titled as lessons. These lesson topics can be used to help understand simple to complex ways of using nodes to create chatbot conversations.</a:t>
            </a:r>
          </a:p>
          <a:p>
            <a:pPr marL="171450" indent="-171450">
              <a:buFont typeface="Arial" panose="020B0604020202020204" pitchFamily="34" charset="0"/>
              <a:buChar char="•"/>
            </a:pPr>
            <a:r>
              <a:rPr lang="en-US" dirty="0"/>
              <a:t> A number of </a:t>
            </a:r>
            <a:r>
              <a:rPr lang="en-US" b="1" dirty="0"/>
              <a:t>System Topics</a:t>
            </a:r>
            <a:r>
              <a:rPr lang="en-US" dirty="0"/>
              <a:t>. These are prepopulated topics that you are likely to need during a chatbot conversation. We recommend you keep these and use them until you are comfortable with creating an end-to-end chatbot conversation.</a:t>
            </a:r>
          </a:p>
          <a:p>
            <a:pPr marL="0" indent="0">
              <a:buFont typeface="Arial" panose="020B0604020202020204" pitchFamily="34" charset="0"/>
              <a:buNone/>
            </a:pPr>
            <a:endParaRPr lang="en-US" dirty="0"/>
          </a:p>
          <a:p>
            <a:r>
              <a:rPr lang="en-US" dirty="0"/>
              <a:t>You can edit both of these topic types in the same manner as for topics you create; however, you cannot delete them.</a:t>
            </a:r>
          </a:p>
          <a:p>
            <a:pPr algn="l"/>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5796814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 big part of chatbot conversations in Power Virtual Agents is natural language understanding, which is the ability for the AI to understand a user's intent. For example, natural language understanding is involved when a user might say "I tried to use my gift card but it doesn't work" and the chatbot is able to route the user to the topic related to gift cards not working—even if that exact phrase isn't listed as a trigger phrase.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One fundamental aspect of natural language understanding is to identify </a:t>
            </a:r>
            <a:r>
              <a:rPr lang="en-US" b="0" i="1" dirty="0">
                <a:effectLst/>
                <a:latin typeface="Segoe UI" panose="020B0502040204020203" pitchFamily="34" charset="0"/>
              </a:rPr>
              <a:t>entities</a:t>
            </a:r>
            <a:r>
              <a:rPr lang="en-US" b="0" i="0" dirty="0">
                <a:effectLst/>
                <a:latin typeface="Segoe UI" panose="020B0502040204020203" pitchFamily="34" charset="0"/>
              </a:rPr>
              <a:t> in a user dialog. An entity can be viewed as an information unit that represents a certain type of a real-world subject, like a phone number, zip code, city, or even a person's name.</a:t>
            </a:r>
          </a:p>
          <a:p>
            <a:endParaRPr lang="en-US" dirty="0"/>
          </a:p>
          <a:p>
            <a:pPr algn="l"/>
            <a:r>
              <a:rPr lang="en-US" b="1" i="0" dirty="0">
                <a:effectLst/>
                <a:latin typeface="Segoe UI" panose="020B0502040204020203" pitchFamily="34" charset="0"/>
              </a:rPr>
              <a:t>Custom entities: </a:t>
            </a:r>
            <a:r>
              <a:rPr lang="en-US" b="0" i="0" dirty="0">
                <a:effectLst/>
                <a:latin typeface="Segoe UI" panose="020B0502040204020203" pitchFamily="34" charset="0"/>
              </a:rPr>
              <a:t>The prebuilt entities cover commonly used information types, but on some occasions, such as when building a chatbot that serves a specific purpose, you will need to teach the chatbot's language understanding model some domain-specific knowledge.</a:t>
            </a:r>
          </a:p>
          <a:p>
            <a:br>
              <a:rPr lang="en-US" dirty="0"/>
            </a:br>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24689453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Flows can help you automate activities or call backend systems. For example, you can use flows with end-user authentication to retrieve information about a user after they sign in.</a:t>
            </a:r>
          </a:p>
          <a:p>
            <a:pPr algn="l"/>
            <a:r>
              <a:rPr lang="en-US" b="0" i="0" dirty="0">
                <a:effectLst/>
                <a:latin typeface="Segoe UI" panose="020B0502040204020203" pitchFamily="34" charset="0"/>
              </a:rPr>
              <a:t>You can call flows from within topics, as a discrete </a:t>
            </a:r>
            <a:r>
              <a:rPr lang="en-US" b="1" i="0" dirty="0">
                <a:effectLst/>
                <a:latin typeface="Segoe UI" panose="020B0502040204020203" pitchFamily="34" charset="0"/>
              </a:rPr>
              <a:t>Call an action</a:t>
            </a:r>
            <a:r>
              <a:rPr lang="en-US" b="0" i="0" dirty="0">
                <a:effectLst/>
                <a:latin typeface="Segoe UI" panose="020B0502040204020203" pitchFamily="34" charset="0"/>
              </a:rPr>
              <a:t> node. You can utilize flows that have already been created in your Power Apps environment, or you can create a flow from within the Power Virtual Agents authoring canvas.</a:t>
            </a:r>
          </a:p>
          <a:p>
            <a:pPr algn="l"/>
            <a:r>
              <a:rPr lang="en-US" b="0" i="0" dirty="0">
                <a:effectLst/>
                <a:latin typeface="Segoe UI" panose="020B0502040204020203" pitchFamily="34" charset="0"/>
              </a:rPr>
              <a:t>Flows typically use variables to input and output information. The variables can then be used in other nodes within the topic.</a:t>
            </a:r>
          </a:p>
          <a:p>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240064645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You can also configure a Power Virtual Agents chatbot to provide authentication capabilities, so users can sign in with any OAuth2 identity provider, such as Azure Active Directory (Azure AD), a Microsoft account, or Facebook.</a:t>
            </a:r>
          </a:p>
          <a:p>
            <a:pPr algn="l"/>
            <a:endParaRPr lang="en-US" b="1" dirty="0">
              <a:highlight>
                <a:srgbClr val="FFFF00"/>
              </a:highlight>
            </a:endParaRPr>
          </a:p>
          <a:p>
            <a:pPr algn="l"/>
            <a:r>
              <a:rPr lang="en-US" dirty="0"/>
              <a:t>After you have published at least once, you can connect your chatbot to additional channels.</a:t>
            </a: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12:06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3198143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Automate</a:t>
            </a:r>
            <a:r>
              <a:rPr lang="en-US" sz="882" b="0" i="0" u="none" strike="noStrike" kern="1200" dirty="0">
                <a:solidFill>
                  <a:schemeClr val="tx1"/>
                </a:solidFill>
                <a:effectLst/>
                <a:latin typeface="Segoe UI Light" pitchFamily="34" charset="0"/>
                <a:ea typeface="+mn-ea"/>
                <a:cs typeface="+mn-cs"/>
              </a:rPr>
              <a:t> lets users create automated workflows between applications and services. It helps automate repetitive business processes such as communication, data collections, and decision approvals.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You can avoid wasting important productive hours on drafting the same email for a weekly update or walking approvals through. Not only for the individual user, Power Automate allows for the creation of enterprise-grade process automation. Power </a:t>
            </a:r>
            <a:r>
              <a:rPr lang="en-US" sz="882" b="0" i="0" u="none" strike="noStrike" kern="1200" dirty="0" err="1">
                <a:solidFill>
                  <a:schemeClr val="tx1"/>
                </a:solidFill>
                <a:effectLst/>
                <a:latin typeface="Segoe UI Light" pitchFamily="34" charset="0"/>
                <a:ea typeface="+mn-ea"/>
                <a:cs typeface="+mn-cs"/>
              </a:rPr>
              <a:t>Automate's</a:t>
            </a:r>
            <a:r>
              <a:rPr lang="en-US" sz="882" b="0" i="0" u="none" strike="noStrike" kern="1200" dirty="0">
                <a:solidFill>
                  <a:schemeClr val="tx1"/>
                </a:solidFill>
                <a:effectLst/>
                <a:latin typeface="Segoe UI Light" pitchFamily="34" charset="0"/>
                <a:ea typeface="+mn-ea"/>
                <a:cs typeface="+mn-cs"/>
              </a:rPr>
              <a:t> simple interface allows every level of user to automate work tasks from beginners to seasoned developers.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925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5/30/2022 12:11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64202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5/30/2022 12:11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37485621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Briefly describe the concept of cloud, synchronized, and federated identities. Mention that synchronized and federated identities are covered in detail later in the course.</a:t>
            </a:r>
          </a:p>
        </p:txBody>
      </p:sp>
      <p:sp>
        <p:nvSpPr>
          <p:cNvPr id="4" name="Slide Number Placeholder 3"/>
          <p:cNvSpPr>
            <a:spLocks noGrp="1"/>
          </p:cNvSpPr>
          <p:nvPr>
            <p:ph type="sldNum" sz="quarter" idx="10"/>
          </p:nvPr>
        </p:nvSpPr>
        <p:spPr/>
        <p:txBody>
          <a:bodyPr/>
          <a:lstStyle/>
          <a:p>
            <a:fld id="{30928345-5EBD-42DB-A2E2-2AFDA624600E}" type="slidenum">
              <a:rPr lang="en-US" smtClean="0"/>
              <a:t>105</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24538529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Describe how to create user accounts by using Microsoft 365 admin center and with bulk import.</a:t>
            </a:r>
          </a:p>
        </p:txBody>
      </p:sp>
      <p:sp>
        <p:nvSpPr>
          <p:cNvPr id="4" name="Slide Number Placeholder 3"/>
          <p:cNvSpPr>
            <a:spLocks noGrp="1"/>
          </p:cNvSpPr>
          <p:nvPr>
            <p:ph type="sldNum" sz="quarter" idx="10"/>
          </p:nvPr>
        </p:nvSpPr>
        <p:spPr/>
        <p:txBody>
          <a:bodyPr/>
          <a:lstStyle/>
          <a:p>
            <a:fld id="{30928345-5EBD-42DB-A2E2-2AFDA624600E}" type="slidenum">
              <a:rPr lang="en-US" smtClean="0"/>
              <a:t>106</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41418850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Describe how to assign licenses to users and the implications of choosing different license subscriptions.</a:t>
            </a:r>
          </a:p>
        </p:txBody>
      </p:sp>
      <p:sp>
        <p:nvSpPr>
          <p:cNvPr id="4" name="Slide Number Placeholder 3"/>
          <p:cNvSpPr>
            <a:spLocks noGrp="1"/>
          </p:cNvSpPr>
          <p:nvPr>
            <p:ph type="sldNum" sz="quarter" idx="10"/>
          </p:nvPr>
        </p:nvSpPr>
        <p:spPr/>
        <p:txBody>
          <a:bodyPr/>
          <a:lstStyle/>
          <a:p>
            <a:fld id="{30928345-5EBD-42DB-A2E2-2AFDA624600E}" type="slidenum">
              <a:rPr lang="en-US" smtClean="0"/>
              <a:t>107</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420315058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Describe how to modify user accounts after creation, including managing multiple recipients.</a:t>
            </a:r>
          </a:p>
        </p:txBody>
      </p:sp>
      <p:sp>
        <p:nvSpPr>
          <p:cNvPr id="4" name="Slide Number Placeholder 3"/>
          <p:cNvSpPr>
            <a:spLocks noGrp="1"/>
          </p:cNvSpPr>
          <p:nvPr>
            <p:ph type="sldNum" sz="quarter" idx="10"/>
          </p:nvPr>
        </p:nvSpPr>
        <p:spPr/>
        <p:txBody>
          <a:bodyPr/>
          <a:lstStyle/>
          <a:p>
            <a:fld id="{30928345-5EBD-42DB-A2E2-2AFDA624600E}" type="slidenum">
              <a:rPr lang="en-US" smtClean="0"/>
              <a:t>108</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253558617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5/30/2022 12:11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29069982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5/30/2022 12:11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64202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Describe the options for configuring password policies and managing passwords.</a:t>
            </a:r>
          </a:p>
        </p:txBody>
      </p:sp>
      <p:sp>
        <p:nvSpPr>
          <p:cNvPr id="4" name="Slide Number Placeholder 3"/>
          <p:cNvSpPr>
            <a:spLocks noGrp="1"/>
          </p:cNvSpPr>
          <p:nvPr>
            <p:ph type="sldNum" sz="quarter" idx="10"/>
          </p:nvPr>
        </p:nvSpPr>
        <p:spPr/>
        <p:txBody>
          <a:bodyPr/>
          <a:lstStyle/>
          <a:p>
            <a:fld id="{30928345-5EBD-42DB-A2E2-2AFDA624600E}" type="slidenum">
              <a:rPr lang="en-US" smtClean="0"/>
              <a:t>111</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16448827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cs typeface="Arial" panose="020B0604020202020204" pitchFamily="34" charset="0"/>
              </a:rPr>
              <a:t>Describe the best practices for managing passwords and authentication.</a:t>
            </a:r>
          </a:p>
          <a:p>
            <a:endParaRPr lang="en-US" sz="1000">
              <a:latin typeface="Arial"/>
            </a:endParaRPr>
          </a:p>
        </p:txBody>
      </p:sp>
      <p:sp>
        <p:nvSpPr>
          <p:cNvPr id="4" name="Slide Number Placeholder 3"/>
          <p:cNvSpPr>
            <a:spLocks noGrp="1"/>
          </p:cNvSpPr>
          <p:nvPr>
            <p:ph type="sldNum" sz="quarter" idx="10"/>
          </p:nvPr>
        </p:nvSpPr>
        <p:spPr/>
        <p:txBody>
          <a:bodyPr/>
          <a:lstStyle/>
          <a:p>
            <a:fld id="{30928345-5EBD-42DB-A2E2-2AFDA624600E}" type="slidenum">
              <a:rPr lang="en-US" smtClean="0"/>
              <a:t>112</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2278982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file:///C:\Users\WanlambokNongbetChil\Desktop\Del\aaaaa.png"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descr="Microsoft Power Platform logo">
            <a:extLst>
              <a:ext uri="{FF2B5EF4-FFF2-40B4-BE49-F238E27FC236}">
                <a16:creationId xmlns:a16="http://schemas.microsoft.com/office/drawing/2014/main" id="{855E678C-9236-484E-BCC6-03F3CD84D5BD}"/>
              </a:ext>
            </a:extLst>
          </p:cNvPr>
          <p:cNvPicPr>
            <a:picLocks noChangeAspect="1"/>
          </p:cNvPicPr>
          <p:nvPr userDrawn="1"/>
        </p:nvPicPr>
        <p:blipFill rotWithShape="1">
          <a:blip r:embed="rId3"/>
          <a:srcRect l="7678" t="32349" r="7678" b="32349"/>
          <a:stretch/>
        </p:blipFill>
        <p:spPr>
          <a:xfrm>
            <a:off x="567532" y="578850"/>
            <a:ext cx="3097211" cy="3089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979539"/>
            <a:ext cx="4167887" cy="553998"/>
          </a:xfrm>
        </p:spPr>
        <p:txBody>
          <a:bodyPr anchor="b" anchorCtr="0">
            <a:spAutoFit/>
          </a:bodyPr>
          <a:lstStyle>
            <a:lvl1pPr>
              <a:defRPr>
                <a:solidFill>
                  <a:schemeClr val="tx1"/>
                </a:solidFill>
              </a:defRPr>
            </a:lvl1pPr>
          </a:lstStyle>
          <a:p>
            <a:endParaRPr lang="en-US" dirty="0"/>
          </a:p>
        </p:txBody>
      </p:sp>
      <p:sp>
        <p:nvSpPr>
          <p:cNvPr id="4" name="Text Placeholder 4">
            <a:extLst>
              <a:ext uri="{FF2B5EF4-FFF2-40B4-BE49-F238E27FC236}">
                <a16:creationId xmlns:a16="http://schemas.microsoft.com/office/drawing/2014/main" id="{F52A33EF-4E40-440D-8360-3E0F0CA34032}"/>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317557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6714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
        <p:nvSpPr>
          <p:cNvPr id="4" name="Title 3">
            <a:extLst>
              <a:ext uri="{FF2B5EF4-FFF2-40B4-BE49-F238E27FC236}">
                <a16:creationId xmlns:a16="http://schemas.microsoft.com/office/drawing/2014/main" id="{786F340D-2023-479B-9480-B6982FC80C10}"/>
              </a:ext>
            </a:extLst>
          </p:cNvPr>
          <p:cNvSpPr>
            <a:spLocks noGrp="1"/>
          </p:cNvSpPr>
          <p:nvPr>
            <p:ph type="title"/>
          </p:nvPr>
        </p:nvSpPr>
        <p:spPr>
          <a:xfrm>
            <a:off x="588263" y="-762000"/>
            <a:ext cx="11018520" cy="553998"/>
          </a:xfrm>
        </p:spPr>
        <p:txBody>
          <a:bodyPr/>
          <a:lstStyle/>
          <a:p>
            <a:r>
              <a:rPr lang="en-US"/>
              <a:t>Click to edit Master title style</a:t>
            </a:r>
            <a:endParaRPr lang="en-IN"/>
          </a:p>
        </p:txBody>
      </p:sp>
      <p:pic>
        <p:nvPicPr>
          <p:cNvPr id="8" name="Picture 7" descr="Microsoft Power Platform logo">
            <a:extLst>
              <a:ext uri="{FF2B5EF4-FFF2-40B4-BE49-F238E27FC236}">
                <a16:creationId xmlns:a16="http://schemas.microsoft.com/office/drawing/2014/main" id="{616D48CD-7B15-4135-B71E-E78218578485}"/>
              </a:ext>
            </a:extLst>
          </p:cNvPr>
          <p:cNvPicPr>
            <a:picLocks noChangeAspect="1"/>
          </p:cNvPicPr>
          <p:nvPr userDrawn="1"/>
        </p:nvPicPr>
        <p:blipFill rotWithShape="1">
          <a:blip r:embed="rId2"/>
          <a:srcRect l="7846" t="32201" r="7977" b="32201"/>
          <a:stretch/>
        </p:blipFill>
        <p:spPr>
          <a:xfrm>
            <a:off x="577057" y="581026"/>
            <a:ext cx="3074254" cy="310896"/>
          </a:xfrm>
          <a:prstGeom prst="rect">
            <a:avLst/>
          </a:prstGeom>
        </p:spPr>
      </p:pic>
    </p:spTree>
    <p:extLst>
      <p:ext uri="{BB962C8B-B14F-4D97-AF65-F5344CB8AC3E}">
        <p14:creationId xmlns:p14="http://schemas.microsoft.com/office/powerpoint/2010/main" val="1119843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7833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5914137" cy="553998"/>
          </a:xfrm>
        </p:spPr>
        <p:txBody>
          <a:bodyPr/>
          <a:lstStyle/>
          <a:p>
            <a:r>
              <a:rPr lang="en-US"/>
              <a:t>Click to edit Master title style</a:t>
            </a:r>
          </a:p>
        </p:txBody>
      </p:sp>
    </p:spTree>
    <p:extLst>
      <p:ext uri="{BB962C8B-B14F-4D97-AF65-F5344CB8AC3E}">
        <p14:creationId xmlns:p14="http://schemas.microsoft.com/office/powerpoint/2010/main" val="1256644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38885"/>
            <a:ext cx="8852144"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90637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2"/>
            <a:ext cx="11018520" cy="430887"/>
          </a:xfrm>
        </p:spPr>
        <p:txBody>
          <a:bodyPr/>
          <a:lstStyle>
            <a:lvl1pPr>
              <a:defRPr sz="2745">
                <a:solidFill>
                  <a:srgbClr val="000000"/>
                </a:solidFill>
              </a:defRPr>
            </a:lvl1pPr>
          </a:lstStyle>
          <a:p>
            <a:r>
              <a:rPr lang="en-US"/>
              <a:t>Click to edit Master title style</a:t>
            </a:r>
          </a:p>
        </p:txBody>
      </p:sp>
    </p:spTree>
    <p:extLst>
      <p:ext uri="{BB962C8B-B14F-4D97-AF65-F5344CB8AC3E}">
        <p14:creationId xmlns:p14="http://schemas.microsoft.com/office/powerpoint/2010/main" val="7207160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A68CF-244A-4544-8DA6-A573E9FC50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8A395742-03DB-4209-BC83-181F2AE77095}"/>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BD4400C4-9791-461A-A686-E978B1B6E037}"/>
              </a:ext>
            </a:extLst>
          </p:cNvPr>
          <p:cNvSpPr>
            <a:spLocks noGrp="1"/>
          </p:cNvSpPr>
          <p:nvPr>
            <p:ph type="dt" sz="half" idx="10"/>
          </p:nvPr>
        </p:nvSpPr>
        <p:spPr/>
        <p:txBody>
          <a:bodyPr/>
          <a:lstStyle/>
          <a:p>
            <a:fld id="{F7F84A71-9DDE-49E7-A578-464126CA0EB7}" type="datetimeFigureOut">
              <a:rPr lang="en-US" smtClean="0"/>
              <a:t>5/30/2022</a:t>
            </a:fld>
            <a:endParaRPr lang="en-US"/>
          </a:p>
        </p:txBody>
      </p:sp>
      <p:sp>
        <p:nvSpPr>
          <p:cNvPr id="5" name="Footer Placeholder 4">
            <a:extLst>
              <a:ext uri="{FF2B5EF4-FFF2-40B4-BE49-F238E27FC236}">
                <a16:creationId xmlns:a16="http://schemas.microsoft.com/office/drawing/2014/main" id="{A90D594B-0BAF-41EE-B5C2-41C5904646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637BC0-FF14-41BC-AC7F-F6132A914860}"/>
              </a:ext>
            </a:extLst>
          </p:cNvPr>
          <p:cNvSpPr>
            <a:spLocks noGrp="1"/>
          </p:cNvSpPr>
          <p:nvPr>
            <p:ph type="sldNum" sz="quarter" idx="12"/>
          </p:nvPr>
        </p:nvSpPr>
        <p:spPr/>
        <p:txBody>
          <a:bodyPr/>
          <a:lstStyle/>
          <a:p>
            <a:fld id="{DA9CBBE7-A371-446C-A2FC-9A54FE6E06E7}" type="slidenum">
              <a:rPr lang="en-US" smtClean="0"/>
              <a:t>‹#›</a:t>
            </a:fld>
            <a:endParaRPr lang="en-US"/>
          </a:p>
        </p:txBody>
      </p:sp>
    </p:spTree>
    <p:extLst>
      <p:ext uri="{BB962C8B-B14F-4D97-AF65-F5344CB8AC3E}">
        <p14:creationId xmlns:p14="http://schemas.microsoft.com/office/powerpoint/2010/main" val="1390075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7BC84-755D-4344-A45B-22BB76518A99}"/>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65EA83E7-4063-467A-B87C-EE6110C3C2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FA09F601-3B4D-4418-B565-28A9A25864C6}"/>
              </a:ext>
            </a:extLst>
          </p:cNvPr>
          <p:cNvSpPr>
            <a:spLocks noGrp="1"/>
          </p:cNvSpPr>
          <p:nvPr>
            <p:ph type="dt" sz="half" idx="10"/>
          </p:nvPr>
        </p:nvSpPr>
        <p:spPr/>
        <p:txBody>
          <a:bodyPr/>
          <a:lstStyle/>
          <a:p>
            <a:fld id="{F7F84A71-9DDE-49E7-A578-464126CA0EB7}" type="datetimeFigureOut">
              <a:rPr lang="en-US" smtClean="0"/>
              <a:t>5/30/2022</a:t>
            </a:fld>
            <a:endParaRPr lang="en-US"/>
          </a:p>
        </p:txBody>
      </p:sp>
      <p:sp>
        <p:nvSpPr>
          <p:cNvPr id="5" name="Footer Placeholder 4">
            <a:extLst>
              <a:ext uri="{FF2B5EF4-FFF2-40B4-BE49-F238E27FC236}">
                <a16:creationId xmlns:a16="http://schemas.microsoft.com/office/drawing/2014/main" id="{A2E196F5-9410-4331-AE92-CDC344DA61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5A7F31-DE79-40D9-9207-F5474A3A5309}"/>
              </a:ext>
            </a:extLst>
          </p:cNvPr>
          <p:cNvSpPr>
            <a:spLocks noGrp="1"/>
          </p:cNvSpPr>
          <p:nvPr>
            <p:ph type="sldNum" sz="quarter" idx="12"/>
          </p:nvPr>
        </p:nvSpPr>
        <p:spPr/>
        <p:txBody>
          <a:bodyPr/>
          <a:lstStyle/>
          <a:p>
            <a:fld id="{DA9CBBE7-A371-446C-A2FC-9A54FE6E06E7}" type="slidenum">
              <a:rPr lang="en-US" smtClean="0"/>
              <a:t>‹#›</a:t>
            </a:fld>
            <a:endParaRPr lang="en-US"/>
          </a:p>
        </p:txBody>
      </p:sp>
      <p:pic>
        <p:nvPicPr>
          <p:cNvPr id="7" name="Picture 6">
            <a:extLst>
              <a:ext uri="{FF2B5EF4-FFF2-40B4-BE49-F238E27FC236}">
                <a16:creationId xmlns:a16="http://schemas.microsoft.com/office/drawing/2014/main" id="{2C78BA41-52D3-4E24-B7F7-FFF609A9E0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30" y="6261970"/>
            <a:ext cx="2822127" cy="434173"/>
          </a:xfrm>
          <a:prstGeom prst="rect">
            <a:avLst/>
          </a:prstGeom>
        </p:spPr>
      </p:pic>
    </p:spTree>
    <p:extLst>
      <p:ext uri="{BB962C8B-B14F-4D97-AF65-F5344CB8AC3E}">
        <p14:creationId xmlns:p14="http://schemas.microsoft.com/office/powerpoint/2010/main" val="8554110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B1E3D-A409-486E-B22F-2942C5D59CED}"/>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A01BEE62-78C0-4DBB-8C5E-D0FAA127C389}"/>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975AC3-8DA7-404B-8BE8-1D9B7C1F18C6}"/>
              </a:ext>
            </a:extLst>
          </p:cNvPr>
          <p:cNvSpPr>
            <a:spLocks noGrp="1"/>
          </p:cNvSpPr>
          <p:nvPr>
            <p:ph type="dt" sz="half" idx="10"/>
          </p:nvPr>
        </p:nvSpPr>
        <p:spPr/>
        <p:txBody>
          <a:bodyPr/>
          <a:lstStyle/>
          <a:p>
            <a:fld id="{F7F84A71-9DDE-49E7-A578-464126CA0EB7}" type="datetimeFigureOut">
              <a:rPr lang="en-US" smtClean="0"/>
              <a:t>5/30/2022</a:t>
            </a:fld>
            <a:endParaRPr lang="en-US"/>
          </a:p>
        </p:txBody>
      </p:sp>
      <p:sp>
        <p:nvSpPr>
          <p:cNvPr id="5" name="Footer Placeholder 4">
            <a:extLst>
              <a:ext uri="{FF2B5EF4-FFF2-40B4-BE49-F238E27FC236}">
                <a16:creationId xmlns:a16="http://schemas.microsoft.com/office/drawing/2014/main" id="{13D75698-4EF9-405E-88D7-17D8B7B78E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5BA828-21F5-483C-9CB0-C8D460C8B804}"/>
              </a:ext>
            </a:extLst>
          </p:cNvPr>
          <p:cNvSpPr>
            <a:spLocks noGrp="1"/>
          </p:cNvSpPr>
          <p:nvPr>
            <p:ph type="sldNum" sz="quarter" idx="12"/>
          </p:nvPr>
        </p:nvSpPr>
        <p:spPr/>
        <p:txBody>
          <a:bodyPr/>
          <a:lstStyle/>
          <a:p>
            <a:fld id="{DA9CBBE7-A371-446C-A2FC-9A54FE6E06E7}" type="slidenum">
              <a:rPr lang="en-US" smtClean="0"/>
              <a:t>‹#›</a:t>
            </a:fld>
            <a:endParaRPr lang="en-US"/>
          </a:p>
        </p:txBody>
      </p:sp>
    </p:spTree>
    <p:extLst>
      <p:ext uri="{BB962C8B-B14F-4D97-AF65-F5344CB8AC3E}">
        <p14:creationId xmlns:p14="http://schemas.microsoft.com/office/powerpoint/2010/main" val="3005650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8BC9F-49E2-4CA0-A2D4-9EAA22B45220}"/>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09CE9562-2C92-44B1-AD1E-5C7C6C50023E}"/>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3AE9BCEE-8556-44C8-A523-305E71771DEA}"/>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088E298F-EAC6-44BA-A40C-1140E3D26E82}"/>
              </a:ext>
            </a:extLst>
          </p:cNvPr>
          <p:cNvSpPr>
            <a:spLocks noGrp="1"/>
          </p:cNvSpPr>
          <p:nvPr>
            <p:ph type="dt" sz="half" idx="10"/>
          </p:nvPr>
        </p:nvSpPr>
        <p:spPr/>
        <p:txBody>
          <a:bodyPr/>
          <a:lstStyle/>
          <a:p>
            <a:fld id="{F7F84A71-9DDE-49E7-A578-464126CA0EB7}" type="datetimeFigureOut">
              <a:rPr lang="en-US" smtClean="0"/>
              <a:t>5/30/2022</a:t>
            </a:fld>
            <a:endParaRPr lang="en-US"/>
          </a:p>
        </p:txBody>
      </p:sp>
      <p:sp>
        <p:nvSpPr>
          <p:cNvPr id="6" name="Footer Placeholder 5">
            <a:extLst>
              <a:ext uri="{FF2B5EF4-FFF2-40B4-BE49-F238E27FC236}">
                <a16:creationId xmlns:a16="http://schemas.microsoft.com/office/drawing/2014/main" id="{F1A0E8E4-68AC-4DBD-B20F-8EF31A2248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F31EED-7E59-40AA-A137-0920639D862C}"/>
              </a:ext>
            </a:extLst>
          </p:cNvPr>
          <p:cNvSpPr>
            <a:spLocks noGrp="1"/>
          </p:cNvSpPr>
          <p:nvPr>
            <p:ph type="sldNum" sz="quarter" idx="12"/>
          </p:nvPr>
        </p:nvSpPr>
        <p:spPr/>
        <p:txBody>
          <a:bodyPr/>
          <a:lstStyle/>
          <a:p>
            <a:fld id="{DA9CBBE7-A371-446C-A2FC-9A54FE6E06E7}" type="slidenum">
              <a:rPr lang="en-US" smtClean="0"/>
              <a:t>‹#›</a:t>
            </a:fld>
            <a:endParaRPr lang="en-US"/>
          </a:p>
        </p:txBody>
      </p:sp>
    </p:spTree>
    <p:extLst>
      <p:ext uri="{BB962C8B-B14F-4D97-AF65-F5344CB8AC3E}">
        <p14:creationId xmlns:p14="http://schemas.microsoft.com/office/powerpoint/2010/main" val="73424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0265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159A-8492-480B-8B4A-4110CE1E6131}"/>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1EFBE906-8598-465C-AEF6-C5B65BB2953D}"/>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5FACE9-1B2D-4A50-B0D8-4C975C1DEE3E}"/>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7053E9EF-FBFE-45D4-B052-8CE70FF9B57F}"/>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C8458D-8277-4ED6-8FE8-082D75CFA039}"/>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C73606EB-8DA9-47F8-A48B-67CAE2BACFCB}"/>
              </a:ext>
            </a:extLst>
          </p:cNvPr>
          <p:cNvSpPr>
            <a:spLocks noGrp="1"/>
          </p:cNvSpPr>
          <p:nvPr>
            <p:ph type="dt" sz="half" idx="10"/>
          </p:nvPr>
        </p:nvSpPr>
        <p:spPr/>
        <p:txBody>
          <a:bodyPr/>
          <a:lstStyle/>
          <a:p>
            <a:fld id="{F7F84A71-9DDE-49E7-A578-464126CA0EB7}" type="datetimeFigureOut">
              <a:rPr lang="en-US" smtClean="0"/>
              <a:t>5/30/2022</a:t>
            </a:fld>
            <a:endParaRPr lang="en-US"/>
          </a:p>
        </p:txBody>
      </p:sp>
      <p:sp>
        <p:nvSpPr>
          <p:cNvPr id="8" name="Footer Placeholder 7">
            <a:extLst>
              <a:ext uri="{FF2B5EF4-FFF2-40B4-BE49-F238E27FC236}">
                <a16:creationId xmlns:a16="http://schemas.microsoft.com/office/drawing/2014/main" id="{3A5A6303-065B-4E69-892D-4594B15F53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AFBA51-4272-4B5B-B7AB-65F273BDFA37}"/>
              </a:ext>
            </a:extLst>
          </p:cNvPr>
          <p:cNvSpPr>
            <a:spLocks noGrp="1"/>
          </p:cNvSpPr>
          <p:nvPr>
            <p:ph type="sldNum" sz="quarter" idx="12"/>
          </p:nvPr>
        </p:nvSpPr>
        <p:spPr/>
        <p:txBody>
          <a:bodyPr/>
          <a:lstStyle/>
          <a:p>
            <a:fld id="{DA9CBBE7-A371-446C-A2FC-9A54FE6E06E7}" type="slidenum">
              <a:rPr lang="en-US" smtClean="0"/>
              <a:t>‹#›</a:t>
            </a:fld>
            <a:endParaRPr lang="en-US"/>
          </a:p>
        </p:txBody>
      </p:sp>
    </p:spTree>
    <p:extLst>
      <p:ext uri="{BB962C8B-B14F-4D97-AF65-F5344CB8AC3E}">
        <p14:creationId xmlns:p14="http://schemas.microsoft.com/office/powerpoint/2010/main" val="17478233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2F53-9170-4899-A549-625EC8DB554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BA5654E6-7BC4-4CEB-A0F3-F82237361AE0}"/>
              </a:ext>
            </a:extLst>
          </p:cNvPr>
          <p:cNvSpPr>
            <a:spLocks noGrp="1"/>
          </p:cNvSpPr>
          <p:nvPr>
            <p:ph type="dt" sz="half" idx="10"/>
          </p:nvPr>
        </p:nvSpPr>
        <p:spPr/>
        <p:txBody>
          <a:bodyPr/>
          <a:lstStyle/>
          <a:p>
            <a:fld id="{F7F84A71-9DDE-49E7-A578-464126CA0EB7}" type="datetimeFigureOut">
              <a:rPr lang="en-US" smtClean="0"/>
              <a:t>5/30/2022</a:t>
            </a:fld>
            <a:endParaRPr lang="en-US"/>
          </a:p>
        </p:txBody>
      </p:sp>
      <p:sp>
        <p:nvSpPr>
          <p:cNvPr id="4" name="Footer Placeholder 3">
            <a:extLst>
              <a:ext uri="{FF2B5EF4-FFF2-40B4-BE49-F238E27FC236}">
                <a16:creationId xmlns:a16="http://schemas.microsoft.com/office/drawing/2014/main" id="{E0BA3BB2-7095-4068-9799-72AA82DC95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9BE116-7997-43B1-8A92-DD91087D5ED2}"/>
              </a:ext>
            </a:extLst>
          </p:cNvPr>
          <p:cNvSpPr>
            <a:spLocks noGrp="1"/>
          </p:cNvSpPr>
          <p:nvPr>
            <p:ph type="sldNum" sz="quarter" idx="12"/>
          </p:nvPr>
        </p:nvSpPr>
        <p:spPr/>
        <p:txBody>
          <a:bodyPr/>
          <a:lstStyle/>
          <a:p>
            <a:fld id="{DA9CBBE7-A371-446C-A2FC-9A54FE6E06E7}" type="slidenum">
              <a:rPr lang="en-US" smtClean="0"/>
              <a:t>‹#›</a:t>
            </a:fld>
            <a:endParaRPr lang="en-US"/>
          </a:p>
        </p:txBody>
      </p:sp>
    </p:spTree>
    <p:extLst>
      <p:ext uri="{BB962C8B-B14F-4D97-AF65-F5344CB8AC3E}">
        <p14:creationId xmlns:p14="http://schemas.microsoft.com/office/powerpoint/2010/main" val="19440550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44E20C-31B7-4018-9E9F-6CA741F40E94}"/>
              </a:ext>
            </a:extLst>
          </p:cNvPr>
          <p:cNvSpPr>
            <a:spLocks noGrp="1"/>
          </p:cNvSpPr>
          <p:nvPr>
            <p:ph type="dt" sz="half" idx="10"/>
          </p:nvPr>
        </p:nvSpPr>
        <p:spPr/>
        <p:txBody>
          <a:bodyPr/>
          <a:lstStyle/>
          <a:p>
            <a:fld id="{F7F84A71-9DDE-49E7-A578-464126CA0EB7}" type="datetimeFigureOut">
              <a:rPr lang="en-US" smtClean="0"/>
              <a:t>5/30/2022</a:t>
            </a:fld>
            <a:endParaRPr lang="en-US"/>
          </a:p>
        </p:txBody>
      </p:sp>
      <p:sp>
        <p:nvSpPr>
          <p:cNvPr id="3" name="Footer Placeholder 2">
            <a:extLst>
              <a:ext uri="{FF2B5EF4-FFF2-40B4-BE49-F238E27FC236}">
                <a16:creationId xmlns:a16="http://schemas.microsoft.com/office/drawing/2014/main" id="{6F2E0665-DD2D-4E48-80F0-7594722F9E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53CFF9-DB31-4FBF-83A1-3512C86396F1}"/>
              </a:ext>
            </a:extLst>
          </p:cNvPr>
          <p:cNvSpPr>
            <a:spLocks noGrp="1"/>
          </p:cNvSpPr>
          <p:nvPr>
            <p:ph type="sldNum" sz="quarter" idx="12"/>
          </p:nvPr>
        </p:nvSpPr>
        <p:spPr/>
        <p:txBody>
          <a:bodyPr/>
          <a:lstStyle/>
          <a:p>
            <a:fld id="{DA9CBBE7-A371-446C-A2FC-9A54FE6E06E7}" type="slidenum">
              <a:rPr lang="en-US" smtClean="0"/>
              <a:t>‹#›</a:t>
            </a:fld>
            <a:endParaRPr lang="en-US"/>
          </a:p>
        </p:txBody>
      </p:sp>
      <p:pic>
        <p:nvPicPr>
          <p:cNvPr id="5" name="Picture 4">
            <a:extLst>
              <a:ext uri="{FF2B5EF4-FFF2-40B4-BE49-F238E27FC236}">
                <a16:creationId xmlns:a16="http://schemas.microsoft.com/office/drawing/2014/main" id="{B9179EAA-BA26-4F8A-9848-7827423E87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30" y="6261970"/>
            <a:ext cx="2822127" cy="434173"/>
          </a:xfrm>
          <a:prstGeom prst="rect">
            <a:avLst/>
          </a:prstGeom>
        </p:spPr>
      </p:pic>
    </p:spTree>
    <p:extLst>
      <p:ext uri="{BB962C8B-B14F-4D97-AF65-F5344CB8AC3E}">
        <p14:creationId xmlns:p14="http://schemas.microsoft.com/office/powerpoint/2010/main" val="3756443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0FBA2-B87F-4D65-965A-8BCD4CAD8D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94526EFA-9A2F-423F-8ED4-6F5A948149CC}"/>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E2402A52-C72A-4B0D-BEF3-FDDBD5704DDE}"/>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E6D3C3-59BD-4921-9C61-7E145B5F073C}"/>
              </a:ext>
            </a:extLst>
          </p:cNvPr>
          <p:cNvSpPr>
            <a:spLocks noGrp="1"/>
          </p:cNvSpPr>
          <p:nvPr>
            <p:ph type="dt" sz="half" idx="10"/>
          </p:nvPr>
        </p:nvSpPr>
        <p:spPr/>
        <p:txBody>
          <a:bodyPr/>
          <a:lstStyle/>
          <a:p>
            <a:fld id="{F7F84A71-9DDE-49E7-A578-464126CA0EB7}" type="datetimeFigureOut">
              <a:rPr lang="en-US" smtClean="0"/>
              <a:t>5/30/2022</a:t>
            </a:fld>
            <a:endParaRPr lang="en-US"/>
          </a:p>
        </p:txBody>
      </p:sp>
      <p:sp>
        <p:nvSpPr>
          <p:cNvPr id="6" name="Footer Placeholder 5">
            <a:extLst>
              <a:ext uri="{FF2B5EF4-FFF2-40B4-BE49-F238E27FC236}">
                <a16:creationId xmlns:a16="http://schemas.microsoft.com/office/drawing/2014/main" id="{FE965E9D-58E0-40DC-B297-07B275049A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B17D5-7F55-4032-8448-48306178E2B7}"/>
              </a:ext>
            </a:extLst>
          </p:cNvPr>
          <p:cNvSpPr>
            <a:spLocks noGrp="1"/>
          </p:cNvSpPr>
          <p:nvPr>
            <p:ph type="sldNum" sz="quarter" idx="12"/>
          </p:nvPr>
        </p:nvSpPr>
        <p:spPr/>
        <p:txBody>
          <a:bodyPr/>
          <a:lstStyle/>
          <a:p>
            <a:fld id="{DA9CBBE7-A371-446C-A2FC-9A54FE6E06E7}" type="slidenum">
              <a:rPr lang="en-US" smtClean="0"/>
              <a:t>‹#›</a:t>
            </a:fld>
            <a:endParaRPr lang="en-US"/>
          </a:p>
        </p:txBody>
      </p:sp>
    </p:spTree>
    <p:extLst>
      <p:ext uri="{BB962C8B-B14F-4D97-AF65-F5344CB8AC3E}">
        <p14:creationId xmlns:p14="http://schemas.microsoft.com/office/powerpoint/2010/main" val="10770777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87D6-F582-4B2D-995B-872B9DF184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95C10802-5CF0-413D-AE55-A75309AF85CA}"/>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MY"/>
          </a:p>
        </p:txBody>
      </p:sp>
      <p:sp>
        <p:nvSpPr>
          <p:cNvPr id="4" name="Text Placeholder 3">
            <a:extLst>
              <a:ext uri="{FF2B5EF4-FFF2-40B4-BE49-F238E27FC236}">
                <a16:creationId xmlns:a16="http://schemas.microsoft.com/office/drawing/2014/main" id="{0296E61B-E8A2-488C-8C53-45CF9EABAA9B}"/>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A57142-59F7-4F2E-9503-F276A13AA75D}"/>
              </a:ext>
            </a:extLst>
          </p:cNvPr>
          <p:cNvSpPr>
            <a:spLocks noGrp="1"/>
          </p:cNvSpPr>
          <p:nvPr>
            <p:ph type="dt" sz="half" idx="10"/>
          </p:nvPr>
        </p:nvSpPr>
        <p:spPr/>
        <p:txBody>
          <a:bodyPr/>
          <a:lstStyle/>
          <a:p>
            <a:fld id="{F7F84A71-9DDE-49E7-A578-464126CA0EB7}" type="datetimeFigureOut">
              <a:rPr lang="en-US" smtClean="0"/>
              <a:t>5/30/2022</a:t>
            </a:fld>
            <a:endParaRPr lang="en-US"/>
          </a:p>
        </p:txBody>
      </p:sp>
      <p:sp>
        <p:nvSpPr>
          <p:cNvPr id="6" name="Footer Placeholder 5">
            <a:extLst>
              <a:ext uri="{FF2B5EF4-FFF2-40B4-BE49-F238E27FC236}">
                <a16:creationId xmlns:a16="http://schemas.microsoft.com/office/drawing/2014/main" id="{8560E18F-BD92-4040-BDB2-244BAFD3D1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BC5617-5CB1-4940-B20F-170DC9895C68}"/>
              </a:ext>
            </a:extLst>
          </p:cNvPr>
          <p:cNvSpPr>
            <a:spLocks noGrp="1"/>
          </p:cNvSpPr>
          <p:nvPr>
            <p:ph type="sldNum" sz="quarter" idx="12"/>
          </p:nvPr>
        </p:nvSpPr>
        <p:spPr/>
        <p:txBody>
          <a:bodyPr/>
          <a:lstStyle/>
          <a:p>
            <a:fld id="{DA9CBBE7-A371-446C-A2FC-9A54FE6E06E7}" type="slidenum">
              <a:rPr lang="en-US" smtClean="0"/>
              <a:t>‹#›</a:t>
            </a:fld>
            <a:endParaRPr lang="en-US"/>
          </a:p>
        </p:txBody>
      </p:sp>
    </p:spTree>
    <p:extLst>
      <p:ext uri="{BB962C8B-B14F-4D97-AF65-F5344CB8AC3E}">
        <p14:creationId xmlns:p14="http://schemas.microsoft.com/office/powerpoint/2010/main" val="11869935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F44-9575-40A2-A995-2C8872DED281}"/>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9D65D0E4-3A3A-4101-A8EE-6FFEAE034D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55092994-8F62-4B2E-A69F-ED9A0ADADBF4}"/>
              </a:ext>
            </a:extLst>
          </p:cNvPr>
          <p:cNvSpPr>
            <a:spLocks noGrp="1"/>
          </p:cNvSpPr>
          <p:nvPr>
            <p:ph type="dt" sz="half" idx="10"/>
          </p:nvPr>
        </p:nvSpPr>
        <p:spPr/>
        <p:txBody>
          <a:bodyPr/>
          <a:lstStyle/>
          <a:p>
            <a:fld id="{F7F84A71-9DDE-49E7-A578-464126CA0EB7}" type="datetimeFigureOut">
              <a:rPr lang="en-US" smtClean="0"/>
              <a:t>5/30/2022</a:t>
            </a:fld>
            <a:endParaRPr lang="en-US"/>
          </a:p>
        </p:txBody>
      </p:sp>
      <p:sp>
        <p:nvSpPr>
          <p:cNvPr id="5" name="Footer Placeholder 4">
            <a:extLst>
              <a:ext uri="{FF2B5EF4-FFF2-40B4-BE49-F238E27FC236}">
                <a16:creationId xmlns:a16="http://schemas.microsoft.com/office/drawing/2014/main" id="{4A5A7515-AC30-4054-90A6-E74523BA3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A80B40-0C3D-4428-8BFB-4E5195480F26}"/>
              </a:ext>
            </a:extLst>
          </p:cNvPr>
          <p:cNvSpPr>
            <a:spLocks noGrp="1"/>
          </p:cNvSpPr>
          <p:nvPr>
            <p:ph type="sldNum" sz="quarter" idx="12"/>
          </p:nvPr>
        </p:nvSpPr>
        <p:spPr/>
        <p:txBody>
          <a:bodyPr/>
          <a:lstStyle/>
          <a:p>
            <a:fld id="{DA9CBBE7-A371-446C-A2FC-9A54FE6E06E7}" type="slidenum">
              <a:rPr lang="en-US" smtClean="0"/>
              <a:t>‹#›</a:t>
            </a:fld>
            <a:endParaRPr lang="en-US"/>
          </a:p>
        </p:txBody>
      </p:sp>
    </p:spTree>
    <p:extLst>
      <p:ext uri="{BB962C8B-B14F-4D97-AF65-F5344CB8AC3E}">
        <p14:creationId xmlns:p14="http://schemas.microsoft.com/office/powerpoint/2010/main" val="24528476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5506EA-E0F7-4A48-8297-EFD9B25E9CDE}"/>
              </a:ext>
            </a:extLst>
          </p:cNvPr>
          <p:cNvSpPr>
            <a:spLocks noGrp="1"/>
          </p:cNvSpPr>
          <p:nvPr>
            <p:ph type="title" orient="vert"/>
          </p:nvPr>
        </p:nvSpPr>
        <p:spPr>
          <a:xfrm>
            <a:off x="8724901" y="365126"/>
            <a:ext cx="2628900" cy="5811839"/>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29F010BD-6872-4175-90AD-CB9FCDFCEE2C}"/>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56080C3D-E29B-4A45-A0BE-E22CEDA94598}"/>
              </a:ext>
            </a:extLst>
          </p:cNvPr>
          <p:cNvSpPr>
            <a:spLocks noGrp="1"/>
          </p:cNvSpPr>
          <p:nvPr>
            <p:ph type="dt" sz="half" idx="10"/>
          </p:nvPr>
        </p:nvSpPr>
        <p:spPr/>
        <p:txBody>
          <a:bodyPr/>
          <a:lstStyle/>
          <a:p>
            <a:fld id="{F7F84A71-9DDE-49E7-A578-464126CA0EB7}" type="datetimeFigureOut">
              <a:rPr lang="en-US" smtClean="0"/>
              <a:t>5/30/2022</a:t>
            </a:fld>
            <a:endParaRPr lang="en-US"/>
          </a:p>
        </p:txBody>
      </p:sp>
      <p:sp>
        <p:nvSpPr>
          <p:cNvPr id="5" name="Footer Placeholder 4">
            <a:extLst>
              <a:ext uri="{FF2B5EF4-FFF2-40B4-BE49-F238E27FC236}">
                <a16:creationId xmlns:a16="http://schemas.microsoft.com/office/drawing/2014/main" id="{B7D158CD-D351-4A04-9CCA-4D88AC65EB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81AB56-658D-4C6E-A2C9-C46FBAB27333}"/>
              </a:ext>
            </a:extLst>
          </p:cNvPr>
          <p:cNvSpPr>
            <a:spLocks noGrp="1"/>
          </p:cNvSpPr>
          <p:nvPr>
            <p:ph type="sldNum" sz="quarter" idx="12"/>
          </p:nvPr>
        </p:nvSpPr>
        <p:spPr/>
        <p:txBody>
          <a:bodyPr/>
          <a:lstStyle/>
          <a:p>
            <a:fld id="{DA9CBBE7-A371-446C-A2FC-9A54FE6E06E7}" type="slidenum">
              <a:rPr lang="en-US" smtClean="0"/>
              <a:t>‹#›</a:t>
            </a:fld>
            <a:endParaRPr lang="en-US"/>
          </a:p>
        </p:txBody>
      </p:sp>
    </p:spTree>
    <p:extLst>
      <p:ext uri="{BB962C8B-B14F-4D97-AF65-F5344CB8AC3E}">
        <p14:creationId xmlns:p14="http://schemas.microsoft.com/office/powerpoint/2010/main" val="283017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4BFBC-9AE0-493D-B462-54A492DD4DCE}"/>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7A94B293-DE06-48B8-BF99-2989B2883BD6}"/>
              </a:ext>
            </a:extLst>
          </p:cNvPr>
          <p:cNvSpPr/>
          <p:nvPr userDrawn="1"/>
        </p:nvSpPr>
        <p:spPr bwMode="auto">
          <a:xfrm>
            <a:off x="588264" y="1905388"/>
            <a:ext cx="3576733" cy="356831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a:solidFill>
                <a:schemeClr val="tx1"/>
              </a:solidFill>
            </a:endParaRPr>
          </a:p>
        </p:txBody>
      </p:sp>
      <p:pic>
        <p:nvPicPr>
          <p:cNvPr id="4" name="Picture 3">
            <a:extLst>
              <a:ext uri="{FF2B5EF4-FFF2-40B4-BE49-F238E27FC236}">
                <a16:creationId xmlns:a16="http://schemas.microsoft.com/office/drawing/2014/main" id="{EBC5592A-5749-4AED-9212-69063B95309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759695" y="2058384"/>
            <a:ext cx="755872" cy="755872"/>
          </a:xfrm>
          <a:prstGeom prst="rect">
            <a:avLst/>
          </a:prstGeom>
        </p:spPr>
      </p:pic>
      <p:sp>
        <p:nvSpPr>
          <p:cNvPr id="6" name="Rectangle 5">
            <a:extLst>
              <a:ext uri="{FF2B5EF4-FFF2-40B4-BE49-F238E27FC236}">
                <a16:creationId xmlns:a16="http://schemas.microsoft.com/office/drawing/2014/main" id="{844FF6EE-777B-4F39-B384-446DD27717ED}"/>
              </a:ext>
            </a:extLst>
          </p:cNvPr>
          <p:cNvSpPr/>
          <p:nvPr userDrawn="1"/>
        </p:nvSpPr>
        <p:spPr bwMode="auto">
          <a:xfrm>
            <a:off x="4316015" y="1905388"/>
            <a:ext cx="3576733" cy="356831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a:solidFill>
                <a:schemeClr val="tx1"/>
              </a:solidFill>
            </a:endParaRPr>
          </a:p>
        </p:txBody>
      </p:sp>
      <p:pic>
        <p:nvPicPr>
          <p:cNvPr id="7" name="Picture 6">
            <a:extLst>
              <a:ext uri="{FF2B5EF4-FFF2-40B4-BE49-F238E27FC236}">
                <a16:creationId xmlns:a16="http://schemas.microsoft.com/office/drawing/2014/main" id="{F3E1F97F-5C87-437A-A55A-35937AC1434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13643" y="2058384"/>
            <a:ext cx="755872" cy="755872"/>
          </a:xfrm>
          <a:prstGeom prst="rect">
            <a:avLst/>
          </a:prstGeom>
        </p:spPr>
      </p:pic>
      <p:sp>
        <p:nvSpPr>
          <p:cNvPr id="9" name="Rectangle 8">
            <a:extLst>
              <a:ext uri="{FF2B5EF4-FFF2-40B4-BE49-F238E27FC236}">
                <a16:creationId xmlns:a16="http://schemas.microsoft.com/office/drawing/2014/main" id="{0C2E320B-5A24-4C8E-A7D5-8E13C6FB3001}"/>
              </a:ext>
            </a:extLst>
          </p:cNvPr>
          <p:cNvSpPr/>
          <p:nvPr userDrawn="1"/>
        </p:nvSpPr>
        <p:spPr bwMode="auto">
          <a:xfrm>
            <a:off x="8043767" y="1905388"/>
            <a:ext cx="3576733" cy="356831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a:solidFill>
                <a:schemeClr val="tx1"/>
              </a:solidFill>
            </a:endParaRPr>
          </a:p>
        </p:txBody>
      </p:sp>
      <p:pic>
        <p:nvPicPr>
          <p:cNvPr id="10" name="Picture 9">
            <a:extLst>
              <a:ext uri="{FF2B5EF4-FFF2-40B4-BE49-F238E27FC236}">
                <a16:creationId xmlns:a16="http://schemas.microsoft.com/office/drawing/2014/main" id="{637FB91E-5744-4823-8728-4E60B668E88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267591" y="2058384"/>
            <a:ext cx="755872" cy="755872"/>
          </a:xfrm>
          <a:prstGeom prst="rect">
            <a:avLst/>
          </a:prstGeom>
        </p:spPr>
      </p:pic>
    </p:spTree>
    <p:extLst>
      <p:ext uri="{BB962C8B-B14F-4D97-AF65-F5344CB8AC3E}">
        <p14:creationId xmlns:p14="http://schemas.microsoft.com/office/powerpoint/2010/main" val="104869318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p:bg>
      <p:bgPr>
        <a:blipFill dpi="0" rotWithShape="1">
          <a:blip r:embed="rId2" r:link="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3227821"/>
            <a:ext cx="2457386" cy="402359"/>
          </a:xfrm>
          <a:prstGeom prst="rect">
            <a:avLst/>
          </a:prstGeo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425285288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452744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9016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85668"/>
            <a:ext cx="8500727" cy="443198"/>
          </a:xfrm>
          <a:noFill/>
        </p:spPr>
        <p:txBody>
          <a:bodyPr wrap="square" lIns="0" tIns="0" rIns="0" bIns="0" anchor="ctr"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5632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635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360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9.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290859478"/>
      </p:ext>
    </p:extLst>
  </p:cSld>
  <p:clrMap bg1="lt1" tx1="dk1" bg2="lt2" tx2="dk2" accent1="accent1" accent2="accent2" accent3="accent3" accent4="accent4" accent5="accent5" accent6="accent6" hlink="hlink" folHlink="folHlink"/>
  <p:sldLayoutIdLst>
    <p:sldLayoutId id="2147484746" r:id="rId1"/>
    <p:sldLayoutId id="2147484759" r:id="rId2"/>
    <p:sldLayoutId id="2147484761" r:id="rId3"/>
    <p:sldLayoutId id="2147484763" r:id="rId4"/>
    <p:sldLayoutId id="2147484764" r:id="rId5"/>
    <p:sldLayoutId id="2147484771" r:id="rId6"/>
    <p:sldLayoutId id="2147484778" r:id="rId7"/>
    <p:sldLayoutId id="2147484772" r:id="rId8"/>
    <p:sldLayoutId id="2147484773" r:id="rId9"/>
    <p:sldLayoutId id="2147484774" r:id="rId10"/>
    <p:sldLayoutId id="2147484775" r:id="rId11"/>
    <p:sldLayoutId id="2147484776" r:id="rId12"/>
    <p:sldLayoutId id="2147484791" r:id="rId13"/>
    <p:sldLayoutId id="2147484792" r:id="rId14"/>
    <p:sldLayoutId id="2147484794"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EC6BE9-FCEC-41A8-91D5-E8D0EB6090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69874F58-73F8-4892-904E-F6D07A607671}"/>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30151E37-2800-44DF-9F43-C9C60F0853D0}"/>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B16D2A03-F7E5-4676-BA20-671F4FE3823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6678B1-81F6-4CBD-BCC3-D04DAD4944ED}"/>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9CBBE7-A371-446C-A2FC-9A54FE6E06E7}" type="slidenum">
              <a:rPr lang="en-US" smtClean="0"/>
              <a:t>‹#›</a:t>
            </a:fld>
            <a:endParaRPr lang="en-US"/>
          </a:p>
        </p:txBody>
      </p:sp>
    </p:spTree>
    <p:extLst>
      <p:ext uri="{BB962C8B-B14F-4D97-AF65-F5344CB8AC3E}">
        <p14:creationId xmlns:p14="http://schemas.microsoft.com/office/powerpoint/2010/main" val="417671544"/>
      </p:ext>
    </p:extLst>
  </p:cSld>
  <p:clrMap bg1="lt1" tx1="dk1" bg2="lt2" tx2="dk2" accent1="accent1" accent2="accent2" accent3="accent3" accent4="accent4" accent5="accent5" accent6="accent6" hlink="hlink" folHlink="fol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0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0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8" Type="http://schemas.openxmlformats.org/officeDocument/2006/relationships/image" Target="../media/image146.wmf"/><Relationship Id="rId3" Type="http://schemas.openxmlformats.org/officeDocument/2006/relationships/image" Target="../media/image141.wmf"/><Relationship Id="rId7" Type="http://schemas.openxmlformats.org/officeDocument/2006/relationships/image" Target="../media/image145.wmf"/><Relationship Id="rId12" Type="http://schemas.openxmlformats.org/officeDocument/2006/relationships/image" Target="../media/image150.wmf"/><Relationship Id="rId2" Type="http://schemas.openxmlformats.org/officeDocument/2006/relationships/notesSlide" Target="../notesSlides/notesSlide91.xml"/><Relationship Id="rId1" Type="http://schemas.openxmlformats.org/officeDocument/2006/relationships/slideLayout" Target="../slideLayouts/slideLayout13.xml"/><Relationship Id="rId6" Type="http://schemas.openxmlformats.org/officeDocument/2006/relationships/image" Target="../media/image144.wmf"/><Relationship Id="rId11" Type="http://schemas.openxmlformats.org/officeDocument/2006/relationships/image" Target="../media/image149.wmf"/><Relationship Id="rId5" Type="http://schemas.openxmlformats.org/officeDocument/2006/relationships/image" Target="../media/image143.wmf"/><Relationship Id="rId10" Type="http://schemas.openxmlformats.org/officeDocument/2006/relationships/image" Target="../media/image148.wmf"/><Relationship Id="rId4" Type="http://schemas.openxmlformats.org/officeDocument/2006/relationships/image" Target="../media/image142.wmf"/><Relationship Id="rId9" Type="http://schemas.openxmlformats.org/officeDocument/2006/relationships/image" Target="../media/image147.wmf"/></Relationships>
</file>

<file path=ppt/slides/_rels/slide105.x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53.wmf"/><Relationship Id="rId4" Type="http://schemas.openxmlformats.org/officeDocument/2006/relationships/image" Target="../media/image152.wmf"/></Relationships>
</file>

<file path=ppt/slides/_rels/slide106.x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56.wmf"/></Relationships>
</file>

<file path=ppt/slides/_rels/slide108.x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notesSlide" Target="../notesSlides/notesSlide96.xml"/><Relationship Id="rId1" Type="http://schemas.openxmlformats.org/officeDocument/2006/relationships/slideLayout" Target="../slideLayouts/slideLayout15.xml"/><Relationship Id="rId5" Type="http://schemas.openxmlformats.org/officeDocument/2006/relationships/image" Target="../media/image160.emf"/><Relationship Id="rId4" Type="http://schemas.openxmlformats.org/officeDocument/2006/relationships/image" Target="../media/image159.emf"/></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0.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63.wmf"/><Relationship Id="rId4" Type="http://schemas.openxmlformats.org/officeDocument/2006/relationships/image" Target="../media/image162.wmf"/></Relationships>
</file>

<file path=ppt/slides/_rels/slide112.xml.rels><?xml version="1.0" encoding="UTF-8" standalone="yes"?>
<Relationships xmlns="http://schemas.openxmlformats.org/package/2006/relationships"><Relationship Id="rId3" Type="http://schemas.openxmlformats.org/officeDocument/2006/relationships/image" Target="../media/image164.wmf"/><Relationship Id="rId7" Type="http://schemas.openxmlformats.org/officeDocument/2006/relationships/image" Target="../media/image168.wmf"/><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67.wmf"/><Relationship Id="rId5" Type="http://schemas.openxmlformats.org/officeDocument/2006/relationships/image" Target="../media/image166.wmf"/><Relationship Id="rId4" Type="http://schemas.openxmlformats.org/officeDocument/2006/relationships/image" Target="../media/image165.wmf"/></Relationships>
</file>

<file path=ppt/slides/_rels/slide113.x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notesSlide" Target="../notesSlides/notesSlide100.xml"/><Relationship Id="rId1" Type="http://schemas.openxmlformats.org/officeDocument/2006/relationships/slideLayout" Target="../slideLayouts/slideLayout15.xml"/><Relationship Id="rId5" Type="http://schemas.openxmlformats.org/officeDocument/2006/relationships/image" Target="../media/image160.emf"/><Relationship Id="rId4" Type="http://schemas.openxmlformats.org/officeDocument/2006/relationships/image" Target="../media/image159.emf"/></Relationships>
</file>

<file path=ppt/slides/_rels/slide114.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71.wmf"/><Relationship Id="rId4" Type="http://schemas.openxmlformats.org/officeDocument/2006/relationships/image" Target="../media/image170.wmf"/></Relationships>
</file>

<file path=ppt/slides/_rels/slide116.xml.rels><?xml version="1.0" encoding="UTF-8" standalone="yes"?>
<Relationships xmlns="http://schemas.openxmlformats.org/package/2006/relationships"><Relationship Id="rId3" Type="http://schemas.openxmlformats.org/officeDocument/2006/relationships/image" Target="../media/image172.wmf"/><Relationship Id="rId7" Type="http://schemas.openxmlformats.org/officeDocument/2006/relationships/image" Target="../media/image176.wmf"/><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175.wmf"/><Relationship Id="rId5" Type="http://schemas.openxmlformats.org/officeDocument/2006/relationships/image" Target="../media/image174.wmf"/><Relationship Id="rId4" Type="http://schemas.openxmlformats.org/officeDocument/2006/relationships/image" Target="../media/image173.wmf"/></Relationships>
</file>

<file path=ppt/slides/_rels/slide117.xml.rels><?xml version="1.0" encoding="UTF-8" standalone="yes"?>
<Relationships xmlns="http://schemas.openxmlformats.org/package/2006/relationships"><Relationship Id="rId3" Type="http://schemas.openxmlformats.org/officeDocument/2006/relationships/image" Target="../media/image177.wmf"/><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3" Type="http://schemas.openxmlformats.org/officeDocument/2006/relationships/image" Target="../media/image178.wmf"/><Relationship Id="rId7" Type="http://schemas.openxmlformats.org/officeDocument/2006/relationships/image" Target="../media/image182.wmf"/><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81.wmf"/><Relationship Id="rId5" Type="http://schemas.openxmlformats.org/officeDocument/2006/relationships/image" Target="../media/image180.wmf"/><Relationship Id="rId4" Type="http://schemas.openxmlformats.org/officeDocument/2006/relationships/image" Target="../media/image179.wmf"/></Relationships>
</file>

<file path=ppt/slides/_rels/slide1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20.x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86.wmf"/><Relationship Id="rId5" Type="http://schemas.openxmlformats.org/officeDocument/2006/relationships/image" Target="../media/image185.wmf"/><Relationship Id="rId4" Type="http://schemas.openxmlformats.org/officeDocument/2006/relationships/image" Target="../media/image184.wmf"/></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90.wmf"/><Relationship Id="rId5" Type="http://schemas.openxmlformats.org/officeDocument/2006/relationships/image" Target="../media/image189.wmf"/><Relationship Id="rId4" Type="http://schemas.openxmlformats.org/officeDocument/2006/relationships/image" Target="../media/image188.wmf"/></Relationships>
</file>

<file path=ppt/slides/_rels/slide123.xml.rels><?xml version="1.0" encoding="UTF-8" standalone="yes"?>
<Relationships xmlns="http://schemas.openxmlformats.org/package/2006/relationships"><Relationship Id="rId3" Type="http://schemas.openxmlformats.org/officeDocument/2006/relationships/image" Target="../media/image191.wmf"/><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92.wmf"/></Relationships>
</file>

<file path=ppt/slides/_rels/slide124.xml.rels><?xml version="1.0" encoding="UTF-8" standalone="yes"?>
<Relationships xmlns="http://schemas.openxmlformats.org/package/2006/relationships"><Relationship Id="rId8" Type="http://schemas.openxmlformats.org/officeDocument/2006/relationships/image" Target="../media/image198.wmf"/><Relationship Id="rId3" Type="http://schemas.openxmlformats.org/officeDocument/2006/relationships/image" Target="../media/image193.wmf"/><Relationship Id="rId7" Type="http://schemas.openxmlformats.org/officeDocument/2006/relationships/image" Target="../media/image197.wmf"/><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96.wmf"/><Relationship Id="rId5" Type="http://schemas.openxmlformats.org/officeDocument/2006/relationships/image" Target="../media/image195.wmf"/><Relationship Id="rId4" Type="http://schemas.openxmlformats.org/officeDocument/2006/relationships/image" Target="../media/image194.wmf"/></Relationships>
</file>

<file path=ppt/slides/_rels/slide125.xml.rels><?xml version="1.0" encoding="UTF-8" standalone="yes"?>
<Relationships xmlns="http://schemas.openxmlformats.org/package/2006/relationships"><Relationship Id="rId3" Type="http://schemas.openxmlformats.org/officeDocument/2006/relationships/image" Target="../media/image199.wmf"/><Relationship Id="rId7" Type="http://schemas.openxmlformats.org/officeDocument/2006/relationships/hyperlink" Target="http://www.weightymatters.ca/2010/05/how-many-minutes-day-should-you.html"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202.jpg"/><Relationship Id="rId5" Type="http://schemas.openxmlformats.org/officeDocument/2006/relationships/image" Target="../media/image201.png"/><Relationship Id="rId4" Type="http://schemas.openxmlformats.org/officeDocument/2006/relationships/image" Target="../media/image200.wmf"/></Relationships>
</file>

<file path=ppt/slides/_rels/slide126.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113.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203.wmf"/><Relationship Id="rId7" Type="http://schemas.openxmlformats.org/officeDocument/2006/relationships/image" Target="../media/image207.wmf"/><Relationship Id="rId2" Type="http://schemas.openxmlformats.org/officeDocument/2006/relationships/notesSlide" Target="../notesSlides/notesSlide114.xml"/><Relationship Id="rId1" Type="http://schemas.openxmlformats.org/officeDocument/2006/relationships/slideLayout" Target="../slideLayouts/slideLayout15.xml"/><Relationship Id="rId6" Type="http://schemas.openxmlformats.org/officeDocument/2006/relationships/image" Target="../media/image206.wmf"/><Relationship Id="rId5" Type="http://schemas.openxmlformats.org/officeDocument/2006/relationships/image" Target="../media/image205.wmf"/><Relationship Id="rId4" Type="http://schemas.openxmlformats.org/officeDocument/2006/relationships/image" Target="../media/image204.wmf"/></Relationships>
</file>

<file path=ppt/slides/_rels/slide128.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115.xm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0.x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209.wmf"/></Relationships>
</file>

<file path=ppt/slides/_rels/slide131.xml.rels><?xml version="1.0" encoding="UTF-8" standalone="yes"?>
<Relationships xmlns="http://schemas.openxmlformats.org/package/2006/relationships"><Relationship Id="rId3" Type="http://schemas.openxmlformats.org/officeDocument/2006/relationships/image" Target="../media/image210.wmf"/><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211.wmf"/></Relationships>
</file>

<file path=ppt/slides/_rels/slide132.x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notesSlide" Target="../notesSlides/notesSlide119.xml"/><Relationship Id="rId1" Type="http://schemas.openxmlformats.org/officeDocument/2006/relationships/slideLayout" Target="../slideLayouts/slideLayout15.xml"/><Relationship Id="rId5" Type="http://schemas.openxmlformats.org/officeDocument/2006/relationships/image" Target="../media/image160.emf"/><Relationship Id="rId4" Type="http://schemas.openxmlformats.org/officeDocument/2006/relationships/image" Target="../media/image159.emf"/></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www.youtube.com/user/jenkinsnss" TargetMode="External"/><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11.jpg"/><Relationship Id="rId7" Type="http://schemas.openxmlformats.org/officeDocument/2006/relationships/hyperlink" Target="http://www.jenkinsblogs.com/" TargetMode="External"/><Relationship Id="rId12" Type="http://schemas.openxmlformats.org/officeDocument/2006/relationships/image" Target="../media/image15.jpg"/><Relationship Id="rId17" Type="http://schemas.openxmlformats.org/officeDocument/2006/relationships/image" Target="../media/image20.pn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8.xml"/><Relationship Id="rId6" Type="http://schemas.openxmlformats.org/officeDocument/2006/relationships/hyperlink" Target="https://www.linkedin.com/in/jenkinsns/" TargetMode="External"/><Relationship Id="rId11" Type="http://schemas.openxmlformats.org/officeDocument/2006/relationships/image" Target="../media/image10.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hyperlink" Target="https://it.wikipedia.org/wiki/File:Twitter_bird_logo.png" TargetMode="External"/><Relationship Id="rId19" Type="http://schemas.openxmlformats.org/officeDocument/2006/relationships/image" Target="../media/image22.png"/><Relationship Id="rId4" Type="http://schemas.openxmlformats.org/officeDocument/2006/relationships/image" Target="../media/image12.png"/><Relationship Id="rId9" Type="http://schemas.openxmlformats.org/officeDocument/2006/relationships/image" Target="../media/image14.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48.emf"/><Relationship Id="rId4" Type="http://schemas.openxmlformats.org/officeDocument/2006/relationships/image" Target="../media/image47.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image" Target="../media/image50.emf"/></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55.emf"/><Relationship Id="rId4" Type="http://schemas.openxmlformats.org/officeDocument/2006/relationships/image" Target="../media/image54.emf"/></Relationships>
</file>

<file path=ppt/slides/_rels/slide28.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wmf"/></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slideLayout" Target="../slideLayouts/slideLayout13.xml"/><Relationship Id="rId5" Type="http://schemas.openxmlformats.org/officeDocument/2006/relationships/image" Target="../media/image69.wmf"/><Relationship Id="rId4" Type="http://schemas.openxmlformats.org/officeDocument/2006/relationships/image" Target="../media/image68.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78.pn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image" Target="../media/image79.wmf"/><Relationship Id="rId7"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2.wmf"/><Relationship Id="rId5" Type="http://schemas.openxmlformats.org/officeDocument/2006/relationships/image" Target="../media/image81.wmf"/><Relationship Id="rId4" Type="http://schemas.openxmlformats.org/officeDocument/2006/relationships/image" Target="../media/image80.w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image" Target="../media/image69.wmf"/><Relationship Id="rId5" Type="http://schemas.openxmlformats.org/officeDocument/2006/relationships/image" Target="../media/image68.wmf"/><Relationship Id="rId4" Type="http://schemas.openxmlformats.org/officeDocument/2006/relationships/image" Target="../media/image67.wmf"/></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0.jpg"/><Relationship Id="rId5" Type="http://schemas.openxmlformats.org/officeDocument/2006/relationships/image" Target="../media/image89.jpg"/><Relationship Id="rId4" Type="http://schemas.openxmlformats.org/officeDocument/2006/relationships/image" Target="../media/image88.jpg"/></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56.wmf"/><Relationship Id="rId7" Type="http://schemas.openxmlformats.org/officeDocument/2006/relationships/image" Target="../media/image81.w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wmf"/><Relationship Id="rId9" Type="http://schemas.openxmlformats.org/officeDocument/2006/relationships/image" Target="../media/image79.wmf"/></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94.wmf"/></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make.powerapps.com/"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customers.microsoft.com/en-us/story/759484-trugreen-partner-professional-services-power-virtual-agent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openxmlformats.org/officeDocument/2006/relationships/image" Target="../media/image104.wmf"/><Relationship Id="rId5" Type="http://schemas.openxmlformats.org/officeDocument/2006/relationships/image" Target="../media/image100.wmf"/><Relationship Id="rId4" Type="http://schemas.openxmlformats.org/officeDocument/2006/relationships/image" Target="../media/image103.wmf"/></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27.emf"/><Relationship Id="rId4" Type="http://schemas.openxmlformats.org/officeDocument/2006/relationships/image" Target="../media/image26.emf"/></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112.wmf"/></Relationships>
</file>

<file path=ppt/slides/_rels/slide75.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svg"/><Relationship Id="rId9" Type="http://schemas.openxmlformats.org/officeDocument/2006/relationships/image" Target="../media/image34.png"/></Relationships>
</file>

<file path=ppt/slides/_rels/slide8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24.wmf"/><Relationship Id="rId7" Type="http://schemas.openxmlformats.org/officeDocument/2006/relationships/image" Target="../media/image128.wmf"/><Relationship Id="rId2" Type="http://schemas.openxmlformats.org/officeDocument/2006/relationships/notesSlide" Target="../notesSlides/notesSlide76.xml"/><Relationship Id="rId1" Type="http://schemas.openxmlformats.org/officeDocument/2006/relationships/slideLayout" Target="../slideLayouts/slideLayout13.xml"/><Relationship Id="rId6" Type="http://schemas.openxmlformats.org/officeDocument/2006/relationships/image" Target="../media/image127.wmf"/><Relationship Id="rId5" Type="http://schemas.openxmlformats.org/officeDocument/2006/relationships/image" Target="../media/image126.wmf"/><Relationship Id="rId4" Type="http://schemas.openxmlformats.org/officeDocument/2006/relationships/image" Target="../media/image125.wmf"/></Relationships>
</file>

<file path=ppt/slides/_rels/slide88.xml.rels><?xml version="1.0" encoding="UTF-8" standalone="yes"?>
<Relationships xmlns="http://schemas.openxmlformats.org/package/2006/relationships"><Relationship Id="rId8" Type="http://schemas.openxmlformats.org/officeDocument/2006/relationships/hyperlink" Target="https://docs.microsoft.com/en-us/learn/modules/build-simple-dashboard/6-collaborate-share" TargetMode="External"/><Relationship Id="rId3" Type="http://schemas.openxmlformats.org/officeDocument/2006/relationships/image" Target="../media/image129.emf"/><Relationship Id="rId7" Type="http://schemas.openxmlformats.org/officeDocument/2006/relationships/hyperlink" Target="https://docs.microsoft.com/en-us/learn/modules/build-simple-dashboard/5-build-dashboard" TargetMode="External"/><Relationship Id="rId2" Type="http://schemas.openxmlformats.org/officeDocument/2006/relationships/notesSlide" Target="../notesSlides/notesSlide77.xml"/><Relationship Id="rId1" Type="http://schemas.openxmlformats.org/officeDocument/2006/relationships/slideLayout" Target="../slideLayouts/slideLayout13.xml"/><Relationship Id="rId6" Type="http://schemas.openxmlformats.org/officeDocument/2006/relationships/hyperlink" Target="https://docs.microsoft.com/en-us/learn/modules/build-simple-dashboard/4-visualize-data" TargetMode="External"/><Relationship Id="rId5" Type="http://schemas.openxmlformats.org/officeDocument/2006/relationships/hyperlink" Target="https://docs.microsoft.com/en-us/learn/modules/build-simple-dashboard/3-transform-data" TargetMode="External"/><Relationship Id="rId4" Type="http://schemas.openxmlformats.org/officeDocument/2006/relationships/hyperlink" Target="https://docs.microsoft.com/en-us/learn/modules/build-simple-dashboard/2-connect-data"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9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9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9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2819" y="2425541"/>
            <a:ext cx="4758534" cy="1107996"/>
          </a:xfrm>
        </p:spPr>
        <p:txBody>
          <a:bodyPr/>
          <a:lstStyle/>
          <a:p>
            <a:r>
              <a:rPr lang="en-US" dirty="0"/>
              <a:t>Introduction to Power Platform</a:t>
            </a:r>
          </a:p>
        </p:txBody>
      </p:sp>
    </p:spTree>
    <p:extLst>
      <p:ext uri="{BB962C8B-B14F-4D97-AF65-F5344CB8AC3E}">
        <p14:creationId xmlns:p14="http://schemas.microsoft.com/office/powerpoint/2010/main" val="26914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588263" y="457200"/>
            <a:ext cx="8187437" cy="1079500"/>
          </a:xfrm>
        </p:spPr>
        <p:txBody>
          <a:bodyPr/>
          <a:lstStyle/>
          <a:p>
            <a:r>
              <a:rPr lang="en-US" dirty="0"/>
              <a:t>Build and consume solutions for web and mobile with Power Apps</a:t>
            </a:r>
          </a:p>
        </p:txBody>
      </p:sp>
      <p:sp>
        <p:nvSpPr>
          <p:cNvPr id="23" name="Freeform: Shape 22">
            <a:extLst>
              <a:ext uri="{FF2B5EF4-FFF2-40B4-BE49-F238E27FC236}">
                <a16:creationId xmlns:a16="http://schemas.microsoft.com/office/drawing/2014/main" id="{B92C6CB6-B04E-48FC-8A29-5F08A0A7C6E9}"/>
              </a:ext>
            </a:extLst>
          </p:cNvPr>
          <p:cNvSpPr/>
          <p:nvPr/>
        </p:nvSpPr>
        <p:spPr>
          <a:xfrm>
            <a:off x="588262" y="1752600"/>
            <a:ext cx="3613775" cy="13716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defTabSz="488950">
              <a:spcBef>
                <a:spcPct val="0"/>
              </a:spcBef>
              <a:spcAft>
                <a:spcPct val="35000"/>
              </a:spcAft>
              <a:buNone/>
            </a:pPr>
            <a:r>
              <a:rPr lang="en-US" sz="1800" kern="1200" dirty="0">
                <a:solidFill>
                  <a:schemeClr val="tx1"/>
                </a:solidFill>
              </a:rPr>
              <a:t>Build highly customized task- and role-based canvas apps with data from one or multiple sources</a:t>
            </a:r>
            <a:endParaRPr lang="en-IN" sz="1800" kern="1200" dirty="0">
              <a:solidFill>
                <a:schemeClr val="tx1"/>
              </a:solidFill>
            </a:endParaRPr>
          </a:p>
        </p:txBody>
      </p:sp>
      <p:sp>
        <p:nvSpPr>
          <p:cNvPr id="24" name="Freeform: Shape 23">
            <a:extLst>
              <a:ext uri="{FF2B5EF4-FFF2-40B4-BE49-F238E27FC236}">
                <a16:creationId xmlns:a16="http://schemas.microsoft.com/office/drawing/2014/main" id="{A04BF1F9-7A37-4C8B-B113-E04A4FDEE42A}"/>
              </a:ext>
            </a:extLst>
          </p:cNvPr>
          <p:cNvSpPr/>
          <p:nvPr/>
        </p:nvSpPr>
        <p:spPr>
          <a:xfrm>
            <a:off x="4291938" y="1752600"/>
            <a:ext cx="3613775" cy="13716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defTabSz="488950">
              <a:spcBef>
                <a:spcPct val="0"/>
              </a:spcBef>
              <a:spcAft>
                <a:spcPct val="35000"/>
              </a:spcAft>
              <a:buNone/>
            </a:pPr>
            <a:r>
              <a:rPr lang="en-US" sz="1800" kern="1200">
                <a:solidFill>
                  <a:schemeClr val="tx1"/>
                </a:solidFill>
              </a:rPr>
              <a:t>Generate immersive model-driven apps, starting from your data model and business processes</a:t>
            </a:r>
            <a:endParaRPr lang="en-IN" sz="1800" kern="1200">
              <a:solidFill>
                <a:schemeClr val="tx1"/>
              </a:solidFill>
            </a:endParaRPr>
          </a:p>
        </p:txBody>
      </p:sp>
      <p:sp>
        <p:nvSpPr>
          <p:cNvPr id="25" name="Freeform: Shape 24">
            <a:extLst>
              <a:ext uri="{FF2B5EF4-FFF2-40B4-BE49-F238E27FC236}">
                <a16:creationId xmlns:a16="http://schemas.microsoft.com/office/drawing/2014/main" id="{DF81EC93-D8B1-4612-8939-ED766A23E8C5}"/>
              </a:ext>
            </a:extLst>
          </p:cNvPr>
          <p:cNvSpPr/>
          <p:nvPr/>
        </p:nvSpPr>
        <p:spPr>
          <a:xfrm>
            <a:off x="7995613" y="1752600"/>
            <a:ext cx="3613775" cy="13716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defTabSz="488950">
              <a:spcBef>
                <a:spcPct val="0"/>
              </a:spcBef>
              <a:spcAft>
                <a:spcPct val="35000"/>
              </a:spcAft>
              <a:buNone/>
            </a:pPr>
            <a:r>
              <a:rPr lang="en-US" sz="1800" kern="1200" dirty="0">
                <a:solidFill>
                  <a:schemeClr val="tx1"/>
                </a:solidFill>
              </a:rPr>
              <a:t>Consume fully accessible apps across web and mobile, embedded or standalone, </a:t>
            </a:r>
            <a:br>
              <a:rPr lang="en-US" sz="1800" kern="1200" dirty="0">
                <a:solidFill>
                  <a:schemeClr val="tx1"/>
                </a:solidFill>
              </a:rPr>
            </a:br>
            <a:r>
              <a:rPr lang="en-US" sz="1800" kern="1200" dirty="0">
                <a:solidFill>
                  <a:schemeClr val="tx1"/>
                </a:solidFill>
              </a:rPr>
              <a:t>on any device</a:t>
            </a:r>
            <a:endParaRPr lang="en-IN" sz="1800" kern="1200" dirty="0">
              <a:solidFill>
                <a:schemeClr val="tx1"/>
              </a:solidFill>
            </a:endParaRPr>
          </a:p>
        </p:txBody>
      </p:sp>
      <p:pic>
        <p:nvPicPr>
          <p:cNvPr id="19" name="Picture 18" descr="A screenshot of a computer screen, tablet and a mobile phone">
            <a:extLst>
              <a:ext uri="{FF2B5EF4-FFF2-40B4-BE49-F238E27FC236}">
                <a16:creationId xmlns:a16="http://schemas.microsoft.com/office/drawing/2014/main" id="{89001AFE-7533-4349-9589-9472A0784CC2}"/>
              </a:ext>
            </a:extLst>
          </p:cNvPr>
          <p:cNvPicPr>
            <a:picLocks noChangeAspect="1"/>
          </p:cNvPicPr>
          <p:nvPr/>
        </p:nvPicPr>
        <p:blipFill rotWithShape="1">
          <a:blip r:embed="rId3"/>
          <a:srcRect l="-6439" r="-5295"/>
          <a:stretch/>
        </p:blipFill>
        <p:spPr>
          <a:xfrm>
            <a:off x="613663" y="3234086"/>
            <a:ext cx="10981437" cy="3316642"/>
          </a:xfrm>
          <a:prstGeom prst="rect">
            <a:avLst/>
          </a:prstGeom>
          <a:ln w="19050">
            <a:solidFill>
              <a:schemeClr val="accent3"/>
            </a:solidFill>
          </a:ln>
        </p:spPr>
      </p:pic>
      <p:pic>
        <p:nvPicPr>
          <p:cNvPr id="3" name="Picture 2" descr="Shape&#10;&#10;Description automatically generated">
            <a:extLst>
              <a:ext uri="{FF2B5EF4-FFF2-40B4-BE49-F238E27FC236}">
                <a16:creationId xmlns:a16="http://schemas.microsoft.com/office/drawing/2014/main" id="{9EFE290C-9A96-E331-0B9D-D8BAE6B85AEB}"/>
              </a:ext>
            </a:extLst>
          </p:cNvPr>
          <p:cNvPicPr>
            <a:picLocks noChangeAspect="1"/>
          </p:cNvPicPr>
          <p:nvPr/>
        </p:nvPicPr>
        <p:blipFill>
          <a:blip r:embed="rId4"/>
          <a:stretch>
            <a:fillRect/>
          </a:stretch>
        </p:blipFill>
        <p:spPr>
          <a:xfrm>
            <a:off x="10943837" y="443166"/>
            <a:ext cx="816450" cy="816450"/>
          </a:xfrm>
          <a:prstGeom prst="rect">
            <a:avLst/>
          </a:prstGeom>
        </p:spPr>
      </p:pic>
    </p:spTree>
    <p:extLst>
      <p:ext uri="{BB962C8B-B14F-4D97-AF65-F5344CB8AC3E}">
        <p14:creationId xmlns:p14="http://schemas.microsoft.com/office/powerpoint/2010/main" val="347936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a:xfrm>
            <a:off x="588263" y="457200"/>
            <a:ext cx="11018520" cy="553998"/>
          </a:xfrm>
        </p:spPr>
        <p:txBody>
          <a:bodyPr/>
          <a:lstStyle/>
          <a:p>
            <a:r>
              <a:rPr lang="en-US" dirty="0"/>
              <a:t>Power Virtual Agents components - </a:t>
            </a:r>
            <a:r>
              <a:rPr lang="en-US" sz="3600" b="1" dirty="0">
                <a:solidFill>
                  <a:schemeClr val="tx1"/>
                </a:solidFill>
                <a:latin typeface="+mj-lt"/>
              </a:rPr>
              <a:t>Actions</a:t>
            </a:r>
            <a:endParaRPr lang="en-US" dirty="0"/>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585216" y="1458000"/>
            <a:ext cx="5315711" cy="37807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tx1"/>
                </a:solidFill>
                <a:latin typeface="+mj-lt"/>
              </a:rPr>
              <a:t>Actions</a:t>
            </a:r>
          </a:p>
          <a:p>
            <a:pPr defTabSz="932472" fontAlgn="base">
              <a:spcBef>
                <a:spcPct val="0"/>
              </a:spcBef>
              <a:spcAft>
                <a:spcPct val="0"/>
              </a:spcAft>
            </a:pPr>
            <a:r>
              <a:rPr lang="en-US" sz="2000" dirty="0">
                <a:solidFill>
                  <a:schemeClr val="tx1"/>
                </a:solidFill>
              </a:rPr>
              <a:t>Enable your chatbot to perform an action by calling a Microsoft Power Automate flow. You can:</a:t>
            </a:r>
          </a:p>
          <a:p>
            <a:pPr marL="342900" indent="-342900" defTabSz="932472" fontAlgn="base">
              <a:spcBef>
                <a:spcPct val="0"/>
              </a:spcBef>
              <a:spcAft>
                <a:spcPct val="0"/>
              </a:spcAft>
              <a:buFont typeface="Arial" panose="020B0604020202020204" pitchFamily="34" charset="0"/>
              <a:buChar char="•"/>
            </a:pPr>
            <a:r>
              <a:rPr lang="en-US" sz="2000" dirty="0">
                <a:solidFill>
                  <a:schemeClr val="tx1"/>
                </a:solidFill>
              </a:rPr>
              <a:t>Call flows from within topics.</a:t>
            </a:r>
          </a:p>
          <a:p>
            <a:pPr marL="342900" indent="-342900" defTabSz="932472" fontAlgn="base">
              <a:spcBef>
                <a:spcPct val="0"/>
              </a:spcBef>
              <a:spcAft>
                <a:spcPct val="0"/>
              </a:spcAft>
              <a:buFont typeface="Arial" panose="020B0604020202020204" pitchFamily="34" charset="0"/>
              <a:buChar char="•"/>
            </a:pPr>
            <a:r>
              <a:rPr lang="en-US" sz="2000" dirty="0">
                <a:solidFill>
                  <a:schemeClr val="tx1"/>
                </a:solidFill>
              </a:rPr>
              <a:t>Utilize flows that have already been created in your Power Apps environment.</a:t>
            </a:r>
          </a:p>
          <a:p>
            <a:pPr marL="342900" indent="-342900" defTabSz="932472" fontAlgn="base">
              <a:spcBef>
                <a:spcPct val="0"/>
              </a:spcBef>
              <a:spcAft>
                <a:spcPct val="0"/>
              </a:spcAft>
              <a:buFont typeface="Arial" panose="020B0604020202020204" pitchFamily="34" charset="0"/>
              <a:buChar char="•"/>
            </a:pPr>
            <a:r>
              <a:rPr lang="en-US" sz="2000" dirty="0">
                <a:solidFill>
                  <a:schemeClr val="tx1"/>
                </a:solidFill>
              </a:rPr>
              <a:t>Create a flow from within the Power Virtual Agents authoring canvas.</a:t>
            </a:r>
          </a:p>
          <a:p>
            <a:pPr defTabSz="932472" fontAlgn="base">
              <a:spcBef>
                <a:spcPct val="0"/>
              </a:spcBef>
              <a:spcAft>
                <a:spcPct val="0"/>
              </a:spcAft>
            </a:pPr>
            <a:endParaRPr lang="en-US" sz="180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6169762" y="1458000"/>
            <a:ext cx="5437021" cy="445075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dirty="0">
              <a:solidFill>
                <a:schemeClr val="bg1"/>
              </a:solidFill>
              <a:ea typeface="Segoe UI" pitchFamily="34" charset="0"/>
              <a:cs typeface="Segoe UI" pitchFamily="34" charset="0"/>
            </a:endParaRPr>
          </a:p>
        </p:txBody>
      </p:sp>
      <p:pic>
        <p:nvPicPr>
          <p:cNvPr id="7" name="Picture 6" descr="A screenshot of a actions">
            <a:extLst>
              <a:ext uri="{FF2B5EF4-FFF2-40B4-BE49-F238E27FC236}">
                <a16:creationId xmlns:a16="http://schemas.microsoft.com/office/drawing/2014/main" id="{A1F2C273-018C-4C8E-922C-8F394A47AD8C}"/>
              </a:ext>
            </a:extLst>
          </p:cNvPr>
          <p:cNvPicPr>
            <a:picLocks noChangeAspect="1"/>
          </p:cNvPicPr>
          <p:nvPr/>
        </p:nvPicPr>
        <p:blipFill rotWithShape="1">
          <a:blip r:embed="rId3"/>
          <a:srcRect l="12169" t="6183" r="21314" b="1803"/>
          <a:stretch/>
        </p:blipFill>
        <p:spPr>
          <a:xfrm>
            <a:off x="6315912" y="1630310"/>
            <a:ext cx="5144720" cy="4106137"/>
          </a:xfrm>
          <a:prstGeom prst="rect">
            <a:avLst/>
          </a:prstGeom>
        </p:spPr>
      </p:pic>
      <p:pic>
        <p:nvPicPr>
          <p:cNvPr id="4" name="Picture 3" descr="Icon&#10;&#10;Description automatically generated">
            <a:extLst>
              <a:ext uri="{FF2B5EF4-FFF2-40B4-BE49-F238E27FC236}">
                <a16:creationId xmlns:a16="http://schemas.microsoft.com/office/drawing/2014/main" id="{38FFA531-F8D2-30D7-D8DB-CD73C5A7277A}"/>
              </a:ext>
            </a:extLst>
          </p:cNvPr>
          <p:cNvPicPr>
            <a:picLocks noChangeAspect="1"/>
          </p:cNvPicPr>
          <p:nvPr/>
        </p:nvPicPr>
        <p:blipFill>
          <a:blip r:embed="rId4"/>
          <a:stretch>
            <a:fillRect/>
          </a:stretch>
        </p:blipFill>
        <p:spPr>
          <a:xfrm>
            <a:off x="11195512" y="194748"/>
            <a:ext cx="816450" cy="816450"/>
          </a:xfrm>
          <a:prstGeom prst="rect">
            <a:avLst/>
          </a:prstGeom>
        </p:spPr>
      </p:pic>
    </p:spTree>
    <p:extLst>
      <p:ext uri="{BB962C8B-B14F-4D97-AF65-F5344CB8AC3E}">
        <p14:creationId xmlns:p14="http://schemas.microsoft.com/office/powerpoint/2010/main" val="168084379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a:xfrm>
            <a:off x="588263" y="457200"/>
            <a:ext cx="11018520" cy="553998"/>
          </a:xfrm>
        </p:spPr>
        <p:txBody>
          <a:bodyPr/>
          <a:lstStyle/>
          <a:p>
            <a:r>
              <a:rPr lang="en-US" dirty="0"/>
              <a:t>Power Virtual Agents components - </a:t>
            </a:r>
            <a:r>
              <a:rPr lang="en-US" sz="3600" b="1" dirty="0">
                <a:solidFill>
                  <a:schemeClr val="tx1"/>
                </a:solidFill>
                <a:latin typeface="+mj-lt"/>
              </a:rPr>
              <a:t>Publishing</a:t>
            </a:r>
            <a:endParaRPr lang="en-US" dirty="0"/>
          </a:p>
        </p:txBody>
      </p:sp>
      <p:sp>
        <p:nvSpPr>
          <p:cNvPr id="6" name="Rectangle 5">
            <a:extLst>
              <a:ext uri="{FF2B5EF4-FFF2-40B4-BE49-F238E27FC236}">
                <a16:creationId xmlns:a16="http://schemas.microsoft.com/office/drawing/2014/main" id="{A530B65A-E50A-4B12-A826-05A85A01DC50}"/>
              </a:ext>
            </a:extLst>
          </p:cNvPr>
          <p:cNvSpPr>
            <a:spLocks/>
          </p:cNvSpPr>
          <p:nvPr/>
        </p:nvSpPr>
        <p:spPr bwMode="auto">
          <a:xfrm>
            <a:off x="585217" y="1458000"/>
            <a:ext cx="5437021" cy="43522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2400" dirty="0">
                <a:solidFill>
                  <a:schemeClr val="tx1"/>
                </a:solidFill>
                <a:latin typeface="+mj-lt"/>
              </a:rPr>
              <a:t>Publishing</a:t>
            </a:r>
          </a:p>
          <a:p>
            <a:pPr defTabSz="932472" fontAlgn="base">
              <a:spcBef>
                <a:spcPct val="0"/>
              </a:spcBef>
              <a:spcAft>
                <a:spcPct val="0"/>
              </a:spcAft>
            </a:pPr>
            <a:r>
              <a:rPr lang="en-US" sz="2000" dirty="0">
                <a:solidFill>
                  <a:schemeClr val="tx1"/>
                </a:solidFill>
              </a:rPr>
              <a:t>Publish chatbots to engage with your customers on multiple platforms or channels</a:t>
            </a:r>
            <a:r>
              <a:rPr lang="en-US" sz="2000" b="0" i="0" dirty="0">
                <a:solidFill>
                  <a:srgbClr val="000000"/>
                </a:solidFill>
                <a:effectLst/>
                <a:latin typeface="Segoe"/>
              </a:rPr>
              <a:t>.</a:t>
            </a:r>
          </a:p>
          <a:p>
            <a:pPr defTabSz="932472" fontAlgn="base">
              <a:spcBef>
                <a:spcPct val="0"/>
              </a:spcBef>
              <a:spcAft>
                <a:spcPct val="0"/>
              </a:spcAft>
            </a:pPr>
            <a:endParaRPr lang="en-US" sz="2000" dirty="0">
              <a:solidFill>
                <a:srgbClr val="000000"/>
              </a:solidFill>
              <a:latin typeface="Segoe"/>
            </a:endParaRPr>
          </a:p>
          <a:p>
            <a:pPr defTabSz="932472" fontAlgn="base">
              <a:spcBef>
                <a:spcPct val="0"/>
              </a:spcBef>
              <a:spcAft>
                <a:spcPct val="0"/>
              </a:spcAft>
            </a:pPr>
            <a:r>
              <a:rPr lang="en-US" sz="2400" dirty="0">
                <a:solidFill>
                  <a:srgbClr val="000000"/>
                </a:solidFill>
                <a:latin typeface="+mj-lt"/>
              </a:rPr>
              <a:t>Platforms or channels include:</a:t>
            </a:r>
          </a:p>
          <a:p>
            <a:pPr marL="342900" indent="-342900" defTabSz="932472" fontAlgn="base">
              <a:spcBef>
                <a:spcPct val="0"/>
              </a:spcBef>
              <a:spcAft>
                <a:spcPct val="0"/>
              </a:spcAft>
              <a:buFont typeface="Arial" panose="020B0604020202020204" pitchFamily="34" charset="0"/>
              <a:buChar char="•"/>
            </a:pPr>
            <a:r>
              <a:rPr lang="en-US" sz="2000" b="0" i="0" dirty="0">
                <a:solidFill>
                  <a:srgbClr val="000000"/>
                </a:solidFill>
                <a:effectLst/>
              </a:rPr>
              <a:t>Websites</a:t>
            </a:r>
          </a:p>
          <a:p>
            <a:pPr marL="342900" indent="-342900" defTabSz="932472" fontAlgn="base">
              <a:spcBef>
                <a:spcPct val="0"/>
              </a:spcBef>
              <a:spcAft>
                <a:spcPct val="0"/>
              </a:spcAft>
              <a:buFont typeface="Arial" panose="020B0604020202020204" pitchFamily="34" charset="0"/>
              <a:buChar char="•"/>
            </a:pPr>
            <a:r>
              <a:rPr lang="en-US" sz="2000" b="0" i="0" dirty="0">
                <a:solidFill>
                  <a:srgbClr val="000000"/>
                </a:solidFill>
                <a:effectLst/>
              </a:rPr>
              <a:t>Mobile app</a:t>
            </a:r>
          </a:p>
          <a:p>
            <a:pPr marL="342900" indent="-342900" defTabSz="932472" fontAlgn="base">
              <a:spcBef>
                <a:spcPct val="0"/>
              </a:spcBef>
              <a:spcAft>
                <a:spcPct val="0"/>
              </a:spcAft>
              <a:buFont typeface="Arial" panose="020B0604020202020204" pitchFamily="34" charset="0"/>
              <a:buChar char="•"/>
            </a:pPr>
            <a:r>
              <a:rPr lang="en-US" sz="2000" dirty="0">
                <a:solidFill>
                  <a:srgbClr val="000000"/>
                </a:solidFill>
              </a:rPr>
              <a:t>Facebook</a:t>
            </a:r>
          </a:p>
          <a:p>
            <a:pPr marL="342900" indent="-342900" defTabSz="932472" fontAlgn="base">
              <a:spcBef>
                <a:spcPct val="0"/>
              </a:spcBef>
              <a:spcAft>
                <a:spcPct val="0"/>
              </a:spcAft>
              <a:buFont typeface="Arial" panose="020B0604020202020204" pitchFamily="34" charset="0"/>
              <a:buChar char="•"/>
            </a:pPr>
            <a:r>
              <a:rPr lang="en-US" sz="2000" b="0" i="0" dirty="0">
                <a:solidFill>
                  <a:srgbClr val="000000"/>
                </a:solidFill>
                <a:effectLst/>
              </a:rPr>
              <a:t>Microsoft Teams</a:t>
            </a:r>
          </a:p>
          <a:p>
            <a:pPr marL="342900" indent="-342900" defTabSz="932472" fontAlgn="base">
              <a:spcBef>
                <a:spcPct val="0"/>
              </a:spcBef>
              <a:spcAft>
                <a:spcPct val="0"/>
              </a:spcAft>
              <a:buFont typeface="Arial" panose="020B0604020202020204" pitchFamily="34" charset="0"/>
              <a:buChar char="•"/>
            </a:pPr>
            <a:r>
              <a:rPr lang="en-US" sz="2000" dirty="0">
                <a:solidFill>
                  <a:srgbClr val="000000"/>
                </a:solidFill>
              </a:rPr>
              <a:t>Skype</a:t>
            </a:r>
          </a:p>
          <a:p>
            <a:pPr marL="342900" indent="-342900" defTabSz="932472" fontAlgn="base">
              <a:spcBef>
                <a:spcPct val="0"/>
              </a:spcBef>
              <a:spcAft>
                <a:spcPct val="0"/>
              </a:spcAft>
              <a:buFont typeface="Arial" panose="020B0604020202020204" pitchFamily="34" charset="0"/>
              <a:buChar char="•"/>
            </a:pPr>
            <a:r>
              <a:rPr lang="en-US" sz="2000" b="0" i="0" dirty="0">
                <a:solidFill>
                  <a:srgbClr val="000000"/>
                </a:solidFill>
                <a:effectLst/>
              </a:rPr>
              <a:t>Cortana</a:t>
            </a:r>
          </a:p>
          <a:p>
            <a:pPr marL="342900" indent="-342900" defTabSz="932472" fontAlgn="base">
              <a:spcBef>
                <a:spcPct val="0"/>
              </a:spcBef>
              <a:spcAft>
                <a:spcPct val="0"/>
              </a:spcAft>
              <a:buFont typeface="Arial" panose="020B0604020202020204" pitchFamily="34" charset="0"/>
              <a:buChar char="•"/>
            </a:pPr>
            <a:r>
              <a:rPr lang="en-US" sz="2000" dirty="0">
                <a:solidFill>
                  <a:srgbClr val="000000"/>
                </a:solidFill>
              </a:rPr>
              <a:t>Slack</a:t>
            </a:r>
          </a:p>
          <a:p>
            <a:pPr marL="342900" indent="-342900" defTabSz="932472" fontAlgn="base">
              <a:spcBef>
                <a:spcPct val="0"/>
              </a:spcBef>
              <a:spcAft>
                <a:spcPct val="0"/>
              </a:spcAft>
              <a:buFont typeface="Arial" panose="020B0604020202020204" pitchFamily="34" charset="0"/>
              <a:buChar char="•"/>
            </a:pPr>
            <a:r>
              <a:rPr lang="en-US" sz="2000" b="0" i="0" dirty="0">
                <a:solidFill>
                  <a:srgbClr val="000000"/>
                </a:solidFill>
                <a:effectLst/>
              </a:rPr>
              <a:t>etc.</a:t>
            </a: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6169762" y="1458000"/>
            <a:ext cx="5437021" cy="445075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dirty="0">
              <a:solidFill>
                <a:schemeClr val="bg1"/>
              </a:solidFill>
              <a:ea typeface="Segoe UI" pitchFamily="34" charset="0"/>
              <a:cs typeface="Segoe UI" pitchFamily="34" charset="0"/>
            </a:endParaRPr>
          </a:p>
        </p:txBody>
      </p:sp>
      <p:pic>
        <p:nvPicPr>
          <p:cNvPr id="5" name="Picture 4" descr="A screenshot of Publish">
            <a:extLst>
              <a:ext uri="{FF2B5EF4-FFF2-40B4-BE49-F238E27FC236}">
                <a16:creationId xmlns:a16="http://schemas.microsoft.com/office/drawing/2014/main" id="{C32E2100-F68F-47F6-A722-54B66EB8C201}"/>
              </a:ext>
            </a:extLst>
          </p:cNvPr>
          <p:cNvPicPr>
            <a:picLocks noChangeAspect="1"/>
          </p:cNvPicPr>
          <p:nvPr/>
        </p:nvPicPr>
        <p:blipFill rotWithShape="1">
          <a:blip r:embed="rId3"/>
          <a:srcRect r="60862" b="49987"/>
          <a:stretch/>
        </p:blipFill>
        <p:spPr>
          <a:xfrm>
            <a:off x="6532527" y="2057529"/>
            <a:ext cx="4711489" cy="3153191"/>
          </a:xfrm>
          <a:prstGeom prst="rect">
            <a:avLst/>
          </a:prstGeom>
        </p:spPr>
      </p:pic>
      <p:pic>
        <p:nvPicPr>
          <p:cNvPr id="4" name="Picture 3" descr="Icon&#10;&#10;Description automatically generated">
            <a:extLst>
              <a:ext uri="{FF2B5EF4-FFF2-40B4-BE49-F238E27FC236}">
                <a16:creationId xmlns:a16="http://schemas.microsoft.com/office/drawing/2014/main" id="{AEFB0A25-2E5D-E2AD-8CDF-E490D80DE28C}"/>
              </a:ext>
            </a:extLst>
          </p:cNvPr>
          <p:cNvPicPr>
            <a:picLocks noChangeAspect="1"/>
          </p:cNvPicPr>
          <p:nvPr/>
        </p:nvPicPr>
        <p:blipFill>
          <a:blip r:embed="rId4"/>
          <a:stretch>
            <a:fillRect/>
          </a:stretch>
        </p:blipFill>
        <p:spPr>
          <a:xfrm>
            <a:off x="11195512" y="194748"/>
            <a:ext cx="816450" cy="816450"/>
          </a:xfrm>
          <a:prstGeom prst="rect">
            <a:avLst/>
          </a:prstGeom>
        </p:spPr>
      </p:pic>
    </p:spTree>
    <p:extLst>
      <p:ext uri="{BB962C8B-B14F-4D97-AF65-F5344CB8AC3E}">
        <p14:creationId xmlns:p14="http://schemas.microsoft.com/office/powerpoint/2010/main" val="10793404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9064E-7B11-4061-A1EB-A6F234B04C63}"/>
              </a:ext>
            </a:extLst>
          </p:cNvPr>
          <p:cNvSpPr>
            <a:spLocks noGrp="1"/>
          </p:cNvSpPr>
          <p:nvPr>
            <p:ph type="title"/>
          </p:nvPr>
        </p:nvSpPr>
        <p:spPr/>
        <p:txBody>
          <a:bodyPr/>
          <a:lstStyle/>
          <a:p>
            <a:r>
              <a:rPr lang="en-US" dirty="0"/>
              <a:t>Module 6 lab</a:t>
            </a:r>
          </a:p>
        </p:txBody>
      </p:sp>
      <p:sp>
        <p:nvSpPr>
          <p:cNvPr id="8" name="Rectangle 7">
            <a:extLst>
              <a:ext uri="{FF2B5EF4-FFF2-40B4-BE49-F238E27FC236}">
                <a16:creationId xmlns:a16="http://schemas.microsoft.com/office/drawing/2014/main" id="{72C3711E-9716-4DB5-BB20-520CAF07539D}"/>
              </a:ext>
            </a:extLst>
          </p:cNvPr>
          <p:cNvSpPr/>
          <p:nvPr/>
        </p:nvSpPr>
        <p:spPr>
          <a:xfrm>
            <a:off x="1756663" y="2309295"/>
            <a:ext cx="6669707" cy="369332"/>
          </a:xfrm>
          <a:prstGeom prst="rect">
            <a:avLst/>
          </a:prstGeom>
          <a:noFill/>
        </p:spPr>
        <p:txBody>
          <a:bodyPr wrap="square" lIns="0" tIns="0" rIns="0" bIns="0" rtlCol="0" anchor="ctr">
            <a:spAutoFit/>
          </a:bodyPr>
          <a:lstStyle/>
          <a:p>
            <a:r>
              <a:rPr lang="en-US" sz="2400" dirty="0"/>
              <a:t>Lab 1: How to build a simple chat </a:t>
            </a:r>
          </a:p>
        </p:txBody>
      </p:sp>
      <p:pic>
        <p:nvPicPr>
          <p:cNvPr id="4" name="Picture 3" descr="A picture containing logo&#10;&#10;Description automatically generated">
            <a:extLst>
              <a:ext uri="{FF2B5EF4-FFF2-40B4-BE49-F238E27FC236}">
                <a16:creationId xmlns:a16="http://schemas.microsoft.com/office/drawing/2014/main" id="{62942B4E-051A-4964-98FA-9E45A4964EF7}"/>
              </a:ext>
            </a:extLst>
          </p:cNvPr>
          <p:cNvPicPr>
            <a:picLocks noChangeAspect="1"/>
          </p:cNvPicPr>
          <p:nvPr/>
        </p:nvPicPr>
        <p:blipFill>
          <a:blip r:embed="rId2"/>
          <a:stretch>
            <a:fillRect/>
          </a:stretch>
        </p:blipFill>
        <p:spPr>
          <a:xfrm>
            <a:off x="585216" y="2020824"/>
            <a:ext cx="987470" cy="987470"/>
          </a:xfrm>
          <a:prstGeom prst="rect">
            <a:avLst/>
          </a:prstGeom>
        </p:spPr>
      </p:pic>
    </p:spTree>
    <p:extLst>
      <p:ext uri="{BB962C8B-B14F-4D97-AF65-F5344CB8AC3E}">
        <p14:creationId xmlns:p14="http://schemas.microsoft.com/office/powerpoint/2010/main" val="145977268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8" y="3238913"/>
            <a:ext cx="10297380" cy="380175"/>
          </a:xfrm>
        </p:spPr>
        <p:txBody>
          <a:bodyPr/>
          <a:lstStyle/>
          <a:p>
            <a:r>
              <a:rPr lang="en-GB" dirty="0"/>
              <a:t>Module 7</a:t>
            </a:r>
            <a:r>
              <a:rPr lang="bs-Latn-BA" dirty="0"/>
              <a:t>: </a:t>
            </a:r>
            <a:r>
              <a:rPr lang="en-US" dirty="0"/>
              <a:t>Managing M365 Users and Groups</a:t>
            </a:r>
          </a:p>
        </p:txBody>
      </p:sp>
      <p:pic>
        <p:nvPicPr>
          <p:cNvPr id="5" name="Picture 4" descr="Icon of two rectangles with magnifying glass ">
            <a:extLst>
              <a:ext uri="{FF2B5EF4-FFF2-40B4-BE49-F238E27FC236}">
                <a16:creationId xmlns:a16="http://schemas.microsoft.com/office/drawing/2014/main" id="{6DFFB656-2E41-4E46-80D7-09E48E326F69}"/>
              </a:ext>
            </a:extLst>
          </p:cNvPr>
          <p:cNvPicPr>
            <a:picLocks noChangeAspect="1"/>
          </p:cNvPicPr>
          <p:nvPr/>
        </p:nvPicPr>
        <p:blipFill>
          <a:blip r:embed="rId3"/>
          <a:stretch>
            <a:fillRect/>
          </a:stretch>
        </p:blipFill>
        <p:spPr>
          <a:xfrm>
            <a:off x="9185703" y="3006985"/>
            <a:ext cx="844032" cy="844032"/>
          </a:xfrm>
          <a:prstGeom prst="rect">
            <a:avLst/>
          </a:prstGeom>
        </p:spPr>
      </p:pic>
    </p:spTree>
    <p:extLst>
      <p:ext uri="{BB962C8B-B14F-4D97-AF65-F5344CB8AC3E}">
        <p14:creationId xmlns:p14="http://schemas.microsoft.com/office/powerpoint/2010/main" val="122303684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Picture 165" descr="Icon of magnifying glass">
            <a:extLst>
              <a:ext uri="{FF2B5EF4-FFF2-40B4-BE49-F238E27FC236}">
                <a16:creationId xmlns:a16="http://schemas.microsoft.com/office/drawing/2014/main" id="{29317C13-F774-4EF3-A311-835E5DD959B3}"/>
              </a:ext>
            </a:extLst>
          </p:cNvPr>
          <p:cNvPicPr>
            <a:picLocks noChangeAspect="1"/>
          </p:cNvPicPr>
          <p:nvPr/>
        </p:nvPicPr>
        <p:blipFill>
          <a:blip r:embed="rId3"/>
          <a:stretch>
            <a:fillRect/>
          </a:stretch>
        </p:blipFill>
        <p:spPr>
          <a:xfrm>
            <a:off x="286216" y="448699"/>
            <a:ext cx="458671" cy="458671"/>
          </a:xfrm>
          <a:prstGeom prst="rect">
            <a:avLst/>
          </a:prstGeom>
        </p:spPr>
      </p:pic>
      <p:sp>
        <p:nvSpPr>
          <p:cNvPr id="317" name="Rectangle 316">
            <a:extLst>
              <a:ext uri="{FF2B5EF4-FFF2-40B4-BE49-F238E27FC236}">
                <a16:creationId xmlns:a16="http://schemas.microsoft.com/office/drawing/2014/main" id="{CDF820A8-B7E2-4AAC-ABAC-7EDB9B42697E}"/>
              </a:ext>
            </a:extLst>
          </p:cNvPr>
          <p:cNvSpPr/>
          <p:nvPr/>
        </p:nvSpPr>
        <p:spPr bwMode="auto">
          <a:xfrm>
            <a:off x="876238" y="448699"/>
            <a:ext cx="4015958" cy="457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372" dirty="0">
                <a:solidFill>
                  <a:schemeClr val="tx1"/>
                </a:solidFill>
              </a:rPr>
              <a:t>Manage User Accounts</a:t>
            </a:r>
          </a:p>
        </p:txBody>
      </p:sp>
      <p:pic>
        <p:nvPicPr>
          <p:cNvPr id="378" name="Picture 377" descr="Icon of two rectangles with magnifying glass ">
            <a:extLst>
              <a:ext uri="{FF2B5EF4-FFF2-40B4-BE49-F238E27FC236}">
                <a16:creationId xmlns:a16="http://schemas.microsoft.com/office/drawing/2014/main" id="{89DFE987-12E2-425E-9AE9-7070477A0179}"/>
              </a:ext>
            </a:extLst>
          </p:cNvPr>
          <p:cNvPicPr>
            <a:picLocks noChangeAspect="1"/>
          </p:cNvPicPr>
          <p:nvPr/>
        </p:nvPicPr>
        <p:blipFill>
          <a:blip r:embed="rId4"/>
          <a:stretch>
            <a:fillRect/>
          </a:stretch>
        </p:blipFill>
        <p:spPr>
          <a:xfrm>
            <a:off x="286216" y="1001678"/>
            <a:ext cx="458671" cy="458671"/>
          </a:xfrm>
          <a:prstGeom prst="rect">
            <a:avLst/>
          </a:prstGeom>
        </p:spPr>
      </p:pic>
      <p:sp>
        <p:nvSpPr>
          <p:cNvPr id="398" name="Rectangle 397">
            <a:extLst>
              <a:ext uri="{FF2B5EF4-FFF2-40B4-BE49-F238E27FC236}">
                <a16:creationId xmlns:a16="http://schemas.microsoft.com/office/drawing/2014/main" id="{5E80F509-F47F-48B9-AE8B-5EB42E2CDB1D}"/>
              </a:ext>
            </a:extLst>
          </p:cNvPr>
          <p:cNvSpPr/>
          <p:nvPr/>
        </p:nvSpPr>
        <p:spPr bwMode="auto">
          <a:xfrm>
            <a:off x="876238" y="1001676"/>
            <a:ext cx="5826761" cy="457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lvl="1"/>
            <a:r>
              <a:rPr lang="en-US" sz="1372" dirty="0">
                <a:solidFill>
                  <a:schemeClr val="tx1"/>
                </a:solidFill>
              </a:rPr>
              <a:t>Lab 2-Exercise 1 – Manage Uses with the Microsoft 365 admin center</a:t>
            </a:r>
            <a:endParaRPr lang="bs-Latn-BA" sz="1372" dirty="0">
              <a:solidFill>
                <a:schemeClr val="tx1"/>
              </a:solidFill>
            </a:endParaRPr>
          </a:p>
        </p:txBody>
      </p:sp>
      <p:pic>
        <p:nvPicPr>
          <p:cNvPr id="524" name="Picture 523" descr="Icon of cloud with upward and downward pointing arrow at the bottom">
            <a:extLst>
              <a:ext uri="{FF2B5EF4-FFF2-40B4-BE49-F238E27FC236}">
                <a16:creationId xmlns:a16="http://schemas.microsoft.com/office/drawing/2014/main" id="{72ACD0BB-3380-40A2-93BE-4351AEDC590F}"/>
              </a:ext>
            </a:extLst>
          </p:cNvPr>
          <p:cNvPicPr>
            <a:picLocks noChangeAspect="1"/>
          </p:cNvPicPr>
          <p:nvPr/>
        </p:nvPicPr>
        <p:blipFill>
          <a:blip r:embed="rId5"/>
          <a:stretch>
            <a:fillRect/>
          </a:stretch>
        </p:blipFill>
        <p:spPr>
          <a:xfrm>
            <a:off x="286216" y="1554656"/>
            <a:ext cx="458671" cy="458671"/>
          </a:xfrm>
          <a:prstGeom prst="rect">
            <a:avLst/>
          </a:prstGeom>
        </p:spPr>
      </p:pic>
      <p:sp>
        <p:nvSpPr>
          <p:cNvPr id="551" name="Rectangle 550">
            <a:extLst>
              <a:ext uri="{FF2B5EF4-FFF2-40B4-BE49-F238E27FC236}">
                <a16:creationId xmlns:a16="http://schemas.microsoft.com/office/drawing/2014/main" id="{50E15B4D-B6F6-45F4-A4B6-2273F0B1EF63}"/>
              </a:ext>
            </a:extLst>
          </p:cNvPr>
          <p:cNvSpPr/>
          <p:nvPr/>
        </p:nvSpPr>
        <p:spPr bwMode="auto">
          <a:xfrm>
            <a:off x="876238" y="1554657"/>
            <a:ext cx="4015958" cy="457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372" dirty="0">
                <a:solidFill>
                  <a:schemeClr val="tx1"/>
                </a:solidFill>
              </a:rPr>
              <a:t>Managing Passwords and Authentication</a:t>
            </a:r>
          </a:p>
        </p:txBody>
      </p:sp>
      <p:pic>
        <p:nvPicPr>
          <p:cNvPr id="598" name="Picture 597" descr="Icon of two rectangles with magnifying glass ">
            <a:extLst>
              <a:ext uri="{FF2B5EF4-FFF2-40B4-BE49-F238E27FC236}">
                <a16:creationId xmlns:a16="http://schemas.microsoft.com/office/drawing/2014/main" id="{E1C551CA-202D-4551-B813-0D3C0EC28D29}"/>
              </a:ext>
            </a:extLst>
          </p:cNvPr>
          <p:cNvPicPr>
            <a:picLocks noChangeAspect="1"/>
          </p:cNvPicPr>
          <p:nvPr/>
        </p:nvPicPr>
        <p:blipFill>
          <a:blip r:embed="rId6"/>
          <a:stretch>
            <a:fillRect/>
          </a:stretch>
        </p:blipFill>
        <p:spPr>
          <a:xfrm>
            <a:off x="286216" y="2107635"/>
            <a:ext cx="458671" cy="458671"/>
          </a:xfrm>
          <a:prstGeom prst="rect">
            <a:avLst/>
          </a:prstGeom>
        </p:spPr>
      </p:pic>
      <p:sp>
        <p:nvSpPr>
          <p:cNvPr id="624" name="Rectangle 623">
            <a:extLst>
              <a:ext uri="{FF2B5EF4-FFF2-40B4-BE49-F238E27FC236}">
                <a16:creationId xmlns:a16="http://schemas.microsoft.com/office/drawing/2014/main" id="{095ADBAE-C231-4F9D-83D5-A57B445EA7B0}"/>
              </a:ext>
            </a:extLst>
          </p:cNvPr>
          <p:cNvSpPr/>
          <p:nvPr/>
        </p:nvSpPr>
        <p:spPr bwMode="auto">
          <a:xfrm>
            <a:off x="876238" y="2107635"/>
            <a:ext cx="4015958" cy="457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lvl="1"/>
            <a:r>
              <a:rPr lang="en-US" sz="1372" dirty="0">
                <a:solidFill>
                  <a:schemeClr val="tx1"/>
                </a:solidFill>
              </a:rPr>
              <a:t>Lab 2-Exercise 2 – Manage Password Policies</a:t>
            </a:r>
          </a:p>
        </p:txBody>
      </p:sp>
      <p:pic>
        <p:nvPicPr>
          <p:cNvPr id="668" name="Picture 667" descr="Icon of two squares and two lines extended besides each square">
            <a:extLst>
              <a:ext uri="{FF2B5EF4-FFF2-40B4-BE49-F238E27FC236}">
                <a16:creationId xmlns:a16="http://schemas.microsoft.com/office/drawing/2014/main" id="{C8570454-20C8-4A23-A3C9-8B10AC2022DF}"/>
              </a:ext>
            </a:extLst>
          </p:cNvPr>
          <p:cNvPicPr>
            <a:picLocks noChangeAspect="1"/>
          </p:cNvPicPr>
          <p:nvPr/>
        </p:nvPicPr>
        <p:blipFill>
          <a:blip r:embed="rId7"/>
          <a:stretch>
            <a:fillRect/>
          </a:stretch>
        </p:blipFill>
        <p:spPr>
          <a:xfrm>
            <a:off x="286216" y="2660614"/>
            <a:ext cx="458671" cy="458671"/>
          </a:xfrm>
          <a:prstGeom prst="rect">
            <a:avLst/>
          </a:prstGeom>
        </p:spPr>
      </p:pic>
      <p:sp>
        <p:nvSpPr>
          <p:cNvPr id="792" name="Rectangle 791">
            <a:extLst>
              <a:ext uri="{FF2B5EF4-FFF2-40B4-BE49-F238E27FC236}">
                <a16:creationId xmlns:a16="http://schemas.microsoft.com/office/drawing/2014/main" id="{188B68D6-5F47-485D-87E6-5714B199EC67}"/>
              </a:ext>
            </a:extLst>
          </p:cNvPr>
          <p:cNvSpPr/>
          <p:nvPr/>
        </p:nvSpPr>
        <p:spPr bwMode="auto">
          <a:xfrm>
            <a:off x="876238" y="2660614"/>
            <a:ext cx="5826761" cy="457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lvl="1"/>
            <a:r>
              <a:rPr lang="en-US" sz="1372" dirty="0">
                <a:solidFill>
                  <a:schemeClr val="tx1"/>
                </a:solidFill>
              </a:rPr>
              <a:t>Managing Groups in Microsoft 365</a:t>
            </a:r>
            <a:endParaRPr lang="bs-Latn-BA" sz="1372" dirty="0">
              <a:solidFill>
                <a:schemeClr val="tx1"/>
              </a:solidFill>
            </a:endParaRPr>
          </a:p>
        </p:txBody>
      </p:sp>
      <p:pic>
        <p:nvPicPr>
          <p:cNvPr id="833" name="Picture 832" descr="Icon of three people">
            <a:extLst>
              <a:ext uri="{FF2B5EF4-FFF2-40B4-BE49-F238E27FC236}">
                <a16:creationId xmlns:a16="http://schemas.microsoft.com/office/drawing/2014/main" id="{33936559-710E-41D3-9478-3A539BB80021}"/>
              </a:ext>
            </a:extLst>
          </p:cNvPr>
          <p:cNvPicPr>
            <a:picLocks noChangeAspect="1"/>
          </p:cNvPicPr>
          <p:nvPr/>
        </p:nvPicPr>
        <p:blipFill>
          <a:blip r:embed="rId8"/>
          <a:stretch>
            <a:fillRect/>
          </a:stretch>
        </p:blipFill>
        <p:spPr>
          <a:xfrm>
            <a:off x="286216" y="3213592"/>
            <a:ext cx="458671" cy="460165"/>
          </a:xfrm>
          <a:prstGeom prst="rect">
            <a:avLst/>
          </a:prstGeom>
        </p:spPr>
      </p:pic>
      <p:sp>
        <p:nvSpPr>
          <p:cNvPr id="858" name="Rectangle 857">
            <a:extLst>
              <a:ext uri="{FF2B5EF4-FFF2-40B4-BE49-F238E27FC236}">
                <a16:creationId xmlns:a16="http://schemas.microsoft.com/office/drawing/2014/main" id="{7C9FFC48-5B53-4455-AAA6-2A10A9525FB8}"/>
              </a:ext>
            </a:extLst>
          </p:cNvPr>
          <p:cNvSpPr/>
          <p:nvPr/>
        </p:nvSpPr>
        <p:spPr bwMode="auto">
          <a:xfrm>
            <a:off x="876238" y="3213592"/>
            <a:ext cx="4015958" cy="457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372" dirty="0">
                <a:solidFill>
                  <a:schemeClr val="tx1"/>
                </a:solidFill>
              </a:rPr>
              <a:t>Lab 2-Exercise 3 – Manage Microsoft 365 Groups</a:t>
            </a:r>
          </a:p>
        </p:txBody>
      </p:sp>
      <p:pic>
        <p:nvPicPr>
          <p:cNvPr id="895" name="Picture 894" descr="Icon of two rectangles with magnifying glass ">
            <a:extLst>
              <a:ext uri="{FF2B5EF4-FFF2-40B4-BE49-F238E27FC236}">
                <a16:creationId xmlns:a16="http://schemas.microsoft.com/office/drawing/2014/main" id="{4EC9C08D-FB7A-429B-A3D0-95A899BDD83F}"/>
              </a:ext>
            </a:extLst>
          </p:cNvPr>
          <p:cNvPicPr>
            <a:picLocks noChangeAspect="1"/>
          </p:cNvPicPr>
          <p:nvPr/>
        </p:nvPicPr>
        <p:blipFill>
          <a:blip r:embed="rId9"/>
          <a:stretch>
            <a:fillRect/>
          </a:stretch>
        </p:blipFill>
        <p:spPr>
          <a:xfrm>
            <a:off x="286216" y="3765168"/>
            <a:ext cx="460165" cy="458671"/>
          </a:xfrm>
          <a:prstGeom prst="rect">
            <a:avLst/>
          </a:prstGeom>
        </p:spPr>
      </p:pic>
      <p:sp>
        <p:nvSpPr>
          <p:cNvPr id="976" name="Rectangle 975">
            <a:extLst>
              <a:ext uri="{FF2B5EF4-FFF2-40B4-BE49-F238E27FC236}">
                <a16:creationId xmlns:a16="http://schemas.microsoft.com/office/drawing/2014/main" id="{6624A689-81A4-49E4-BAB1-DCC24C1BD40A}"/>
              </a:ext>
            </a:extLst>
          </p:cNvPr>
          <p:cNvSpPr/>
          <p:nvPr/>
        </p:nvSpPr>
        <p:spPr bwMode="auto">
          <a:xfrm>
            <a:off x="863910" y="3765168"/>
            <a:ext cx="5196652" cy="4586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lvl="1"/>
            <a:r>
              <a:rPr lang="en-US" sz="1372" dirty="0">
                <a:solidFill>
                  <a:schemeClr val="tx1"/>
                </a:solidFill>
              </a:rPr>
              <a:t>Managing Users and Groups with Windows PowerShell</a:t>
            </a:r>
          </a:p>
        </p:txBody>
      </p:sp>
      <p:pic>
        <p:nvPicPr>
          <p:cNvPr id="1011" name="Picture 1010" descr="Icon of a series of circles arranged in a circular pattern">
            <a:extLst>
              <a:ext uri="{FF2B5EF4-FFF2-40B4-BE49-F238E27FC236}">
                <a16:creationId xmlns:a16="http://schemas.microsoft.com/office/drawing/2014/main" id="{F13B75F9-BAF1-46D6-9D29-1A476E459C0F}"/>
              </a:ext>
            </a:extLst>
          </p:cNvPr>
          <p:cNvPicPr>
            <a:picLocks noChangeAspect="1"/>
          </p:cNvPicPr>
          <p:nvPr/>
        </p:nvPicPr>
        <p:blipFill>
          <a:blip r:embed="rId10"/>
          <a:stretch>
            <a:fillRect/>
          </a:stretch>
        </p:blipFill>
        <p:spPr>
          <a:xfrm>
            <a:off x="284809" y="4316739"/>
            <a:ext cx="460078" cy="460078"/>
          </a:xfrm>
          <a:prstGeom prst="rect">
            <a:avLst/>
          </a:prstGeom>
        </p:spPr>
      </p:pic>
      <p:sp>
        <p:nvSpPr>
          <p:cNvPr id="1033" name="Rectangle 1032">
            <a:extLst>
              <a:ext uri="{FF2B5EF4-FFF2-40B4-BE49-F238E27FC236}">
                <a16:creationId xmlns:a16="http://schemas.microsoft.com/office/drawing/2014/main" id="{C3D5A217-D895-4495-8B59-0F60AE575492}"/>
              </a:ext>
            </a:extLst>
          </p:cNvPr>
          <p:cNvSpPr/>
          <p:nvPr/>
        </p:nvSpPr>
        <p:spPr bwMode="auto">
          <a:xfrm>
            <a:off x="863910" y="4318146"/>
            <a:ext cx="4028286" cy="4586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lvl="1"/>
            <a:r>
              <a:rPr lang="en-US" sz="1372" dirty="0">
                <a:solidFill>
                  <a:schemeClr val="tx1"/>
                </a:solidFill>
              </a:rPr>
              <a:t>Lab 2-Exercise 4 – Manage Users with PowerShell</a:t>
            </a:r>
          </a:p>
        </p:txBody>
      </p:sp>
      <p:pic>
        <p:nvPicPr>
          <p:cNvPr id="1065" name="Picture 1064" descr="Icon of three tilted squares arranged on top of each other">
            <a:extLst>
              <a:ext uri="{FF2B5EF4-FFF2-40B4-BE49-F238E27FC236}">
                <a16:creationId xmlns:a16="http://schemas.microsoft.com/office/drawing/2014/main" id="{31753E86-2043-416D-8CF5-1D77550C2543}"/>
              </a:ext>
            </a:extLst>
          </p:cNvPr>
          <p:cNvPicPr>
            <a:picLocks noChangeAspect="1"/>
          </p:cNvPicPr>
          <p:nvPr/>
        </p:nvPicPr>
        <p:blipFill>
          <a:blip r:embed="rId11"/>
          <a:stretch>
            <a:fillRect/>
          </a:stretch>
        </p:blipFill>
        <p:spPr>
          <a:xfrm>
            <a:off x="284809" y="4869718"/>
            <a:ext cx="460078" cy="460078"/>
          </a:xfrm>
          <a:prstGeom prst="rect">
            <a:avLst/>
          </a:prstGeom>
        </p:spPr>
      </p:pic>
      <p:sp>
        <p:nvSpPr>
          <p:cNvPr id="1086" name="Rectangle 1085">
            <a:extLst>
              <a:ext uri="{FF2B5EF4-FFF2-40B4-BE49-F238E27FC236}">
                <a16:creationId xmlns:a16="http://schemas.microsoft.com/office/drawing/2014/main" id="{63FE1D27-651F-4BA2-9564-38B511EF9955}"/>
              </a:ext>
            </a:extLst>
          </p:cNvPr>
          <p:cNvSpPr/>
          <p:nvPr/>
        </p:nvSpPr>
        <p:spPr bwMode="auto">
          <a:xfrm>
            <a:off x="863910" y="4871125"/>
            <a:ext cx="4028286" cy="4586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lvl="1"/>
            <a:r>
              <a:rPr lang="en-US" sz="1372" dirty="0">
                <a:solidFill>
                  <a:schemeClr val="tx1"/>
                </a:solidFill>
              </a:rPr>
              <a:t>Configuring Administrative Access</a:t>
            </a:r>
          </a:p>
        </p:txBody>
      </p:sp>
      <p:pic>
        <p:nvPicPr>
          <p:cNvPr id="1115" name="Picture 1114" descr="Icon of person">
            <a:extLst>
              <a:ext uri="{FF2B5EF4-FFF2-40B4-BE49-F238E27FC236}">
                <a16:creationId xmlns:a16="http://schemas.microsoft.com/office/drawing/2014/main" id="{9BBEACC4-806C-46B2-A92D-D1ECF6122442}"/>
              </a:ext>
            </a:extLst>
          </p:cNvPr>
          <p:cNvPicPr>
            <a:picLocks noChangeAspect="1"/>
          </p:cNvPicPr>
          <p:nvPr/>
        </p:nvPicPr>
        <p:blipFill>
          <a:blip r:embed="rId12"/>
          <a:stretch>
            <a:fillRect/>
          </a:stretch>
        </p:blipFill>
        <p:spPr>
          <a:xfrm>
            <a:off x="284809" y="5422696"/>
            <a:ext cx="460078" cy="460078"/>
          </a:xfrm>
          <a:prstGeom prst="rect">
            <a:avLst/>
          </a:prstGeom>
        </p:spPr>
      </p:pic>
      <p:sp>
        <p:nvSpPr>
          <p:cNvPr id="1135" name="Rectangle 1134">
            <a:extLst>
              <a:ext uri="{FF2B5EF4-FFF2-40B4-BE49-F238E27FC236}">
                <a16:creationId xmlns:a16="http://schemas.microsoft.com/office/drawing/2014/main" id="{E2876CC1-E826-4EAD-8AFC-F15F5FFE7689}"/>
              </a:ext>
            </a:extLst>
          </p:cNvPr>
          <p:cNvSpPr/>
          <p:nvPr/>
        </p:nvSpPr>
        <p:spPr bwMode="auto">
          <a:xfrm>
            <a:off x="863909" y="5424103"/>
            <a:ext cx="5719567" cy="4586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lvl="1"/>
            <a:r>
              <a:rPr lang="en-US" sz="1372" dirty="0">
                <a:solidFill>
                  <a:schemeClr val="tx1"/>
                </a:solidFill>
              </a:rPr>
              <a:t>Lab 2-Exercise 5 – Configure Service Admins</a:t>
            </a:r>
          </a:p>
        </p:txBody>
      </p:sp>
    </p:spTree>
    <p:extLst>
      <p:ext uri="{BB962C8B-B14F-4D97-AF65-F5344CB8AC3E}">
        <p14:creationId xmlns:p14="http://schemas.microsoft.com/office/powerpoint/2010/main" val="162263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account types</a:t>
            </a:r>
          </a:p>
        </p:txBody>
      </p:sp>
      <p:pic>
        <p:nvPicPr>
          <p:cNvPr id="4" name="Picture 3" descr="Icon of cloud with upward pointing arrow">
            <a:extLst>
              <a:ext uri="{FF2B5EF4-FFF2-40B4-BE49-F238E27FC236}">
                <a16:creationId xmlns:a16="http://schemas.microsoft.com/office/drawing/2014/main" id="{92986583-FBE6-4BC6-A066-9B939D341406}"/>
              </a:ext>
            </a:extLst>
          </p:cNvPr>
          <p:cNvPicPr>
            <a:picLocks noChangeAspect="1"/>
          </p:cNvPicPr>
          <p:nvPr/>
        </p:nvPicPr>
        <p:blipFill>
          <a:blip r:embed="rId3"/>
          <a:stretch>
            <a:fillRect/>
          </a:stretch>
        </p:blipFill>
        <p:spPr>
          <a:xfrm>
            <a:off x="570381" y="1403251"/>
            <a:ext cx="838157" cy="838157"/>
          </a:xfrm>
          <a:prstGeom prst="rect">
            <a:avLst/>
          </a:prstGeom>
        </p:spPr>
      </p:pic>
      <p:sp>
        <p:nvSpPr>
          <p:cNvPr id="5" name="TextBox 4">
            <a:extLst>
              <a:ext uri="{FF2B5EF4-FFF2-40B4-BE49-F238E27FC236}">
                <a16:creationId xmlns:a16="http://schemas.microsoft.com/office/drawing/2014/main" id="{8E583A0E-6883-469E-B3AB-1CAADB947092}"/>
              </a:ext>
            </a:extLst>
          </p:cNvPr>
          <p:cNvSpPr txBox="1"/>
          <p:nvPr/>
        </p:nvSpPr>
        <p:spPr>
          <a:xfrm>
            <a:off x="1765614" y="1403251"/>
            <a:ext cx="9860673" cy="1020841"/>
          </a:xfrm>
          <a:prstGeom prst="rect">
            <a:avLst/>
          </a:prstGeom>
          <a:noFill/>
        </p:spPr>
        <p:txBody>
          <a:bodyPr wrap="square" lIns="0" tIns="0" rIns="0" bIns="0" rtlCol="0">
            <a:spAutoFit/>
          </a:bodyPr>
          <a:lstStyle/>
          <a:p>
            <a:pPr defTabSz="435743">
              <a:spcBef>
                <a:spcPts val="588"/>
              </a:spcBef>
            </a:pPr>
            <a:r>
              <a:rPr lang="en-US" sz="1961" dirty="0">
                <a:latin typeface="+mj-lt"/>
              </a:rPr>
              <a:t>Cloud identities:</a:t>
            </a:r>
          </a:p>
          <a:p>
            <a:pPr defTabSz="435743">
              <a:spcBef>
                <a:spcPts val="588"/>
              </a:spcBef>
              <a:spcAft>
                <a:spcPts val="196"/>
              </a:spcAft>
            </a:pPr>
            <a:r>
              <a:rPr lang="en-US" sz="1730" dirty="0"/>
              <a:t>Exist only in </a:t>
            </a:r>
            <a:r>
              <a:rPr lang="en-US" dirty="0"/>
              <a:t>Microsoft</a:t>
            </a:r>
            <a:r>
              <a:rPr lang="en-US" sz="1730" dirty="0"/>
              <a:t> 365</a:t>
            </a:r>
          </a:p>
          <a:p>
            <a:pPr defTabSz="435743">
              <a:spcBef>
                <a:spcPts val="588"/>
              </a:spcBef>
              <a:spcAft>
                <a:spcPts val="196"/>
              </a:spcAft>
            </a:pPr>
            <a:r>
              <a:rPr lang="en-US" sz="1730" dirty="0"/>
              <a:t>Are suitable only for small organizations</a:t>
            </a:r>
          </a:p>
        </p:txBody>
      </p:sp>
      <p:cxnSp>
        <p:nvCxnSpPr>
          <p:cNvPr id="6" name="Straight Connector 5">
            <a:extLst>
              <a:ext uri="{FF2B5EF4-FFF2-40B4-BE49-F238E27FC236}">
                <a16:creationId xmlns:a16="http://schemas.microsoft.com/office/drawing/2014/main" id="{CE82B468-A299-4956-9B54-563B563A4030}"/>
              </a:ext>
              <a:ext uri="{C183D7F6-B498-43B3-948B-1728B52AA6E4}">
                <adec:decorative xmlns:adec="http://schemas.microsoft.com/office/drawing/2017/decorative" val="1"/>
              </a:ext>
            </a:extLst>
          </p:cNvPr>
          <p:cNvCxnSpPr>
            <a:cxnSpLocks/>
          </p:cNvCxnSpPr>
          <p:nvPr/>
        </p:nvCxnSpPr>
        <p:spPr>
          <a:xfrm>
            <a:off x="1765614" y="2627530"/>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 name="Picture 8" descr="Icon of document with upward pointing arrow and a check mark">
            <a:extLst>
              <a:ext uri="{FF2B5EF4-FFF2-40B4-BE49-F238E27FC236}">
                <a16:creationId xmlns:a16="http://schemas.microsoft.com/office/drawing/2014/main" id="{27A96711-AE09-4379-BAFD-98E90C86D9A0}"/>
              </a:ext>
            </a:extLst>
          </p:cNvPr>
          <p:cNvPicPr>
            <a:picLocks noChangeAspect="1"/>
          </p:cNvPicPr>
          <p:nvPr/>
        </p:nvPicPr>
        <p:blipFill>
          <a:blip r:embed="rId4"/>
          <a:stretch>
            <a:fillRect/>
          </a:stretch>
        </p:blipFill>
        <p:spPr>
          <a:xfrm>
            <a:off x="570381" y="2828099"/>
            <a:ext cx="838157" cy="838157"/>
          </a:xfrm>
          <a:prstGeom prst="rect">
            <a:avLst/>
          </a:prstGeom>
        </p:spPr>
      </p:pic>
      <p:sp>
        <p:nvSpPr>
          <p:cNvPr id="8" name="TextBox 7">
            <a:extLst>
              <a:ext uri="{FF2B5EF4-FFF2-40B4-BE49-F238E27FC236}">
                <a16:creationId xmlns:a16="http://schemas.microsoft.com/office/drawing/2014/main" id="{2A42D116-CD0A-43B2-A09D-72AC2B2DAAB5}"/>
              </a:ext>
            </a:extLst>
          </p:cNvPr>
          <p:cNvSpPr txBox="1"/>
          <p:nvPr/>
        </p:nvSpPr>
        <p:spPr>
          <a:xfrm>
            <a:off x="1765614" y="2828099"/>
            <a:ext cx="9860673" cy="1392970"/>
          </a:xfrm>
          <a:prstGeom prst="rect">
            <a:avLst/>
          </a:prstGeom>
          <a:noFill/>
        </p:spPr>
        <p:txBody>
          <a:bodyPr wrap="square" lIns="0" tIns="0" rIns="0" bIns="0" rtlCol="0">
            <a:spAutoFit/>
          </a:bodyPr>
          <a:lstStyle/>
          <a:p>
            <a:pPr defTabSz="435743">
              <a:spcBef>
                <a:spcPts val="588"/>
              </a:spcBef>
            </a:pPr>
            <a:r>
              <a:rPr lang="en-US" sz="1961" dirty="0">
                <a:latin typeface="+mj-lt"/>
              </a:rPr>
              <a:t>Synchronized identities:</a:t>
            </a:r>
          </a:p>
          <a:p>
            <a:pPr defTabSz="435743">
              <a:spcBef>
                <a:spcPts val="588"/>
              </a:spcBef>
              <a:spcAft>
                <a:spcPts val="196"/>
              </a:spcAft>
            </a:pPr>
            <a:r>
              <a:rPr lang="en-US" sz="1730" dirty="0"/>
              <a:t>Exist in AD DS and </a:t>
            </a:r>
            <a:r>
              <a:rPr lang="en-US" dirty="0"/>
              <a:t>Microsoft</a:t>
            </a:r>
            <a:r>
              <a:rPr lang="en-US" sz="1730" dirty="0"/>
              <a:t> 365</a:t>
            </a:r>
          </a:p>
          <a:p>
            <a:pPr defTabSz="435743">
              <a:spcBef>
                <a:spcPts val="588"/>
              </a:spcBef>
              <a:spcAft>
                <a:spcPts val="196"/>
              </a:spcAft>
            </a:pPr>
            <a:r>
              <a:rPr lang="en-US" sz="1730" dirty="0"/>
              <a:t>Can synchronize passwords</a:t>
            </a:r>
          </a:p>
          <a:p>
            <a:pPr defTabSz="435743">
              <a:spcBef>
                <a:spcPts val="588"/>
              </a:spcBef>
              <a:spcAft>
                <a:spcPts val="196"/>
              </a:spcAft>
            </a:pPr>
            <a:r>
              <a:rPr lang="en-US" sz="1730" dirty="0"/>
              <a:t>Are managed in AD DS</a:t>
            </a:r>
          </a:p>
        </p:txBody>
      </p:sp>
      <p:cxnSp>
        <p:nvCxnSpPr>
          <p:cNvPr id="14" name="Straight Connector 13">
            <a:extLst>
              <a:ext uri="{FF2B5EF4-FFF2-40B4-BE49-F238E27FC236}">
                <a16:creationId xmlns:a16="http://schemas.microsoft.com/office/drawing/2014/main" id="{167C6FC5-2418-4CF2-BB74-ACB8F6A60796}"/>
              </a:ext>
              <a:ext uri="{C183D7F6-B498-43B3-948B-1728B52AA6E4}">
                <adec:decorative xmlns:adec="http://schemas.microsoft.com/office/drawing/2017/decorative" val="1"/>
              </a:ext>
            </a:extLst>
          </p:cNvPr>
          <p:cNvCxnSpPr>
            <a:cxnSpLocks/>
          </p:cNvCxnSpPr>
          <p:nvPr/>
        </p:nvCxnSpPr>
        <p:spPr>
          <a:xfrm>
            <a:off x="1765614" y="4427377"/>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descr="Icon of circle enclosed by four frames">
            <a:extLst>
              <a:ext uri="{FF2B5EF4-FFF2-40B4-BE49-F238E27FC236}">
                <a16:creationId xmlns:a16="http://schemas.microsoft.com/office/drawing/2014/main" id="{F6F5C9A0-AC29-4495-B34A-ADC576B55C3F}"/>
              </a:ext>
            </a:extLst>
          </p:cNvPr>
          <p:cNvPicPr>
            <a:picLocks noChangeAspect="1"/>
          </p:cNvPicPr>
          <p:nvPr/>
        </p:nvPicPr>
        <p:blipFill>
          <a:blip r:embed="rId5"/>
          <a:stretch>
            <a:fillRect/>
          </a:stretch>
        </p:blipFill>
        <p:spPr>
          <a:xfrm>
            <a:off x="570381" y="4655961"/>
            <a:ext cx="838157" cy="838157"/>
          </a:xfrm>
          <a:prstGeom prst="rect">
            <a:avLst/>
          </a:prstGeom>
        </p:spPr>
      </p:pic>
      <p:sp>
        <p:nvSpPr>
          <p:cNvPr id="13" name="TextBox 12">
            <a:extLst>
              <a:ext uri="{FF2B5EF4-FFF2-40B4-BE49-F238E27FC236}">
                <a16:creationId xmlns:a16="http://schemas.microsoft.com/office/drawing/2014/main" id="{0E3B7F62-65F3-4F89-BA7E-FC30EAAD19B2}"/>
              </a:ext>
            </a:extLst>
          </p:cNvPr>
          <p:cNvSpPr txBox="1"/>
          <p:nvPr/>
        </p:nvSpPr>
        <p:spPr>
          <a:xfrm>
            <a:off x="1765614" y="4655961"/>
            <a:ext cx="9860673" cy="1392970"/>
          </a:xfrm>
          <a:prstGeom prst="rect">
            <a:avLst/>
          </a:prstGeom>
          <a:noFill/>
        </p:spPr>
        <p:txBody>
          <a:bodyPr wrap="square" lIns="0" tIns="0" rIns="0" bIns="0" rtlCol="0">
            <a:spAutoFit/>
          </a:bodyPr>
          <a:lstStyle/>
          <a:p>
            <a:pPr defTabSz="435743">
              <a:spcBef>
                <a:spcPts val="588"/>
              </a:spcBef>
            </a:pPr>
            <a:r>
              <a:rPr lang="en-US" sz="1961" dirty="0">
                <a:latin typeface="+mj-lt"/>
              </a:rPr>
              <a:t>Federated identities:</a:t>
            </a:r>
          </a:p>
          <a:p>
            <a:pPr defTabSz="435743">
              <a:spcBef>
                <a:spcPts val="588"/>
              </a:spcBef>
              <a:spcAft>
                <a:spcPts val="196"/>
              </a:spcAft>
            </a:pPr>
            <a:r>
              <a:rPr lang="en-US" sz="1730" dirty="0"/>
              <a:t>Add </a:t>
            </a:r>
            <a:r>
              <a:rPr lang="en-US" sz="1730" dirty="0" err="1"/>
              <a:t>SSO</a:t>
            </a:r>
            <a:r>
              <a:rPr lang="en-US" sz="1730" dirty="0"/>
              <a:t> for synchronized identities</a:t>
            </a:r>
          </a:p>
          <a:p>
            <a:pPr defTabSz="435743">
              <a:spcBef>
                <a:spcPts val="588"/>
              </a:spcBef>
              <a:spcAft>
                <a:spcPts val="196"/>
              </a:spcAft>
            </a:pPr>
            <a:r>
              <a:rPr lang="en-US" sz="1730" dirty="0"/>
              <a:t>Require AD FS</a:t>
            </a:r>
          </a:p>
          <a:p>
            <a:pPr defTabSz="435743">
              <a:spcBef>
                <a:spcPts val="588"/>
              </a:spcBef>
              <a:spcAft>
                <a:spcPts val="196"/>
              </a:spcAft>
            </a:pPr>
            <a:r>
              <a:rPr lang="en-US" sz="1730" dirty="0"/>
              <a:t>You can implement pass-through authentication as an alternative to AD FS</a:t>
            </a:r>
          </a:p>
        </p:txBody>
      </p:sp>
    </p:spTree>
    <p:extLst>
      <p:ext uri="{BB962C8B-B14F-4D97-AF65-F5344CB8AC3E}">
        <p14:creationId xmlns:p14="http://schemas.microsoft.com/office/powerpoint/2010/main" val="1404797785"/>
      </p:ext>
    </p:extLst>
  </p:cSld>
  <p:clrMapOvr>
    <a:masterClrMapping/>
  </p:clrMapOvr>
  <p:transitio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user accounts</a:t>
            </a:r>
          </a:p>
        </p:txBody>
      </p:sp>
      <p:pic>
        <p:nvPicPr>
          <p:cNvPr id="5" name="Picture 4" descr="Icon of web page showing a profile of two people">
            <a:extLst>
              <a:ext uri="{FF2B5EF4-FFF2-40B4-BE49-F238E27FC236}">
                <a16:creationId xmlns:a16="http://schemas.microsoft.com/office/drawing/2014/main" id="{8128E3A2-1033-4693-9517-94D05A8565ED}"/>
              </a:ext>
            </a:extLst>
          </p:cNvPr>
          <p:cNvPicPr>
            <a:picLocks noChangeAspect="1"/>
          </p:cNvPicPr>
          <p:nvPr/>
        </p:nvPicPr>
        <p:blipFill>
          <a:blip r:embed="rId3"/>
          <a:stretch>
            <a:fillRect/>
          </a:stretch>
        </p:blipFill>
        <p:spPr>
          <a:xfrm>
            <a:off x="570383" y="1403251"/>
            <a:ext cx="838157" cy="838157"/>
          </a:xfrm>
          <a:prstGeom prst="rect">
            <a:avLst/>
          </a:prstGeom>
        </p:spPr>
      </p:pic>
      <p:sp>
        <p:nvSpPr>
          <p:cNvPr id="3" name="TextBox 2">
            <a:extLst>
              <a:ext uri="{FF2B5EF4-FFF2-40B4-BE49-F238E27FC236}">
                <a16:creationId xmlns:a16="http://schemas.microsoft.com/office/drawing/2014/main" id="{DE59CF76-88B1-4119-80E3-105233EECF3D}"/>
              </a:ext>
            </a:extLst>
          </p:cNvPr>
          <p:cNvSpPr txBox="1"/>
          <p:nvPr/>
        </p:nvSpPr>
        <p:spPr>
          <a:xfrm>
            <a:off x="1760947" y="1403251"/>
            <a:ext cx="9860673" cy="1765099"/>
          </a:xfrm>
          <a:prstGeom prst="rect">
            <a:avLst/>
          </a:prstGeom>
          <a:noFill/>
        </p:spPr>
        <p:txBody>
          <a:bodyPr wrap="square" lIns="0" tIns="0" rIns="0" bIns="0" rtlCol="0">
            <a:spAutoFit/>
          </a:bodyPr>
          <a:lstStyle/>
          <a:p>
            <a:pPr defTabSz="435743">
              <a:spcBef>
                <a:spcPts val="588"/>
              </a:spcBef>
            </a:pPr>
            <a:r>
              <a:rPr lang="en-US" sz="1961" dirty="0">
                <a:latin typeface="+mj-lt"/>
              </a:rPr>
              <a:t>User provisioning options include:</a:t>
            </a:r>
          </a:p>
          <a:p>
            <a:pPr defTabSz="435743">
              <a:spcBef>
                <a:spcPts val="588"/>
              </a:spcBef>
              <a:spcAft>
                <a:spcPts val="196"/>
              </a:spcAft>
            </a:pPr>
            <a:r>
              <a:rPr lang="en-US" sz="1730" dirty="0"/>
              <a:t>Microsoft 365 admin center</a:t>
            </a:r>
          </a:p>
          <a:p>
            <a:pPr defTabSz="435743">
              <a:spcBef>
                <a:spcPts val="588"/>
              </a:spcBef>
              <a:spcAft>
                <a:spcPts val="196"/>
              </a:spcAft>
            </a:pPr>
            <a:r>
              <a:rPr lang="en-US" sz="1730" dirty="0"/>
              <a:t>Import multiple users</a:t>
            </a:r>
          </a:p>
          <a:p>
            <a:pPr defTabSz="435743">
              <a:spcBef>
                <a:spcPts val="588"/>
              </a:spcBef>
              <a:spcAft>
                <a:spcPts val="196"/>
              </a:spcAft>
            </a:pPr>
            <a:r>
              <a:rPr lang="en-US" sz="1730" dirty="0"/>
              <a:t>Windows PowerShell</a:t>
            </a:r>
          </a:p>
          <a:p>
            <a:pPr defTabSz="435743">
              <a:spcBef>
                <a:spcPts val="588"/>
              </a:spcBef>
              <a:spcAft>
                <a:spcPts val="196"/>
              </a:spcAft>
            </a:pPr>
            <a:r>
              <a:rPr lang="en-US" sz="1730" dirty="0"/>
              <a:t>Directory synchronization</a:t>
            </a:r>
          </a:p>
        </p:txBody>
      </p:sp>
    </p:spTree>
    <p:extLst>
      <p:ext uri="{BB962C8B-B14F-4D97-AF65-F5344CB8AC3E}">
        <p14:creationId xmlns:p14="http://schemas.microsoft.com/office/powerpoint/2010/main" val="3544078677"/>
      </p:ext>
    </p:extLst>
  </p:cSld>
  <p:clrMapOvr>
    <a:masterClrMapping/>
  </p:clrMapOvr>
  <p:transitio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Managing user licenses</a:t>
            </a:r>
          </a:p>
        </p:txBody>
      </p:sp>
      <p:pic>
        <p:nvPicPr>
          <p:cNvPr id="8" name="Picture 7" descr="Icon of three rectangles with a check mark at each end">
            <a:extLst>
              <a:ext uri="{FF2B5EF4-FFF2-40B4-BE49-F238E27FC236}">
                <a16:creationId xmlns:a16="http://schemas.microsoft.com/office/drawing/2014/main" id="{E4597679-D429-4EF1-A96D-DBDDD6440097}"/>
              </a:ext>
            </a:extLst>
          </p:cNvPr>
          <p:cNvPicPr>
            <a:picLocks noChangeAspect="1"/>
          </p:cNvPicPr>
          <p:nvPr/>
        </p:nvPicPr>
        <p:blipFill>
          <a:blip r:embed="rId3"/>
          <a:stretch>
            <a:fillRect/>
          </a:stretch>
        </p:blipFill>
        <p:spPr>
          <a:xfrm>
            <a:off x="570155" y="1403251"/>
            <a:ext cx="838157" cy="838157"/>
          </a:xfrm>
          <a:prstGeom prst="rect">
            <a:avLst/>
          </a:prstGeom>
        </p:spPr>
      </p:pic>
      <p:sp>
        <p:nvSpPr>
          <p:cNvPr id="7" name="TextBox 6">
            <a:extLst>
              <a:ext uri="{FF2B5EF4-FFF2-40B4-BE49-F238E27FC236}">
                <a16:creationId xmlns:a16="http://schemas.microsoft.com/office/drawing/2014/main" id="{924F4B29-01AF-4543-A825-D32E853083EF}"/>
              </a:ext>
            </a:extLst>
          </p:cNvPr>
          <p:cNvSpPr txBox="1"/>
          <p:nvPr/>
        </p:nvSpPr>
        <p:spPr>
          <a:xfrm>
            <a:off x="1763281" y="1403251"/>
            <a:ext cx="9860673" cy="1020841"/>
          </a:xfrm>
          <a:prstGeom prst="rect">
            <a:avLst/>
          </a:prstGeom>
          <a:noFill/>
        </p:spPr>
        <p:txBody>
          <a:bodyPr wrap="square" lIns="0" tIns="0" rIns="0" bIns="0" rtlCol="0">
            <a:spAutoFit/>
          </a:bodyPr>
          <a:lstStyle/>
          <a:p>
            <a:pPr defTabSz="435743">
              <a:spcBef>
                <a:spcPts val="588"/>
              </a:spcBef>
            </a:pPr>
            <a:r>
              <a:rPr lang="en-US" sz="1961" dirty="0">
                <a:latin typeface="+mj-lt"/>
              </a:rPr>
              <a:t>While assigning Office 365 service licenses to users, you can:</a:t>
            </a:r>
          </a:p>
          <a:p>
            <a:pPr defTabSz="435743">
              <a:spcBef>
                <a:spcPts val="588"/>
              </a:spcBef>
              <a:spcAft>
                <a:spcPts val="196"/>
              </a:spcAft>
            </a:pPr>
            <a:r>
              <a:rPr lang="en-US" sz="1730" dirty="0"/>
              <a:t>Replace existing licenses</a:t>
            </a:r>
          </a:p>
          <a:p>
            <a:pPr defTabSz="435743">
              <a:spcBef>
                <a:spcPts val="588"/>
              </a:spcBef>
              <a:spcAft>
                <a:spcPts val="196"/>
              </a:spcAft>
            </a:pPr>
            <a:r>
              <a:rPr lang="en-US" sz="1730" dirty="0"/>
              <a:t>Add to existing licenses</a:t>
            </a:r>
          </a:p>
        </p:txBody>
      </p:sp>
      <p:cxnSp>
        <p:nvCxnSpPr>
          <p:cNvPr id="6" name="Straight Connector 5">
            <a:extLst>
              <a:ext uri="{FF2B5EF4-FFF2-40B4-BE49-F238E27FC236}">
                <a16:creationId xmlns:a16="http://schemas.microsoft.com/office/drawing/2014/main" id="{3F6C7D4F-D900-4832-AECC-0126CA8C8697}"/>
              </a:ext>
              <a:ext uri="{C183D7F6-B498-43B3-948B-1728B52AA6E4}">
                <adec:decorative xmlns:adec="http://schemas.microsoft.com/office/drawing/2017/decorative" val="1"/>
              </a:ext>
            </a:extLst>
          </p:cNvPr>
          <p:cNvCxnSpPr>
            <a:cxnSpLocks/>
          </p:cNvCxnSpPr>
          <p:nvPr/>
        </p:nvCxnSpPr>
        <p:spPr>
          <a:xfrm>
            <a:off x="1763280" y="2641270"/>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descr="Icon of two rectangles with magnifying glass ">
            <a:extLst>
              <a:ext uri="{FF2B5EF4-FFF2-40B4-BE49-F238E27FC236}">
                <a16:creationId xmlns:a16="http://schemas.microsoft.com/office/drawing/2014/main" id="{3B09137E-53CF-4258-9F7F-7C42BD907AD8}"/>
              </a:ext>
            </a:extLst>
          </p:cNvPr>
          <p:cNvPicPr>
            <a:picLocks noChangeAspect="1"/>
          </p:cNvPicPr>
          <p:nvPr/>
        </p:nvPicPr>
        <p:blipFill>
          <a:blip r:embed="rId4"/>
          <a:stretch>
            <a:fillRect/>
          </a:stretch>
        </p:blipFill>
        <p:spPr>
          <a:xfrm>
            <a:off x="570381" y="2858447"/>
            <a:ext cx="838157" cy="838157"/>
          </a:xfrm>
          <a:prstGeom prst="rect">
            <a:avLst/>
          </a:prstGeom>
        </p:spPr>
      </p:pic>
      <p:sp>
        <p:nvSpPr>
          <p:cNvPr id="9" name="TextBox 8">
            <a:extLst>
              <a:ext uri="{FF2B5EF4-FFF2-40B4-BE49-F238E27FC236}">
                <a16:creationId xmlns:a16="http://schemas.microsoft.com/office/drawing/2014/main" id="{D23004B1-D703-48F6-9ADC-AA0C70EC0F8F}"/>
              </a:ext>
            </a:extLst>
          </p:cNvPr>
          <p:cNvSpPr txBox="1"/>
          <p:nvPr/>
        </p:nvSpPr>
        <p:spPr>
          <a:xfrm>
            <a:off x="1763281" y="2858447"/>
            <a:ext cx="9860673" cy="1020841"/>
          </a:xfrm>
          <a:prstGeom prst="rect">
            <a:avLst/>
          </a:prstGeom>
          <a:noFill/>
        </p:spPr>
        <p:txBody>
          <a:bodyPr wrap="square" lIns="0" tIns="0" rIns="0" bIns="0" rtlCol="0">
            <a:spAutoFit/>
          </a:bodyPr>
          <a:lstStyle/>
          <a:p>
            <a:pPr defTabSz="435743">
              <a:spcBef>
                <a:spcPts val="588"/>
              </a:spcBef>
            </a:pPr>
            <a:r>
              <a:rPr lang="en-US" sz="1961" dirty="0">
                <a:latin typeface="+mj-lt"/>
              </a:rPr>
              <a:t>You can view license information such as:</a:t>
            </a:r>
          </a:p>
          <a:p>
            <a:pPr defTabSz="435743">
              <a:spcBef>
                <a:spcPts val="588"/>
              </a:spcBef>
              <a:spcAft>
                <a:spcPts val="196"/>
              </a:spcAft>
            </a:pPr>
            <a:r>
              <a:rPr lang="en-US" sz="1730" dirty="0"/>
              <a:t>Unlicensed users</a:t>
            </a:r>
          </a:p>
          <a:p>
            <a:pPr defTabSz="435743">
              <a:spcBef>
                <a:spcPts val="588"/>
              </a:spcBef>
              <a:spcAft>
                <a:spcPts val="196"/>
              </a:spcAft>
            </a:pPr>
            <a:r>
              <a:rPr lang="en-US" sz="1730" dirty="0"/>
              <a:t>Number of used licenses</a:t>
            </a:r>
          </a:p>
        </p:txBody>
      </p:sp>
    </p:spTree>
    <p:extLst>
      <p:ext uri="{BB962C8B-B14F-4D97-AF65-F5344CB8AC3E}">
        <p14:creationId xmlns:p14="http://schemas.microsoft.com/office/powerpoint/2010/main" val="3920019490"/>
      </p:ext>
    </p:extLst>
  </p:cSld>
  <p:clrMapOvr>
    <a:masterClrMapping/>
  </p:clrMapOvr>
  <p:transitio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Managing user accounts</a:t>
            </a:r>
          </a:p>
        </p:txBody>
      </p:sp>
      <p:pic>
        <p:nvPicPr>
          <p:cNvPr id="6" name="Picture 5" descr="Icon of a wrench">
            <a:extLst>
              <a:ext uri="{FF2B5EF4-FFF2-40B4-BE49-F238E27FC236}">
                <a16:creationId xmlns:a16="http://schemas.microsoft.com/office/drawing/2014/main" id="{F6700ACE-C53A-48DF-AFC6-C1B5A39349DA}"/>
              </a:ext>
            </a:extLst>
          </p:cNvPr>
          <p:cNvPicPr>
            <a:picLocks noChangeAspect="1"/>
          </p:cNvPicPr>
          <p:nvPr/>
        </p:nvPicPr>
        <p:blipFill>
          <a:blip r:embed="rId3"/>
          <a:stretch>
            <a:fillRect/>
          </a:stretch>
        </p:blipFill>
        <p:spPr>
          <a:xfrm>
            <a:off x="569588" y="1403251"/>
            <a:ext cx="838157" cy="838157"/>
          </a:xfrm>
          <a:prstGeom prst="rect">
            <a:avLst/>
          </a:prstGeom>
        </p:spPr>
      </p:pic>
      <p:sp>
        <p:nvSpPr>
          <p:cNvPr id="3" name="TextBox 2">
            <a:extLst>
              <a:ext uri="{FF2B5EF4-FFF2-40B4-BE49-F238E27FC236}">
                <a16:creationId xmlns:a16="http://schemas.microsoft.com/office/drawing/2014/main" id="{124FF7AC-E96F-4BFE-AB67-07C265D75FB3}"/>
              </a:ext>
            </a:extLst>
          </p:cNvPr>
          <p:cNvSpPr txBox="1"/>
          <p:nvPr/>
        </p:nvSpPr>
        <p:spPr>
          <a:xfrm>
            <a:off x="1763281" y="1403251"/>
            <a:ext cx="9860673" cy="2438955"/>
          </a:xfrm>
          <a:prstGeom prst="rect">
            <a:avLst/>
          </a:prstGeom>
          <a:noFill/>
        </p:spPr>
        <p:txBody>
          <a:bodyPr wrap="square" lIns="0" tIns="0" rIns="0" bIns="0" rtlCol="0">
            <a:spAutoFit/>
          </a:bodyPr>
          <a:lstStyle/>
          <a:p>
            <a:pPr defTabSz="435743">
              <a:spcBef>
                <a:spcPts val="588"/>
              </a:spcBef>
            </a:pPr>
            <a:r>
              <a:rPr lang="en-US" sz="1961" dirty="0">
                <a:latin typeface="+mj-lt"/>
              </a:rPr>
              <a:t>In the Microsoft 365 admin center, you can modify the user settings in the following categories:</a:t>
            </a:r>
          </a:p>
          <a:p>
            <a:pPr defTabSz="435743">
              <a:spcBef>
                <a:spcPts val="588"/>
              </a:spcBef>
              <a:spcAft>
                <a:spcPts val="196"/>
              </a:spcAft>
            </a:pPr>
            <a:r>
              <a:rPr lang="en-US" sz="1730" dirty="0"/>
              <a:t>Account</a:t>
            </a:r>
          </a:p>
          <a:p>
            <a:pPr defTabSz="435743">
              <a:spcBef>
                <a:spcPts val="588"/>
              </a:spcBef>
              <a:spcAft>
                <a:spcPts val="196"/>
              </a:spcAft>
            </a:pPr>
            <a:r>
              <a:rPr lang="en-US" sz="1730" dirty="0"/>
              <a:t>Devices</a:t>
            </a:r>
          </a:p>
          <a:p>
            <a:pPr defTabSz="435743">
              <a:spcBef>
                <a:spcPts val="588"/>
              </a:spcBef>
              <a:spcAft>
                <a:spcPts val="196"/>
              </a:spcAft>
            </a:pPr>
            <a:r>
              <a:rPr lang="en-US" sz="1730" dirty="0"/>
              <a:t>Licenses and Apps</a:t>
            </a:r>
          </a:p>
          <a:p>
            <a:pPr defTabSz="435743">
              <a:spcBef>
                <a:spcPts val="588"/>
              </a:spcBef>
              <a:spcAft>
                <a:spcPts val="196"/>
              </a:spcAft>
            </a:pPr>
            <a:r>
              <a:rPr lang="en-US" sz="1730" dirty="0"/>
              <a:t>Mail</a:t>
            </a:r>
          </a:p>
          <a:p>
            <a:pPr defTabSz="435743">
              <a:spcBef>
                <a:spcPts val="588"/>
              </a:spcBef>
              <a:spcAft>
                <a:spcPts val="196"/>
              </a:spcAft>
            </a:pPr>
            <a:r>
              <a:rPr lang="en-US" sz="1730" dirty="0"/>
              <a:t>OneDrive</a:t>
            </a:r>
          </a:p>
        </p:txBody>
      </p:sp>
    </p:spTree>
    <p:extLst>
      <p:ext uri="{BB962C8B-B14F-4D97-AF65-F5344CB8AC3E}">
        <p14:creationId xmlns:p14="http://schemas.microsoft.com/office/powerpoint/2010/main" val="1382513249"/>
      </p:ext>
    </p:extLst>
  </p:cSld>
  <p:clrMapOvr>
    <a:masterClrMapping/>
  </p:clrMapOvr>
  <p:transitio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Exercises        </a:t>
            </a:r>
          </a:p>
        </p:txBody>
      </p:sp>
      <p:sp>
        <p:nvSpPr>
          <p:cNvPr id="4" name="Rectangle 3">
            <a:extLst>
              <a:ext uri="{FF2B5EF4-FFF2-40B4-BE49-F238E27FC236}">
                <a16:creationId xmlns:a16="http://schemas.microsoft.com/office/drawing/2014/main" id="{B968F7F2-AD0C-466D-90EB-DBF0F47127A6}"/>
              </a:ext>
            </a:extLst>
          </p:cNvPr>
          <p:cNvSpPr/>
          <p:nvPr/>
        </p:nvSpPr>
        <p:spPr>
          <a:xfrm>
            <a:off x="568053" y="1642833"/>
            <a:ext cx="11055902" cy="799575"/>
          </a:xfrm>
          <a:prstGeom prst="rect">
            <a:avLst/>
          </a:prstGeom>
        </p:spPr>
        <p:txBody>
          <a:bodyPr wrap="square" lIns="0" tIns="0" rIns="0" bIns="0">
            <a:spAutoFit/>
          </a:bodyPr>
          <a:lstStyle/>
          <a:p>
            <a:pPr fontAlgn="base">
              <a:spcBef>
                <a:spcPts val="588"/>
              </a:spcBef>
            </a:pPr>
            <a:r>
              <a:rPr lang="en-US" sz="2353" dirty="0">
                <a:latin typeface="+mj-lt"/>
              </a:rPr>
              <a:t>Exercise 1: </a:t>
            </a:r>
            <a:r>
              <a:rPr lang="en-US" sz="2353" dirty="0">
                <a:solidFill>
                  <a:srgbClr val="000000"/>
                </a:solidFill>
                <a:latin typeface="+mj-lt"/>
              </a:rPr>
              <a:t>Managing Microsoft 365 users with the Microsoft 365 admin center</a:t>
            </a:r>
          </a:p>
          <a:p>
            <a:pPr fontAlgn="base">
              <a:spcBef>
                <a:spcPts val="588"/>
              </a:spcBef>
            </a:pPr>
            <a:endParaRPr lang="en-US" sz="2353" dirty="0">
              <a:latin typeface="+mj-lt"/>
              <a:cs typeface="Segoe UI Semilight" panose="020B0402040204020203" pitchFamily="34" charset="0"/>
            </a:endParaRPr>
          </a:p>
        </p:txBody>
      </p:sp>
      <p:sp>
        <p:nvSpPr>
          <p:cNvPr id="5" name="Rectangle 4">
            <a:extLst>
              <a:ext uri="{FF2B5EF4-FFF2-40B4-BE49-F238E27FC236}">
                <a16:creationId xmlns:a16="http://schemas.microsoft.com/office/drawing/2014/main" id="{BDAF068F-72A0-44DD-BD26-F8C7982B09B3}"/>
              </a:ext>
            </a:extLst>
          </p:cNvPr>
          <p:cNvSpPr/>
          <p:nvPr/>
        </p:nvSpPr>
        <p:spPr bwMode="auto">
          <a:xfrm>
            <a:off x="568052" y="2115013"/>
            <a:ext cx="2689274" cy="190375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Aft>
                <a:spcPts val="588"/>
              </a:spcAft>
            </a:pPr>
            <a:r>
              <a:rPr lang="en-US" sz="1961" dirty="0">
                <a:solidFill>
                  <a:schemeClr val="accent1"/>
                </a:solidFill>
                <a:latin typeface="+mj-lt"/>
              </a:rPr>
              <a:t>Task 1</a:t>
            </a:r>
          </a:p>
          <a:p>
            <a:pPr marL="0" lvl="1" fontAlgn="base">
              <a:spcAft>
                <a:spcPts val="588"/>
              </a:spcAft>
            </a:pPr>
            <a:r>
              <a:rPr lang="en-US" sz="1730" dirty="0">
                <a:solidFill>
                  <a:schemeClr val="tx1"/>
                </a:solidFill>
              </a:rPr>
              <a:t>Create Microsoft 365 Users</a:t>
            </a:r>
          </a:p>
        </p:txBody>
      </p:sp>
      <p:pic>
        <p:nvPicPr>
          <p:cNvPr id="25" name="Picture 24" descr="Icon of a document">
            <a:extLst>
              <a:ext uri="{FF2B5EF4-FFF2-40B4-BE49-F238E27FC236}">
                <a16:creationId xmlns:a16="http://schemas.microsoft.com/office/drawing/2014/main" id="{74D077C2-AD4D-4153-B6BE-E4BB725CA467}"/>
              </a:ext>
            </a:extLst>
          </p:cNvPr>
          <p:cNvPicPr>
            <a:picLocks noChangeAspect="1"/>
          </p:cNvPicPr>
          <p:nvPr/>
        </p:nvPicPr>
        <p:blipFill>
          <a:blip r:embed="rId3"/>
          <a:stretch>
            <a:fillRect/>
          </a:stretch>
        </p:blipFill>
        <p:spPr>
          <a:xfrm>
            <a:off x="2468773" y="3230656"/>
            <a:ext cx="718634" cy="718634"/>
          </a:xfrm>
          <a:prstGeom prst="rect">
            <a:avLst/>
          </a:prstGeom>
        </p:spPr>
      </p:pic>
      <p:sp>
        <p:nvSpPr>
          <p:cNvPr id="12" name="Rectangle 11">
            <a:extLst>
              <a:ext uri="{FF2B5EF4-FFF2-40B4-BE49-F238E27FC236}">
                <a16:creationId xmlns:a16="http://schemas.microsoft.com/office/drawing/2014/main" id="{170BC0E3-3E29-4334-BC92-31FE68C776ED}"/>
              </a:ext>
            </a:extLst>
          </p:cNvPr>
          <p:cNvSpPr/>
          <p:nvPr/>
        </p:nvSpPr>
        <p:spPr bwMode="auto">
          <a:xfrm>
            <a:off x="3356928" y="2115013"/>
            <a:ext cx="2689274" cy="190375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Aft>
                <a:spcPts val="588"/>
              </a:spcAft>
            </a:pPr>
            <a:r>
              <a:rPr lang="en-US" sz="1961" dirty="0">
                <a:solidFill>
                  <a:schemeClr val="accent1"/>
                </a:solidFill>
                <a:latin typeface="+mj-lt"/>
              </a:rPr>
              <a:t>Task 2</a:t>
            </a:r>
          </a:p>
          <a:p>
            <a:pPr marL="0" lvl="1" fontAlgn="base">
              <a:spcAft>
                <a:spcPts val="588"/>
              </a:spcAft>
            </a:pPr>
            <a:r>
              <a:rPr lang="en-US" sz="1730" dirty="0">
                <a:solidFill>
                  <a:schemeClr val="tx1"/>
                </a:solidFill>
              </a:rPr>
              <a:t>Edit Microsoft 365 Users</a:t>
            </a:r>
          </a:p>
        </p:txBody>
      </p:sp>
      <p:pic>
        <p:nvPicPr>
          <p:cNvPr id="21" name="Picture 20" descr="Icon of a pie chart">
            <a:extLst>
              <a:ext uri="{FF2B5EF4-FFF2-40B4-BE49-F238E27FC236}">
                <a16:creationId xmlns:a16="http://schemas.microsoft.com/office/drawing/2014/main" id="{45678D26-A8ED-4649-BAF9-4F2B76302B24}"/>
              </a:ext>
            </a:extLst>
          </p:cNvPr>
          <p:cNvPicPr>
            <a:picLocks noChangeAspect="1"/>
          </p:cNvPicPr>
          <p:nvPr/>
        </p:nvPicPr>
        <p:blipFill>
          <a:blip r:embed="rId4"/>
          <a:stretch>
            <a:fillRect/>
          </a:stretch>
        </p:blipFill>
        <p:spPr>
          <a:xfrm>
            <a:off x="5260396" y="3229162"/>
            <a:ext cx="718634" cy="718634"/>
          </a:xfrm>
          <a:prstGeom prst="rect">
            <a:avLst/>
          </a:prstGeom>
        </p:spPr>
      </p:pic>
      <p:sp>
        <p:nvSpPr>
          <p:cNvPr id="29" name="Rectangle 28">
            <a:extLst>
              <a:ext uri="{FF2B5EF4-FFF2-40B4-BE49-F238E27FC236}">
                <a16:creationId xmlns:a16="http://schemas.microsoft.com/office/drawing/2014/main" id="{7EDFAEB3-9920-42CC-ACCA-F693824B2A4E}"/>
              </a:ext>
            </a:extLst>
          </p:cNvPr>
          <p:cNvSpPr/>
          <p:nvPr/>
        </p:nvSpPr>
        <p:spPr bwMode="auto">
          <a:xfrm>
            <a:off x="6145805" y="2115013"/>
            <a:ext cx="2689274" cy="190375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Aft>
                <a:spcPts val="588"/>
              </a:spcAft>
            </a:pPr>
            <a:r>
              <a:rPr lang="en-US" sz="1961" dirty="0">
                <a:solidFill>
                  <a:schemeClr val="accent1"/>
                </a:solidFill>
                <a:latin typeface="+mj-lt"/>
              </a:rPr>
              <a:t>Task 3</a:t>
            </a:r>
          </a:p>
          <a:p>
            <a:pPr marL="0" lvl="1" fontAlgn="base">
              <a:spcAft>
                <a:spcPts val="588"/>
              </a:spcAft>
            </a:pPr>
            <a:r>
              <a:rPr lang="en-US" sz="1730" dirty="0">
                <a:solidFill>
                  <a:schemeClr val="tx1"/>
                </a:solidFill>
              </a:rPr>
              <a:t>Verify User Settings</a:t>
            </a:r>
          </a:p>
        </p:txBody>
      </p:sp>
      <p:pic>
        <p:nvPicPr>
          <p:cNvPr id="32" name="Picture 31" descr="Icon of a document">
            <a:extLst>
              <a:ext uri="{FF2B5EF4-FFF2-40B4-BE49-F238E27FC236}">
                <a16:creationId xmlns:a16="http://schemas.microsoft.com/office/drawing/2014/main" id="{31FE4BF3-62A6-4347-81AB-03E82BE5A78F}"/>
              </a:ext>
            </a:extLst>
          </p:cNvPr>
          <p:cNvPicPr>
            <a:picLocks noChangeAspect="1"/>
          </p:cNvPicPr>
          <p:nvPr/>
        </p:nvPicPr>
        <p:blipFill>
          <a:blip r:embed="rId5"/>
          <a:stretch>
            <a:fillRect/>
          </a:stretch>
        </p:blipFill>
        <p:spPr>
          <a:xfrm>
            <a:off x="8036883" y="3229162"/>
            <a:ext cx="718634" cy="718634"/>
          </a:xfrm>
          <a:prstGeom prst="rect">
            <a:avLst/>
          </a:prstGeom>
        </p:spPr>
      </p:pic>
    </p:spTree>
    <p:extLst>
      <p:ext uri="{BB962C8B-B14F-4D97-AF65-F5344CB8AC3E}">
        <p14:creationId xmlns:p14="http://schemas.microsoft.com/office/powerpoint/2010/main" val="16660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588263" y="457200"/>
            <a:ext cx="8183880" cy="1143000"/>
          </a:xfrm>
        </p:spPr>
        <p:txBody>
          <a:bodyPr/>
          <a:lstStyle/>
          <a:p>
            <a:r>
              <a:rPr lang="en-US" dirty="0"/>
              <a:t>Automate and integrate business processes with Power Automate</a:t>
            </a:r>
          </a:p>
        </p:txBody>
      </p:sp>
      <p:sp>
        <p:nvSpPr>
          <p:cNvPr id="26" name="Rectangle 25">
            <a:extLst>
              <a:ext uri="{FF2B5EF4-FFF2-40B4-BE49-F238E27FC236}">
                <a16:creationId xmlns:a16="http://schemas.microsoft.com/office/drawing/2014/main" id="{8623D214-32B9-4A91-BA81-8F751B72FC5F}"/>
              </a:ext>
            </a:extLst>
          </p:cNvPr>
          <p:cNvSpPr/>
          <p:nvPr/>
        </p:nvSpPr>
        <p:spPr>
          <a:xfrm>
            <a:off x="588263" y="1766457"/>
            <a:ext cx="4039156" cy="104548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800">
                <a:solidFill>
                  <a:schemeClr val="tx1"/>
                </a:solidFill>
              </a:rPr>
              <a:t>Automate and model business processes across your apps and services</a:t>
            </a:r>
            <a:endParaRPr lang="en-IN" sz="1800">
              <a:solidFill>
                <a:schemeClr val="tx1"/>
              </a:solidFill>
            </a:endParaRPr>
          </a:p>
        </p:txBody>
      </p:sp>
      <p:sp>
        <p:nvSpPr>
          <p:cNvPr id="27" name="Rectangle 26">
            <a:extLst>
              <a:ext uri="{FF2B5EF4-FFF2-40B4-BE49-F238E27FC236}">
                <a16:creationId xmlns:a16="http://schemas.microsoft.com/office/drawing/2014/main" id="{9C78DDF9-4865-43B3-AEFF-F756F9ED8576}"/>
              </a:ext>
            </a:extLst>
          </p:cNvPr>
          <p:cNvSpPr/>
          <p:nvPr/>
        </p:nvSpPr>
        <p:spPr>
          <a:xfrm>
            <a:off x="588263" y="2944271"/>
            <a:ext cx="4039156" cy="104548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800">
                <a:solidFill>
                  <a:schemeClr val="tx1"/>
                </a:solidFill>
              </a:rPr>
              <a:t>From simple automations to advanced scenarios with branches, loops, and more</a:t>
            </a:r>
            <a:endParaRPr lang="en-IN" sz="1800">
              <a:solidFill>
                <a:schemeClr val="tx1"/>
              </a:solidFill>
            </a:endParaRPr>
          </a:p>
        </p:txBody>
      </p:sp>
      <p:sp>
        <p:nvSpPr>
          <p:cNvPr id="28" name="Rectangle 27">
            <a:extLst>
              <a:ext uri="{FF2B5EF4-FFF2-40B4-BE49-F238E27FC236}">
                <a16:creationId xmlns:a16="http://schemas.microsoft.com/office/drawing/2014/main" id="{DE65E6B9-4BCB-454E-9333-1B0728976708}"/>
              </a:ext>
            </a:extLst>
          </p:cNvPr>
          <p:cNvSpPr/>
          <p:nvPr/>
        </p:nvSpPr>
        <p:spPr>
          <a:xfrm>
            <a:off x="588263" y="4122085"/>
            <a:ext cx="4039156" cy="104548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800" dirty="0">
                <a:solidFill>
                  <a:schemeClr val="tx1"/>
                </a:solidFill>
              </a:rPr>
              <a:t>Trigger actions, grant approvals, </a:t>
            </a:r>
            <a:br>
              <a:rPr lang="en-US" sz="1800" dirty="0">
                <a:solidFill>
                  <a:schemeClr val="tx1"/>
                </a:solidFill>
              </a:rPr>
            </a:br>
            <a:r>
              <a:rPr lang="en-US" sz="1800" dirty="0">
                <a:solidFill>
                  <a:schemeClr val="tx1"/>
                </a:solidFill>
              </a:rPr>
              <a:t>and get notifications right where </a:t>
            </a:r>
            <a:br>
              <a:rPr lang="en-US" sz="1800" dirty="0">
                <a:solidFill>
                  <a:schemeClr val="tx1"/>
                </a:solidFill>
              </a:rPr>
            </a:br>
            <a:r>
              <a:rPr lang="en-US" sz="1800" dirty="0">
                <a:solidFill>
                  <a:schemeClr val="tx1"/>
                </a:solidFill>
              </a:rPr>
              <a:t>you work</a:t>
            </a:r>
            <a:endParaRPr lang="en-IN" sz="1800" dirty="0">
              <a:solidFill>
                <a:schemeClr val="tx1"/>
              </a:solidFill>
            </a:endParaRPr>
          </a:p>
        </p:txBody>
      </p:sp>
      <p:sp>
        <p:nvSpPr>
          <p:cNvPr id="29" name="Rectangle 28">
            <a:extLst>
              <a:ext uri="{FF2B5EF4-FFF2-40B4-BE49-F238E27FC236}">
                <a16:creationId xmlns:a16="http://schemas.microsoft.com/office/drawing/2014/main" id="{CA02DC20-A95D-41EB-9846-51B9A0B46EE5}"/>
              </a:ext>
            </a:extLst>
          </p:cNvPr>
          <p:cNvSpPr/>
          <p:nvPr/>
        </p:nvSpPr>
        <p:spPr>
          <a:xfrm>
            <a:off x="588263" y="5299898"/>
            <a:ext cx="4039156" cy="104548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800">
                <a:solidFill>
                  <a:schemeClr val="tx1"/>
                </a:solidFill>
              </a:rPr>
              <a:t>Automate legacy, on-prem and cloud-based applications and services</a:t>
            </a:r>
            <a:endParaRPr lang="en-IN" sz="1800">
              <a:solidFill>
                <a:schemeClr val="tx1"/>
              </a:solidFill>
            </a:endParaRPr>
          </a:p>
        </p:txBody>
      </p:sp>
      <p:pic>
        <p:nvPicPr>
          <p:cNvPr id="23" name="Picture 22" descr="Screenshot of the website of Power Automate">
            <a:extLst>
              <a:ext uri="{FF2B5EF4-FFF2-40B4-BE49-F238E27FC236}">
                <a16:creationId xmlns:a16="http://schemas.microsoft.com/office/drawing/2014/main" id="{F79009AA-529F-49B4-B613-7366D6AA5F76}"/>
              </a:ext>
            </a:extLst>
          </p:cNvPr>
          <p:cNvPicPr>
            <a:picLocks noChangeAspect="1"/>
          </p:cNvPicPr>
          <p:nvPr/>
        </p:nvPicPr>
        <p:blipFill>
          <a:blip r:embed="rId3"/>
          <a:stretch>
            <a:fillRect/>
          </a:stretch>
        </p:blipFill>
        <p:spPr>
          <a:xfrm>
            <a:off x="4761800" y="1766457"/>
            <a:ext cx="6850554" cy="4578928"/>
          </a:xfrm>
          <a:prstGeom prst="rect">
            <a:avLst/>
          </a:prstGeom>
          <a:ln w="19050">
            <a:solidFill>
              <a:schemeClr val="accent2"/>
            </a:solidFill>
          </a:ln>
        </p:spPr>
      </p:pic>
      <p:pic>
        <p:nvPicPr>
          <p:cNvPr id="3" name="Picture 2" descr="Icon&#10;&#10;Description automatically generated">
            <a:extLst>
              <a:ext uri="{FF2B5EF4-FFF2-40B4-BE49-F238E27FC236}">
                <a16:creationId xmlns:a16="http://schemas.microsoft.com/office/drawing/2014/main" id="{33EB7909-F059-F9C8-1AE3-46DCE67AA87C}"/>
              </a:ext>
            </a:extLst>
          </p:cNvPr>
          <p:cNvPicPr>
            <a:picLocks noChangeAspect="1"/>
          </p:cNvPicPr>
          <p:nvPr/>
        </p:nvPicPr>
        <p:blipFill>
          <a:blip r:embed="rId4"/>
          <a:stretch>
            <a:fillRect/>
          </a:stretch>
        </p:blipFill>
        <p:spPr>
          <a:xfrm>
            <a:off x="10893989" y="406480"/>
            <a:ext cx="816450" cy="816450"/>
          </a:xfrm>
          <a:prstGeom prst="rect">
            <a:avLst/>
          </a:prstGeom>
        </p:spPr>
      </p:pic>
    </p:spTree>
    <p:extLst>
      <p:ext uri="{BB962C8B-B14F-4D97-AF65-F5344CB8AC3E}">
        <p14:creationId xmlns:p14="http://schemas.microsoft.com/office/powerpoint/2010/main" val="306953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passwords and authentication</a:t>
            </a:r>
          </a:p>
        </p:txBody>
      </p:sp>
      <p:pic>
        <p:nvPicPr>
          <p:cNvPr id="5" name="Picture 4" descr="Icon of two rectangles with magnifying glass ">
            <a:extLst>
              <a:ext uri="{FF2B5EF4-FFF2-40B4-BE49-F238E27FC236}">
                <a16:creationId xmlns:a16="http://schemas.microsoft.com/office/drawing/2014/main" id="{6DFFB656-2E41-4E46-80D7-09E48E326F69}"/>
              </a:ext>
            </a:extLst>
          </p:cNvPr>
          <p:cNvPicPr>
            <a:picLocks noChangeAspect="1"/>
          </p:cNvPicPr>
          <p:nvPr/>
        </p:nvPicPr>
        <p:blipFill>
          <a:blip r:embed="rId3"/>
          <a:stretch>
            <a:fillRect/>
          </a:stretch>
        </p:blipFill>
        <p:spPr>
          <a:xfrm>
            <a:off x="9185703" y="3006985"/>
            <a:ext cx="844032" cy="844032"/>
          </a:xfrm>
          <a:prstGeom prst="rect">
            <a:avLst/>
          </a:prstGeom>
        </p:spPr>
      </p:pic>
    </p:spTree>
    <p:extLst>
      <p:ext uri="{BB962C8B-B14F-4D97-AF65-F5344CB8AC3E}">
        <p14:creationId xmlns:p14="http://schemas.microsoft.com/office/powerpoint/2010/main" val="4073651631"/>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Password policy options</a:t>
            </a:r>
          </a:p>
        </p:txBody>
      </p:sp>
      <p:pic>
        <p:nvPicPr>
          <p:cNvPr id="10" name="Picture 9" descr="Icon of lock pad">
            <a:extLst>
              <a:ext uri="{FF2B5EF4-FFF2-40B4-BE49-F238E27FC236}">
                <a16:creationId xmlns:a16="http://schemas.microsoft.com/office/drawing/2014/main" id="{47341A83-607C-4743-A2E7-34A7195D841D}"/>
              </a:ext>
            </a:extLst>
          </p:cNvPr>
          <p:cNvPicPr>
            <a:picLocks noChangeAspect="1"/>
          </p:cNvPicPr>
          <p:nvPr/>
        </p:nvPicPr>
        <p:blipFill>
          <a:blip r:embed="rId3"/>
          <a:stretch>
            <a:fillRect/>
          </a:stretch>
        </p:blipFill>
        <p:spPr>
          <a:xfrm>
            <a:off x="568904" y="1404269"/>
            <a:ext cx="838157" cy="838157"/>
          </a:xfrm>
          <a:prstGeom prst="rect">
            <a:avLst/>
          </a:prstGeom>
        </p:spPr>
      </p:pic>
      <p:sp>
        <p:nvSpPr>
          <p:cNvPr id="6" name="TextBox 5">
            <a:extLst>
              <a:ext uri="{FF2B5EF4-FFF2-40B4-BE49-F238E27FC236}">
                <a16:creationId xmlns:a16="http://schemas.microsoft.com/office/drawing/2014/main" id="{0CBA71D5-E0DB-4476-B537-3E4CC232ABEF}"/>
              </a:ext>
            </a:extLst>
          </p:cNvPr>
          <p:cNvSpPr txBox="1"/>
          <p:nvPr/>
        </p:nvSpPr>
        <p:spPr>
          <a:xfrm>
            <a:off x="1763281" y="1404269"/>
            <a:ext cx="9860673" cy="1392970"/>
          </a:xfrm>
          <a:prstGeom prst="rect">
            <a:avLst/>
          </a:prstGeom>
          <a:noFill/>
        </p:spPr>
        <p:txBody>
          <a:bodyPr wrap="square" lIns="0" tIns="0" rIns="0" bIns="0" rtlCol="0">
            <a:spAutoFit/>
          </a:bodyPr>
          <a:lstStyle/>
          <a:p>
            <a:pPr defTabSz="435743">
              <a:spcBef>
                <a:spcPts val="588"/>
              </a:spcBef>
            </a:pPr>
            <a:r>
              <a:rPr lang="en-US" sz="1961" dirty="0">
                <a:latin typeface="+mj-lt"/>
              </a:rPr>
              <a:t>Password policy:</a:t>
            </a:r>
          </a:p>
          <a:p>
            <a:pPr defTabSz="435743">
              <a:spcBef>
                <a:spcPts val="588"/>
              </a:spcBef>
              <a:spcAft>
                <a:spcPts val="196"/>
              </a:spcAft>
            </a:pPr>
            <a:r>
              <a:rPr lang="en-US" sz="1730" dirty="0"/>
              <a:t>Specify the number of days for password expiration</a:t>
            </a:r>
          </a:p>
          <a:p>
            <a:pPr defTabSz="435743">
              <a:spcBef>
                <a:spcPts val="588"/>
              </a:spcBef>
              <a:spcAft>
                <a:spcPts val="196"/>
              </a:spcAft>
            </a:pPr>
            <a:r>
              <a:rPr lang="en-US" sz="1730" dirty="0"/>
              <a:t>Specify the number of days for the password expiration warning</a:t>
            </a:r>
          </a:p>
          <a:p>
            <a:pPr defTabSz="435743">
              <a:spcBef>
                <a:spcPts val="588"/>
              </a:spcBef>
              <a:spcAft>
                <a:spcPts val="196"/>
              </a:spcAft>
            </a:pPr>
            <a:r>
              <a:rPr lang="en-US" sz="1730" dirty="0"/>
              <a:t>Disable password expiration</a:t>
            </a:r>
          </a:p>
        </p:txBody>
      </p:sp>
      <p:cxnSp>
        <p:nvCxnSpPr>
          <p:cNvPr id="5" name="Straight Connector 4">
            <a:extLst>
              <a:ext uri="{FF2B5EF4-FFF2-40B4-BE49-F238E27FC236}">
                <a16:creationId xmlns:a16="http://schemas.microsoft.com/office/drawing/2014/main" id="{600EF180-935B-491A-B4DC-13B315AEAC3A}"/>
              </a:ext>
              <a:ext uri="{C183D7F6-B498-43B3-948B-1728B52AA6E4}">
                <adec:decorative xmlns:adec="http://schemas.microsoft.com/office/drawing/2017/decorative" val="1"/>
              </a:ext>
            </a:extLst>
          </p:cNvPr>
          <p:cNvCxnSpPr>
            <a:cxnSpLocks/>
          </p:cNvCxnSpPr>
          <p:nvPr/>
        </p:nvCxnSpPr>
        <p:spPr>
          <a:xfrm>
            <a:off x="1763280" y="3110113"/>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Picture 13" descr="Icon of circular arrow">
            <a:extLst>
              <a:ext uri="{FF2B5EF4-FFF2-40B4-BE49-F238E27FC236}">
                <a16:creationId xmlns:a16="http://schemas.microsoft.com/office/drawing/2014/main" id="{F75F539C-457F-4585-AB8D-8E2C90FBB16A}"/>
              </a:ext>
            </a:extLst>
          </p:cNvPr>
          <p:cNvPicPr>
            <a:picLocks noChangeAspect="1"/>
          </p:cNvPicPr>
          <p:nvPr/>
        </p:nvPicPr>
        <p:blipFill>
          <a:blip r:embed="rId4"/>
          <a:stretch>
            <a:fillRect/>
          </a:stretch>
        </p:blipFill>
        <p:spPr>
          <a:xfrm>
            <a:off x="568904" y="3328265"/>
            <a:ext cx="838157" cy="838157"/>
          </a:xfrm>
          <a:prstGeom prst="rect">
            <a:avLst/>
          </a:prstGeom>
        </p:spPr>
      </p:pic>
      <p:sp>
        <p:nvSpPr>
          <p:cNvPr id="8" name="TextBox 7">
            <a:extLst>
              <a:ext uri="{FF2B5EF4-FFF2-40B4-BE49-F238E27FC236}">
                <a16:creationId xmlns:a16="http://schemas.microsoft.com/office/drawing/2014/main" id="{4AFF6AF8-FD05-4C98-95FC-E0EE5FCBF221}"/>
              </a:ext>
            </a:extLst>
          </p:cNvPr>
          <p:cNvSpPr txBox="1"/>
          <p:nvPr/>
        </p:nvSpPr>
        <p:spPr>
          <a:xfrm>
            <a:off x="1763281" y="3422988"/>
            <a:ext cx="9860673" cy="648712"/>
          </a:xfrm>
          <a:prstGeom prst="rect">
            <a:avLst/>
          </a:prstGeom>
          <a:noFill/>
        </p:spPr>
        <p:txBody>
          <a:bodyPr wrap="square" lIns="0" tIns="0" rIns="0" bIns="0" rtlCol="0">
            <a:spAutoFit/>
          </a:bodyPr>
          <a:lstStyle/>
          <a:p>
            <a:pPr defTabSz="435743">
              <a:spcBef>
                <a:spcPts val="588"/>
              </a:spcBef>
            </a:pPr>
            <a:r>
              <a:rPr lang="en-US" sz="1961" dirty="0">
                <a:latin typeface="+mj-lt"/>
              </a:rPr>
              <a:t>Resetting user passwords:</a:t>
            </a:r>
          </a:p>
          <a:p>
            <a:pPr defTabSz="435743">
              <a:spcBef>
                <a:spcPts val="588"/>
              </a:spcBef>
              <a:spcAft>
                <a:spcPts val="196"/>
              </a:spcAft>
            </a:pPr>
            <a:r>
              <a:rPr lang="en-US" sz="1730" dirty="0"/>
              <a:t>Create a new temporary password for users</a:t>
            </a:r>
          </a:p>
        </p:txBody>
      </p:sp>
      <p:cxnSp>
        <p:nvCxnSpPr>
          <p:cNvPr id="12" name="Straight Connector 11">
            <a:extLst>
              <a:ext uri="{FF2B5EF4-FFF2-40B4-BE49-F238E27FC236}">
                <a16:creationId xmlns:a16="http://schemas.microsoft.com/office/drawing/2014/main" id="{BC2ABF88-44BF-4EE8-9FD8-32AB1FC68663}"/>
              </a:ext>
              <a:ext uri="{C183D7F6-B498-43B3-948B-1728B52AA6E4}">
                <adec:decorative xmlns:adec="http://schemas.microsoft.com/office/drawing/2017/decorative" val="1"/>
              </a:ext>
            </a:extLst>
          </p:cNvPr>
          <p:cNvCxnSpPr>
            <a:cxnSpLocks/>
          </p:cNvCxnSpPr>
          <p:nvPr/>
        </p:nvCxnSpPr>
        <p:spPr>
          <a:xfrm>
            <a:off x="1763280" y="4384574"/>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 name="Picture 15" descr="Icon of screen with gear">
            <a:extLst>
              <a:ext uri="{FF2B5EF4-FFF2-40B4-BE49-F238E27FC236}">
                <a16:creationId xmlns:a16="http://schemas.microsoft.com/office/drawing/2014/main" id="{916A781A-568A-4578-9AB3-E7BD5E59322E}"/>
              </a:ext>
            </a:extLst>
          </p:cNvPr>
          <p:cNvPicPr>
            <a:picLocks noChangeAspect="1"/>
          </p:cNvPicPr>
          <p:nvPr/>
        </p:nvPicPr>
        <p:blipFill>
          <a:blip r:embed="rId5"/>
          <a:stretch>
            <a:fillRect/>
          </a:stretch>
        </p:blipFill>
        <p:spPr>
          <a:xfrm>
            <a:off x="570381" y="4697449"/>
            <a:ext cx="838157" cy="838157"/>
          </a:xfrm>
          <a:prstGeom prst="rect">
            <a:avLst/>
          </a:prstGeom>
        </p:spPr>
      </p:pic>
      <p:sp>
        <p:nvSpPr>
          <p:cNvPr id="11" name="TextBox 10">
            <a:extLst>
              <a:ext uri="{FF2B5EF4-FFF2-40B4-BE49-F238E27FC236}">
                <a16:creationId xmlns:a16="http://schemas.microsoft.com/office/drawing/2014/main" id="{D11B2157-B0C7-4ED2-909A-A2E63EDA7D6E}"/>
              </a:ext>
            </a:extLst>
          </p:cNvPr>
          <p:cNvSpPr txBox="1"/>
          <p:nvPr/>
        </p:nvSpPr>
        <p:spPr>
          <a:xfrm>
            <a:off x="1763281" y="4697449"/>
            <a:ext cx="9860673" cy="1020841"/>
          </a:xfrm>
          <a:prstGeom prst="rect">
            <a:avLst/>
          </a:prstGeom>
          <a:noFill/>
        </p:spPr>
        <p:txBody>
          <a:bodyPr wrap="square" lIns="0" tIns="0" rIns="0" bIns="0" rtlCol="0">
            <a:spAutoFit/>
          </a:bodyPr>
          <a:lstStyle/>
          <a:p>
            <a:pPr defTabSz="435743">
              <a:spcBef>
                <a:spcPts val="588"/>
              </a:spcBef>
            </a:pPr>
            <a:r>
              <a:rPr lang="en-US" sz="1961" dirty="0">
                <a:latin typeface="+mj-lt"/>
              </a:rPr>
              <a:t>Resetting admin passwords:</a:t>
            </a:r>
          </a:p>
          <a:p>
            <a:pPr defTabSz="435743">
              <a:spcBef>
                <a:spcPts val="588"/>
              </a:spcBef>
              <a:spcAft>
                <a:spcPts val="196"/>
              </a:spcAft>
            </a:pPr>
            <a:r>
              <a:rPr lang="en-US" sz="1730" dirty="0"/>
              <a:t>Ask another administrator to reset it for you</a:t>
            </a:r>
          </a:p>
          <a:p>
            <a:pPr defTabSz="435743">
              <a:spcBef>
                <a:spcPts val="588"/>
              </a:spcBef>
              <a:spcAft>
                <a:spcPts val="196"/>
              </a:spcAft>
            </a:pPr>
            <a:r>
              <a:rPr lang="en-US" sz="1730" dirty="0"/>
              <a:t>Reset it yourself on the sign in screen </a:t>
            </a:r>
          </a:p>
        </p:txBody>
      </p:sp>
    </p:spTree>
    <p:extLst>
      <p:ext uri="{BB962C8B-B14F-4D97-AF65-F5344CB8AC3E}">
        <p14:creationId xmlns:p14="http://schemas.microsoft.com/office/powerpoint/2010/main" val="2861947958"/>
      </p:ext>
    </p:extLst>
  </p:cSld>
  <p:clrMapOvr>
    <a:masterClrMapping/>
  </p:clrMapOvr>
  <p:transitio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Planning password policies and authentication</a:t>
            </a:r>
          </a:p>
        </p:txBody>
      </p:sp>
      <p:pic>
        <p:nvPicPr>
          <p:cNvPr id="48" name="Picture 47" descr="Icon of a document">
            <a:extLst>
              <a:ext uri="{FF2B5EF4-FFF2-40B4-BE49-F238E27FC236}">
                <a16:creationId xmlns:a16="http://schemas.microsoft.com/office/drawing/2014/main" id="{5DD72941-494A-41B0-8A20-13813BDD770C}"/>
              </a:ext>
            </a:extLst>
          </p:cNvPr>
          <p:cNvPicPr>
            <a:picLocks noChangeAspect="1"/>
          </p:cNvPicPr>
          <p:nvPr/>
        </p:nvPicPr>
        <p:blipFill>
          <a:blip r:embed="rId3"/>
          <a:stretch>
            <a:fillRect/>
          </a:stretch>
        </p:blipFill>
        <p:spPr>
          <a:xfrm>
            <a:off x="568523" y="1399870"/>
            <a:ext cx="838157" cy="838157"/>
          </a:xfrm>
          <a:prstGeom prst="rect">
            <a:avLst/>
          </a:prstGeom>
        </p:spPr>
      </p:pic>
      <p:sp>
        <p:nvSpPr>
          <p:cNvPr id="5" name="TextBox 4">
            <a:extLst>
              <a:ext uri="{FF2B5EF4-FFF2-40B4-BE49-F238E27FC236}">
                <a16:creationId xmlns:a16="http://schemas.microsoft.com/office/drawing/2014/main" id="{7605BCBA-1966-474C-A896-77C3CA583161}"/>
              </a:ext>
            </a:extLst>
          </p:cNvPr>
          <p:cNvSpPr txBox="1"/>
          <p:nvPr/>
        </p:nvSpPr>
        <p:spPr>
          <a:xfrm>
            <a:off x="1763281" y="1668086"/>
            <a:ext cx="9860673" cy="301727"/>
          </a:xfrm>
          <a:prstGeom prst="rect">
            <a:avLst/>
          </a:prstGeom>
          <a:noFill/>
        </p:spPr>
        <p:txBody>
          <a:bodyPr wrap="square" lIns="0" tIns="0" rIns="0" bIns="0" rtlCol="0">
            <a:spAutoFit/>
          </a:bodyPr>
          <a:lstStyle/>
          <a:p>
            <a:pPr defTabSz="435743">
              <a:spcBef>
                <a:spcPts val="588"/>
              </a:spcBef>
            </a:pPr>
            <a:r>
              <a:rPr lang="en-US" sz="1961" dirty="0"/>
              <a:t>Correctly define the administrator roles</a:t>
            </a:r>
          </a:p>
        </p:txBody>
      </p:sp>
      <p:cxnSp>
        <p:nvCxnSpPr>
          <p:cNvPr id="29" name="Straight Connector 28">
            <a:extLst>
              <a:ext uri="{FF2B5EF4-FFF2-40B4-BE49-F238E27FC236}">
                <a16:creationId xmlns:a16="http://schemas.microsoft.com/office/drawing/2014/main" id="{8E7BF3D8-B0E1-4524-8D33-246BBBE2A196}"/>
              </a:ext>
              <a:ext uri="{C183D7F6-B498-43B3-948B-1728B52AA6E4}">
                <adec:decorative xmlns:adec="http://schemas.microsoft.com/office/drawing/2017/decorative" val="1"/>
              </a:ext>
            </a:extLst>
          </p:cNvPr>
          <p:cNvCxnSpPr>
            <a:cxnSpLocks/>
          </p:cNvCxnSpPr>
          <p:nvPr/>
        </p:nvCxnSpPr>
        <p:spPr>
          <a:xfrm>
            <a:off x="1763280" y="2307573"/>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0" name="Picture 49" descr="Icon of two documents">
            <a:extLst>
              <a:ext uri="{FF2B5EF4-FFF2-40B4-BE49-F238E27FC236}">
                <a16:creationId xmlns:a16="http://schemas.microsoft.com/office/drawing/2014/main" id="{C8A38A61-ECF1-4DA3-AC4B-91463C0690A8}"/>
              </a:ext>
            </a:extLst>
          </p:cNvPr>
          <p:cNvPicPr>
            <a:picLocks noChangeAspect="1"/>
          </p:cNvPicPr>
          <p:nvPr/>
        </p:nvPicPr>
        <p:blipFill>
          <a:blip r:embed="rId4"/>
          <a:stretch>
            <a:fillRect/>
          </a:stretch>
        </p:blipFill>
        <p:spPr>
          <a:xfrm>
            <a:off x="568904" y="2377117"/>
            <a:ext cx="838157" cy="838157"/>
          </a:xfrm>
          <a:prstGeom prst="rect">
            <a:avLst/>
          </a:prstGeom>
        </p:spPr>
      </p:pic>
      <p:sp>
        <p:nvSpPr>
          <p:cNvPr id="9" name="TextBox 8">
            <a:extLst>
              <a:ext uri="{FF2B5EF4-FFF2-40B4-BE49-F238E27FC236}">
                <a16:creationId xmlns:a16="http://schemas.microsoft.com/office/drawing/2014/main" id="{973A9D4F-4AC2-4798-9DCE-9E9364EF51C8}"/>
              </a:ext>
            </a:extLst>
          </p:cNvPr>
          <p:cNvSpPr txBox="1"/>
          <p:nvPr/>
        </p:nvSpPr>
        <p:spPr>
          <a:xfrm>
            <a:off x="1763281" y="2645334"/>
            <a:ext cx="9860673" cy="301727"/>
          </a:xfrm>
          <a:prstGeom prst="rect">
            <a:avLst/>
          </a:prstGeom>
          <a:noFill/>
        </p:spPr>
        <p:txBody>
          <a:bodyPr wrap="square" lIns="0" tIns="0" rIns="0" bIns="0" rtlCol="0">
            <a:spAutoFit/>
          </a:bodyPr>
          <a:lstStyle/>
          <a:p>
            <a:pPr defTabSz="435743">
              <a:spcBef>
                <a:spcPts val="588"/>
              </a:spcBef>
            </a:pPr>
            <a:r>
              <a:rPr lang="en-US" sz="1961"/>
              <a:t>Document and standardize password policies</a:t>
            </a:r>
          </a:p>
        </p:txBody>
      </p:sp>
      <p:cxnSp>
        <p:nvCxnSpPr>
          <p:cNvPr id="30" name="Straight Connector 29">
            <a:extLst>
              <a:ext uri="{FF2B5EF4-FFF2-40B4-BE49-F238E27FC236}">
                <a16:creationId xmlns:a16="http://schemas.microsoft.com/office/drawing/2014/main" id="{254322A4-64CA-45D3-A31F-479116C8AD29}"/>
              </a:ext>
              <a:ext uri="{C183D7F6-B498-43B3-948B-1728B52AA6E4}">
                <adec:decorative xmlns:adec="http://schemas.microsoft.com/office/drawing/2017/decorative" val="1"/>
              </a:ext>
            </a:extLst>
          </p:cNvPr>
          <p:cNvCxnSpPr>
            <a:cxnSpLocks/>
          </p:cNvCxnSpPr>
          <p:nvPr/>
        </p:nvCxnSpPr>
        <p:spPr>
          <a:xfrm>
            <a:off x="1763280" y="3284820"/>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2" name="Picture 51" descr="Icon of screen with gear">
            <a:extLst>
              <a:ext uri="{FF2B5EF4-FFF2-40B4-BE49-F238E27FC236}">
                <a16:creationId xmlns:a16="http://schemas.microsoft.com/office/drawing/2014/main" id="{14871A7C-DC0E-4105-8BC4-82BB28ADBC8D}"/>
              </a:ext>
            </a:extLst>
          </p:cNvPr>
          <p:cNvPicPr>
            <a:picLocks noChangeAspect="1"/>
          </p:cNvPicPr>
          <p:nvPr/>
        </p:nvPicPr>
        <p:blipFill>
          <a:blip r:embed="rId5"/>
          <a:stretch>
            <a:fillRect/>
          </a:stretch>
        </p:blipFill>
        <p:spPr>
          <a:xfrm>
            <a:off x="568904" y="3354363"/>
            <a:ext cx="838157" cy="838157"/>
          </a:xfrm>
          <a:prstGeom prst="rect">
            <a:avLst/>
          </a:prstGeom>
        </p:spPr>
      </p:pic>
      <p:sp>
        <p:nvSpPr>
          <p:cNvPr id="13" name="TextBox 12">
            <a:extLst>
              <a:ext uri="{FF2B5EF4-FFF2-40B4-BE49-F238E27FC236}">
                <a16:creationId xmlns:a16="http://schemas.microsoft.com/office/drawing/2014/main" id="{A19F778C-C58C-4D7D-8BB7-DADC8D28923D}"/>
              </a:ext>
            </a:extLst>
          </p:cNvPr>
          <p:cNvSpPr txBox="1"/>
          <p:nvPr/>
        </p:nvSpPr>
        <p:spPr>
          <a:xfrm>
            <a:off x="1763281" y="3622581"/>
            <a:ext cx="9860673" cy="301727"/>
          </a:xfrm>
          <a:prstGeom prst="rect">
            <a:avLst/>
          </a:prstGeom>
          <a:noFill/>
        </p:spPr>
        <p:txBody>
          <a:bodyPr wrap="square" lIns="0" tIns="0" rIns="0" bIns="0" rtlCol="0">
            <a:spAutoFit/>
          </a:bodyPr>
          <a:lstStyle/>
          <a:p>
            <a:pPr defTabSz="435743">
              <a:spcBef>
                <a:spcPts val="588"/>
              </a:spcBef>
            </a:pPr>
            <a:r>
              <a:rPr lang="en-US" sz="1961"/>
              <a:t>Enforce the use of strong passwords</a:t>
            </a:r>
          </a:p>
        </p:txBody>
      </p:sp>
      <p:cxnSp>
        <p:nvCxnSpPr>
          <p:cNvPr id="31" name="Straight Connector 30">
            <a:extLst>
              <a:ext uri="{FF2B5EF4-FFF2-40B4-BE49-F238E27FC236}">
                <a16:creationId xmlns:a16="http://schemas.microsoft.com/office/drawing/2014/main" id="{2FEDD235-61A9-4E98-9E95-6A72E5E59BB6}"/>
              </a:ext>
              <a:ext uri="{C183D7F6-B498-43B3-948B-1728B52AA6E4}">
                <adec:decorative xmlns:adec="http://schemas.microsoft.com/office/drawing/2017/decorative" val="1"/>
              </a:ext>
            </a:extLst>
          </p:cNvPr>
          <p:cNvCxnSpPr>
            <a:cxnSpLocks/>
          </p:cNvCxnSpPr>
          <p:nvPr/>
        </p:nvCxnSpPr>
        <p:spPr>
          <a:xfrm>
            <a:off x="1763280" y="4262067"/>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4" name="Picture 53" descr="Icon of a series of rectangles">
            <a:extLst>
              <a:ext uri="{FF2B5EF4-FFF2-40B4-BE49-F238E27FC236}">
                <a16:creationId xmlns:a16="http://schemas.microsoft.com/office/drawing/2014/main" id="{0A0266AE-2BA5-4ABA-8D5F-29A5F3BE24B6}"/>
              </a:ext>
            </a:extLst>
          </p:cNvPr>
          <p:cNvPicPr>
            <a:picLocks noChangeAspect="1"/>
          </p:cNvPicPr>
          <p:nvPr/>
        </p:nvPicPr>
        <p:blipFill>
          <a:blip r:embed="rId6"/>
          <a:stretch>
            <a:fillRect/>
          </a:stretch>
        </p:blipFill>
        <p:spPr>
          <a:xfrm>
            <a:off x="570382" y="4331609"/>
            <a:ext cx="838157" cy="838157"/>
          </a:xfrm>
          <a:prstGeom prst="rect">
            <a:avLst/>
          </a:prstGeom>
        </p:spPr>
      </p:pic>
      <p:sp>
        <p:nvSpPr>
          <p:cNvPr id="17" name="TextBox 16">
            <a:extLst>
              <a:ext uri="{FF2B5EF4-FFF2-40B4-BE49-F238E27FC236}">
                <a16:creationId xmlns:a16="http://schemas.microsoft.com/office/drawing/2014/main" id="{DC2205C5-05F9-49D0-9405-92D4C0D62ED8}"/>
              </a:ext>
            </a:extLst>
          </p:cNvPr>
          <p:cNvSpPr txBox="1"/>
          <p:nvPr/>
        </p:nvSpPr>
        <p:spPr>
          <a:xfrm>
            <a:off x="1763281" y="4599828"/>
            <a:ext cx="9860673" cy="301727"/>
          </a:xfrm>
          <a:prstGeom prst="rect">
            <a:avLst/>
          </a:prstGeom>
          <a:noFill/>
        </p:spPr>
        <p:txBody>
          <a:bodyPr wrap="square" lIns="0" tIns="0" rIns="0" bIns="0" rtlCol="0">
            <a:spAutoFit/>
          </a:bodyPr>
          <a:lstStyle/>
          <a:p>
            <a:pPr defTabSz="435743">
              <a:spcBef>
                <a:spcPts val="588"/>
              </a:spcBef>
            </a:pPr>
            <a:r>
              <a:rPr lang="en-US" sz="1961"/>
              <a:t>Use multi-factor authentication</a:t>
            </a:r>
          </a:p>
        </p:txBody>
      </p:sp>
      <p:cxnSp>
        <p:nvCxnSpPr>
          <p:cNvPr id="32" name="Straight Connector 31">
            <a:extLst>
              <a:ext uri="{FF2B5EF4-FFF2-40B4-BE49-F238E27FC236}">
                <a16:creationId xmlns:a16="http://schemas.microsoft.com/office/drawing/2014/main" id="{2482BE40-7E5B-45DC-B660-F7870358A4D4}"/>
              </a:ext>
              <a:ext uri="{C183D7F6-B498-43B3-948B-1728B52AA6E4}">
                <adec:decorative xmlns:adec="http://schemas.microsoft.com/office/drawing/2017/decorative" val="1"/>
              </a:ext>
            </a:extLst>
          </p:cNvPr>
          <p:cNvCxnSpPr>
            <a:cxnSpLocks/>
          </p:cNvCxnSpPr>
          <p:nvPr/>
        </p:nvCxnSpPr>
        <p:spPr>
          <a:xfrm>
            <a:off x="1763280" y="5239314"/>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6" name="Picture 55" descr="Icon of square academic caps">
            <a:extLst>
              <a:ext uri="{FF2B5EF4-FFF2-40B4-BE49-F238E27FC236}">
                <a16:creationId xmlns:a16="http://schemas.microsoft.com/office/drawing/2014/main" id="{A6311F70-59E5-458E-98E9-D4DA61787DF5}"/>
              </a:ext>
            </a:extLst>
          </p:cNvPr>
          <p:cNvPicPr>
            <a:picLocks noChangeAspect="1"/>
          </p:cNvPicPr>
          <p:nvPr/>
        </p:nvPicPr>
        <p:blipFill>
          <a:blip r:embed="rId7"/>
          <a:stretch>
            <a:fillRect/>
          </a:stretch>
        </p:blipFill>
        <p:spPr>
          <a:xfrm>
            <a:off x="570381" y="5308855"/>
            <a:ext cx="838157" cy="838157"/>
          </a:xfrm>
          <a:prstGeom prst="rect">
            <a:avLst/>
          </a:prstGeom>
        </p:spPr>
      </p:pic>
      <p:sp>
        <p:nvSpPr>
          <p:cNvPr id="21" name="TextBox 20">
            <a:extLst>
              <a:ext uri="{FF2B5EF4-FFF2-40B4-BE49-F238E27FC236}">
                <a16:creationId xmlns:a16="http://schemas.microsoft.com/office/drawing/2014/main" id="{36A6A6DE-3023-49C0-90AB-EBF5C19B761D}"/>
              </a:ext>
            </a:extLst>
          </p:cNvPr>
          <p:cNvSpPr txBox="1"/>
          <p:nvPr/>
        </p:nvSpPr>
        <p:spPr>
          <a:xfrm>
            <a:off x="1763281" y="5577071"/>
            <a:ext cx="9860673" cy="301727"/>
          </a:xfrm>
          <a:prstGeom prst="rect">
            <a:avLst/>
          </a:prstGeom>
          <a:noFill/>
        </p:spPr>
        <p:txBody>
          <a:bodyPr wrap="square" lIns="0" tIns="0" rIns="0" bIns="0" rtlCol="0">
            <a:spAutoFit/>
          </a:bodyPr>
          <a:lstStyle/>
          <a:p>
            <a:pPr defTabSz="435743">
              <a:spcBef>
                <a:spcPts val="588"/>
              </a:spcBef>
            </a:pPr>
            <a:r>
              <a:rPr lang="en-US" sz="1961" dirty="0"/>
              <a:t>Ensure that users are educated on organizational security policies</a:t>
            </a:r>
          </a:p>
        </p:txBody>
      </p:sp>
    </p:spTree>
    <p:extLst>
      <p:ext uri="{BB962C8B-B14F-4D97-AF65-F5344CB8AC3E}">
        <p14:creationId xmlns:p14="http://schemas.microsoft.com/office/powerpoint/2010/main" val="2379405183"/>
      </p:ext>
    </p:extLst>
  </p:cSld>
  <p:clrMapOvr>
    <a:masterClrMapping/>
  </p:clrMapOvr>
  <p:transitio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Exercises (continued)       </a:t>
            </a:r>
          </a:p>
        </p:txBody>
      </p:sp>
      <p:sp>
        <p:nvSpPr>
          <p:cNvPr id="4" name="Rectangle 3">
            <a:extLst>
              <a:ext uri="{FF2B5EF4-FFF2-40B4-BE49-F238E27FC236}">
                <a16:creationId xmlns:a16="http://schemas.microsoft.com/office/drawing/2014/main" id="{B968F7F2-AD0C-466D-90EB-DBF0F47127A6}"/>
              </a:ext>
            </a:extLst>
          </p:cNvPr>
          <p:cNvSpPr/>
          <p:nvPr/>
        </p:nvSpPr>
        <p:spPr>
          <a:xfrm>
            <a:off x="568053" y="1642833"/>
            <a:ext cx="11055902" cy="799575"/>
          </a:xfrm>
          <a:prstGeom prst="rect">
            <a:avLst/>
          </a:prstGeom>
        </p:spPr>
        <p:txBody>
          <a:bodyPr wrap="square" lIns="0" tIns="0" rIns="0" bIns="0">
            <a:spAutoFit/>
          </a:bodyPr>
          <a:lstStyle/>
          <a:p>
            <a:pPr fontAlgn="base">
              <a:spcBef>
                <a:spcPts val="588"/>
              </a:spcBef>
            </a:pPr>
            <a:r>
              <a:rPr lang="en-US" sz="2353" dirty="0">
                <a:latin typeface="+mj-lt"/>
              </a:rPr>
              <a:t>Exercise 2: </a:t>
            </a:r>
            <a:r>
              <a:rPr lang="en-US" sz="2353" dirty="0">
                <a:solidFill>
                  <a:srgbClr val="000000"/>
                </a:solidFill>
                <a:latin typeface="+mj-lt"/>
              </a:rPr>
              <a:t>Managing Microsoft 365 password policies</a:t>
            </a:r>
          </a:p>
          <a:p>
            <a:pPr fontAlgn="base">
              <a:spcBef>
                <a:spcPts val="588"/>
              </a:spcBef>
            </a:pPr>
            <a:endParaRPr lang="en-US" sz="2353" dirty="0">
              <a:latin typeface="+mj-lt"/>
              <a:cs typeface="Segoe UI Semilight" panose="020B0402040204020203" pitchFamily="34" charset="0"/>
            </a:endParaRPr>
          </a:p>
        </p:txBody>
      </p:sp>
      <p:sp>
        <p:nvSpPr>
          <p:cNvPr id="5" name="Rectangle 4">
            <a:extLst>
              <a:ext uri="{FF2B5EF4-FFF2-40B4-BE49-F238E27FC236}">
                <a16:creationId xmlns:a16="http://schemas.microsoft.com/office/drawing/2014/main" id="{BDAF068F-72A0-44DD-BD26-F8C7982B09B3}"/>
              </a:ext>
            </a:extLst>
          </p:cNvPr>
          <p:cNvSpPr/>
          <p:nvPr/>
        </p:nvSpPr>
        <p:spPr bwMode="auto">
          <a:xfrm>
            <a:off x="568052" y="2115013"/>
            <a:ext cx="2689274" cy="190375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Aft>
                <a:spcPts val="588"/>
              </a:spcAft>
            </a:pPr>
            <a:r>
              <a:rPr lang="en-US" sz="1961" dirty="0">
                <a:solidFill>
                  <a:schemeClr val="accent1"/>
                </a:solidFill>
                <a:latin typeface="+mj-lt"/>
              </a:rPr>
              <a:t>Task 1</a:t>
            </a:r>
          </a:p>
          <a:p>
            <a:pPr marL="0" lvl="1" fontAlgn="base">
              <a:spcAft>
                <a:spcPts val="588"/>
              </a:spcAft>
            </a:pPr>
            <a:r>
              <a:rPr lang="en-US" sz="1730" dirty="0">
                <a:solidFill>
                  <a:schemeClr val="tx1"/>
                </a:solidFill>
              </a:rPr>
              <a:t>Configure the Microsoft 365 password policy</a:t>
            </a:r>
          </a:p>
        </p:txBody>
      </p:sp>
      <p:pic>
        <p:nvPicPr>
          <p:cNvPr id="25" name="Picture 24" descr="Icon of a document">
            <a:extLst>
              <a:ext uri="{FF2B5EF4-FFF2-40B4-BE49-F238E27FC236}">
                <a16:creationId xmlns:a16="http://schemas.microsoft.com/office/drawing/2014/main" id="{74D077C2-AD4D-4153-B6BE-E4BB725CA467}"/>
              </a:ext>
            </a:extLst>
          </p:cNvPr>
          <p:cNvPicPr>
            <a:picLocks noChangeAspect="1"/>
          </p:cNvPicPr>
          <p:nvPr/>
        </p:nvPicPr>
        <p:blipFill>
          <a:blip r:embed="rId3"/>
          <a:stretch>
            <a:fillRect/>
          </a:stretch>
        </p:blipFill>
        <p:spPr>
          <a:xfrm>
            <a:off x="2468773" y="3230656"/>
            <a:ext cx="718634" cy="718634"/>
          </a:xfrm>
          <a:prstGeom prst="rect">
            <a:avLst/>
          </a:prstGeom>
        </p:spPr>
      </p:pic>
      <p:sp>
        <p:nvSpPr>
          <p:cNvPr id="12" name="Rectangle 11">
            <a:extLst>
              <a:ext uri="{FF2B5EF4-FFF2-40B4-BE49-F238E27FC236}">
                <a16:creationId xmlns:a16="http://schemas.microsoft.com/office/drawing/2014/main" id="{170BC0E3-3E29-4334-BC92-31FE68C776ED}"/>
              </a:ext>
            </a:extLst>
          </p:cNvPr>
          <p:cNvSpPr/>
          <p:nvPr/>
        </p:nvSpPr>
        <p:spPr bwMode="auto">
          <a:xfrm>
            <a:off x="3356928" y="2115013"/>
            <a:ext cx="2689274" cy="190375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Aft>
                <a:spcPts val="588"/>
              </a:spcAft>
            </a:pPr>
            <a:r>
              <a:rPr lang="en-US" sz="1961" dirty="0">
                <a:solidFill>
                  <a:schemeClr val="accent1"/>
                </a:solidFill>
                <a:latin typeface="+mj-lt"/>
              </a:rPr>
              <a:t>Task 2</a:t>
            </a:r>
          </a:p>
          <a:p>
            <a:pPr marL="0" lvl="1" fontAlgn="base">
              <a:spcAft>
                <a:spcPts val="588"/>
              </a:spcAft>
            </a:pPr>
            <a:r>
              <a:rPr lang="en-US" sz="1730" dirty="0">
                <a:solidFill>
                  <a:schemeClr val="tx1"/>
                </a:solidFill>
              </a:rPr>
              <a:t>Validate the password policy</a:t>
            </a:r>
          </a:p>
        </p:txBody>
      </p:sp>
      <p:pic>
        <p:nvPicPr>
          <p:cNvPr id="21" name="Picture 20" descr="Icon of a pie chart">
            <a:extLst>
              <a:ext uri="{FF2B5EF4-FFF2-40B4-BE49-F238E27FC236}">
                <a16:creationId xmlns:a16="http://schemas.microsoft.com/office/drawing/2014/main" id="{45678D26-A8ED-4649-BAF9-4F2B76302B24}"/>
              </a:ext>
            </a:extLst>
          </p:cNvPr>
          <p:cNvPicPr>
            <a:picLocks noChangeAspect="1"/>
          </p:cNvPicPr>
          <p:nvPr/>
        </p:nvPicPr>
        <p:blipFill>
          <a:blip r:embed="rId4"/>
          <a:stretch>
            <a:fillRect/>
          </a:stretch>
        </p:blipFill>
        <p:spPr>
          <a:xfrm>
            <a:off x="5260396" y="3229162"/>
            <a:ext cx="718634" cy="718634"/>
          </a:xfrm>
          <a:prstGeom prst="rect">
            <a:avLst/>
          </a:prstGeom>
        </p:spPr>
      </p:pic>
      <p:sp>
        <p:nvSpPr>
          <p:cNvPr id="29" name="Rectangle 28">
            <a:extLst>
              <a:ext uri="{FF2B5EF4-FFF2-40B4-BE49-F238E27FC236}">
                <a16:creationId xmlns:a16="http://schemas.microsoft.com/office/drawing/2014/main" id="{7EDFAEB3-9920-42CC-ACCA-F693824B2A4E}"/>
              </a:ext>
            </a:extLst>
          </p:cNvPr>
          <p:cNvSpPr/>
          <p:nvPr/>
        </p:nvSpPr>
        <p:spPr bwMode="auto">
          <a:xfrm>
            <a:off x="6145805" y="2115013"/>
            <a:ext cx="2689274" cy="190375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Aft>
                <a:spcPts val="588"/>
              </a:spcAft>
            </a:pPr>
            <a:r>
              <a:rPr lang="en-US" sz="1961" dirty="0">
                <a:solidFill>
                  <a:schemeClr val="accent1"/>
                </a:solidFill>
                <a:latin typeface="+mj-lt"/>
              </a:rPr>
              <a:t>Task 3</a:t>
            </a:r>
          </a:p>
          <a:p>
            <a:pPr marL="0" lvl="1" fontAlgn="base">
              <a:spcAft>
                <a:spcPts val="588"/>
              </a:spcAft>
            </a:pPr>
            <a:r>
              <a:rPr lang="en-US" sz="1730" dirty="0">
                <a:solidFill>
                  <a:schemeClr val="tx1"/>
                </a:solidFill>
              </a:rPr>
              <a:t>Enable and Disable Multi-Factor Authentication</a:t>
            </a:r>
          </a:p>
        </p:txBody>
      </p:sp>
      <p:pic>
        <p:nvPicPr>
          <p:cNvPr id="32" name="Picture 31" descr="Icon of a document">
            <a:extLst>
              <a:ext uri="{FF2B5EF4-FFF2-40B4-BE49-F238E27FC236}">
                <a16:creationId xmlns:a16="http://schemas.microsoft.com/office/drawing/2014/main" id="{31FE4BF3-62A6-4347-81AB-03E82BE5A78F}"/>
              </a:ext>
            </a:extLst>
          </p:cNvPr>
          <p:cNvPicPr>
            <a:picLocks noChangeAspect="1"/>
          </p:cNvPicPr>
          <p:nvPr/>
        </p:nvPicPr>
        <p:blipFill>
          <a:blip r:embed="rId5"/>
          <a:stretch>
            <a:fillRect/>
          </a:stretch>
        </p:blipFill>
        <p:spPr>
          <a:xfrm>
            <a:off x="8036883" y="3229162"/>
            <a:ext cx="718634" cy="718634"/>
          </a:xfrm>
          <a:prstGeom prst="rect">
            <a:avLst/>
          </a:prstGeom>
        </p:spPr>
      </p:pic>
    </p:spTree>
    <p:extLst>
      <p:ext uri="{BB962C8B-B14F-4D97-AF65-F5344CB8AC3E}">
        <p14:creationId xmlns:p14="http://schemas.microsoft.com/office/powerpoint/2010/main" val="137130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Groups in Microsoft 365</a:t>
            </a:r>
          </a:p>
        </p:txBody>
      </p:sp>
      <p:pic>
        <p:nvPicPr>
          <p:cNvPr id="5" name="Picture 4" descr="Icon of two rectangles with magnifying glass ">
            <a:extLst>
              <a:ext uri="{FF2B5EF4-FFF2-40B4-BE49-F238E27FC236}">
                <a16:creationId xmlns:a16="http://schemas.microsoft.com/office/drawing/2014/main" id="{6DFFB656-2E41-4E46-80D7-09E48E326F69}"/>
              </a:ext>
            </a:extLst>
          </p:cNvPr>
          <p:cNvPicPr>
            <a:picLocks noChangeAspect="1"/>
          </p:cNvPicPr>
          <p:nvPr/>
        </p:nvPicPr>
        <p:blipFill>
          <a:blip r:embed="rId3"/>
          <a:stretch>
            <a:fillRect/>
          </a:stretch>
        </p:blipFill>
        <p:spPr>
          <a:xfrm>
            <a:off x="9185703" y="3006985"/>
            <a:ext cx="844032" cy="844032"/>
          </a:xfrm>
          <a:prstGeom prst="rect">
            <a:avLst/>
          </a:prstGeom>
        </p:spPr>
      </p:pic>
    </p:spTree>
    <p:extLst>
      <p:ext uri="{BB962C8B-B14F-4D97-AF65-F5344CB8AC3E}">
        <p14:creationId xmlns:p14="http://schemas.microsoft.com/office/powerpoint/2010/main" val="278620523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365 Groups</a:t>
            </a:r>
          </a:p>
        </p:txBody>
      </p:sp>
      <p:pic>
        <p:nvPicPr>
          <p:cNvPr id="29" name="Picture 28" descr="Icon of three circles on the circumference of a bigger circle">
            <a:extLst>
              <a:ext uri="{FF2B5EF4-FFF2-40B4-BE49-F238E27FC236}">
                <a16:creationId xmlns:a16="http://schemas.microsoft.com/office/drawing/2014/main" id="{A2F9CB10-B016-4DD2-828E-9562D6E1560E}"/>
              </a:ext>
            </a:extLst>
          </p:cNvPr>
          <p:cNvPicPr>
            <a:picLocks noChangeAspect="1"/>
          </p:cNvPicPr>
          <p:nvPr/>
        </p:nvPicPr>
        <p:blipFill>
          <a:blip r:embed="rId3"/>
          <a:stretch>
            <a:fillRect/>
          </a:stretch>
        </p:blipFill>
        <p:spPr>
          <a:xfrm>
            <a:off x="570382" y="1316623"/>
            <a:ext cx="838157" cy="838157"/>
          </a:xfrm>
          <a:prstGeom prst="rect">
            <a:avLst/>
          </a:prstGeom>
        </p:spPr>
      </p:pic>
      <p:sp>
        <p:nvSpPr>
          <p:cNvPr id="5" name="TextBox 4">
            <a:extLst>
              <a:ext uri="{FF2B5EF4-FFF2-40B4-BE49-F238E27FC236}">
                <a16:creationId xmlns:a16="http://schemas.microsoft.com/office/drawing/2014/main" id="{4BC9A9A1-E2D9-429A-8C91-64A74564A8FF}"/>
              </a:ext>
            </a:extLst>
          </p:cNvPr>
          <p:cNvSpPr txBox="1"/>
          <p:nvPr/>
        </p:nvSpPr>
        <p:spPr>
          <a:xfrm>
            <a:off x="1763281" y="1413113"/>
            <a:ext cx="9860673" cy="1765099"/>
          </a:xfrm>
          <a:prstGeom prst="rect">
            <a:avLst/>
          </a:prstGeom>
          <a:noFill/>
        </p:spPr>
        <p:txBody>
          <a:bodyPr wrap="square" lIns="0" tIns="0" rIns="0" bIns="0" rtlCol="0">
            <a:spAutoFit/>
          </a:bodyPr>
          <a:lstStyle/>
          <a:p>
            <a:pPr defTabSz="435743">
              <a:spcBef>
                <a:spcPts val="588"/>
              </a:spcBef>
            </a:pPr>
            <a:r>
              <a:rPr lang="en-US" sz="1961" dirty="0">
                <a:latin typeface="+mj-lt"/>
              </a:rPr>
              <a:t>Group types in Microsoft 365 admin center:</a:t>
            </a:r>
          </a:p>
          <a:p>
            <a:pPr defTabSz="435743">
              <a:spcBef>
                <a:spcPts val="588"/>
              </a:spcBef>
              <a:spcAft>
                <a:spcPts val="196"/>
              </a:spcAft>
            </a:pPr>
            <a:r>
              <a:rPr lang="en-US" dirty="0"/>
              <a:t>Microsoft</a:t>
            </a:r>
            <a:r>
              <a:rPr lang="en-US" sz="1730" dirty="0"/>
              <a:t> 365 group</a:t>
            </a:r>
          </a:p>
          <a:p>
            <a:pPr defTabSz="435743">
              <a:spcBef>
                <a:spcPts val="588"/>
              </a:spcBef>
              <a:spcAft>
                <a:spcPts val="196"/>
              </a:spcAft>
            </a:pPr>
            <a:r>
              <a:rPr lang="en-US" sz="1730" dirty="0"/>
              <a:t>Distribution list</a:t>
            </a:r>
          </a:p>
          <a:p>
            <a:pPr defTabSz="435743">
              <a:spcBef>
                <a:spcPts val="588"/>
              </a:spcBef>
              <a:spcAft>
                <a:spcPts val="196"/>
              </a:spcAft>
            </a:pPr>
            <a:r>
              <a:rPr lang="en-US" sz="1730" dirty="0"/>
              <a:t>Mail-enabled security group</a:t>
            </a:r>
          </a:p>
          <a:p>
            <a:pPr defTabSz="435743">
              <a:spcBef>
                <a:spcPts val="588"/>
              </a:spcBef>
              <a:spcAft>
                <a:spcPts val="196"/>
              </a:spcAft>
            </a:pPr>
            <a:r>
              <a:rPr lang="en-US" sz="1730" dirty="0"/>
              <a:t>Security group</a:t>
            </a:r>
          </a:p>
        </p:txBody>
      </p:sp>
      <p:cxnSp>
        <p:nvCxnSpPr>
          <p:cNvPr id="19" name="Straight Connector 18">
            <a:extLst>
              <a:ext uri="{FF2B5EF4-FFF2-40B4-BE49-F238E27FC236}">
                <a16:creationId xmlns:a16="http://schemas.microsoft.com/office/drawing/2014/main" id="{BD55B736-F389-43F5-B5A7-AC86AD4BE0C3}"/>
              </a:ext>
              <a:ext uri="{C183D7F6-B498-43B3-948B-1728B52AA6E4}">
                <adec:decorative xmlns:adec="http://schemas.microsoft.com/office/drawing/2017/decorative" val="1"/>
              </a:ext>
            </a:extLst>
          </p:cNvPr>
          <p:cNvCxnSpPr>
            <a:cxnSpLocks/>
          </p:cNvCxnSpPr>
          <p:nvPr/>
        </p:nvCxnSpPr>
        <p:spPr>
          <a:xfrm>
            <a:off x="1769356" y="3336471"/>
            <a:ext cx="98374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1" name="Picture 30" descr="Icon of circle, triangle and square">
            <a:extLst>
              <a:ext uri="{FF2B5EF4-FFF2-40B4-BE49-F238E27FC236}">
                <a16:creationId xmlns:a16="http://schemas.microsoft.com/office/drawing/2014/main" id="{63E61C3A-1A7A-4580-8860-26E75190E34C}"/>
              </a:ext>
            </a:extLst>
          </p:cNvPr>
          <p:cNvPicPr>
            <a:picLocks noChangeAspect="1"/>
          </p:cNvPicPr>
          <p:nvPr/>
        </p:nvPicPr>
        <p:blipFill>
          <a:blip r:embed="rId4"/>
          <a:stretch>
            <a:fillRect/>
          </a:stretch>
        </p:blipFill>
        <p:spPr>
          <a:xfrm>
            <a:off x="568904" y="3407579"/>
            <a:ext cx="838157" cy="839651"/>
          </a:xfrm>
          <a:prstGeom prst="rect">
            <a:avLst/>
          </a:prstGeom>
        </p:spPr>
      </p:pic>
      <p:sp>
        <p:nvSpPr>
          <p:cNvPr id="11" name="TextBox 10">
            <a:extLst>
              <a:ext uri="{FF2B5EF4-FFF2-40B4-BE49-F238E27FC236}">
                <a16:creationId xmlns:a16="http://schemas.microsoft.com/office/drawing/2014/main" id="{A553AD39-4007-40FC-9F8F-F16F497C5F0A}"/>
              </a:ext>
            </a:extLst>
          </p:cNvPr>
          <p:cNvSpPr txBox="1"/>
          <p:nvPr/>
        </p:nvSpPr>
        <p:spPr>
          <a:xfrm>
            <a:off x="1763281" y="3494731"/>
            <a:ext cx="9860673" cy="1765099"/>
          </a:xfrm>
          <a:prstGeom prst="rect">
            <a:avLst/>
          </a:prstGeom>
          <a:noFill/>
        </p:spPr>
        <p:txBody>
          <a:bodyPr wrap="square" lIns="0" tIns="0" rIns="0" bIns="0" rtlCol="0">
            <a:spAutoFit/>
          </a:bodyPr>
          <a:lstStyle/>
          <a:p>
            <a:pPr defTabSz="435743">
              <a:spcBef>
                <a:spcPts val="588"/>
              </a:spcBef>
            </a:pPr>
            <a:r>
              <a:rPr lang="en-US" sz="1961" dirty="0">
                <a:latin typeface="+mj-lt"/>
              </a:rPr>
              <a:t>Group types in Exchange admin center:</a:t>
            </a:r>
          </a:p>
          <a:p>
            <a:pPr defTabSz="435743">
              <a:spcBef>
                <a:spcPts val="588"/>
              </a:spcBef>
              <a:spcAft>
                <a:spcPts val="196"/>
              </a:spcAft>
            </a:pPr>
            <a:r>
              <a:rPr lang="en-US" dirty="0"/>
              <a:t>Microsoft</a:t>
            </a:r>
            <a:r>
              <a:rPr lang="en-US" sz="1730" dirty="0"/>
              <a:t> 365 group</a:t>
            </a:r>
          </a:p>
          <a:p>
            <a:pPr defTabSz="435743">
              <a:spcBef>
                <a:spcPts val="588"/>
              </a:spcBef>
              <a:spcAft>
                <a:spcPts val="196"/>
              </a:spcAft>
            </a:pPr>
            <a:r>
              <a:rPr lang="en-US" sz="1730" dirty="0"/>
              <a:t>Distribution group</a:t>
            </a:r>
          </a:p>
          <a:p>
            <a:pPr defTabSz="435743">
              <a:spcBef>
                <a:spcPts val="588"/>
              </a:spcBef>
              <a:spcAft>
                <a:spcPts val="196"/>
              </a:spcAft>
            </a:pPr>
            <a:r>
              <a:rPr lang="en-US" sz="1730" dirty="0"/>
              <a:t>Security group (mail-enabled)</a:t>
            </a:r>
          </a:p>
          <a:p>
            <a:pPr defTabSz="435743">
              <a:spcBef>
                <a:spcPts val="588"/>
              </a:spcBef>
              <a:spcAft>
                <a:spcPts val="196"/>
              </a:spcAft>
            </a:pPr>
            <a:r>
              <a:rPr lang="en-US" sz="1730" dirty="0"/>
              <a:t>Dynamic distribution group</a:t>
            </a:r>
          </a:p>
        </p:txBody>
      </p:sp>
      <p:cxnSp>
        <p:nvCxnSpPr>
          <p:cNvPr id="21" name="Straight Connector 20">
            <a:extLst>
              <a:ext uri="{FF2B5EF4-FFF2-40B4-BE49-F238E27FC236}">
                <a16:creationId xmlns:a16="http://schemas.microsoft.com/office/drawing/2014/main" id="{D7D58A76-BCD6-4A12-A039-D16C94133566}"/>
              </a:ext>
              <a:ext uri="{C183D7F6-B498-43B3-948B-1728B52AA6E4}">
                <adec:decorative xmlns:adec="http://schemas.microsoft.com/office/drawing/2017/decorative" val="1"/>
              </a:ext>
            </a:extLst>
          </p:cNvPr>
          <p:cNvCxnSpPr>
            <a:cxnSpLocks/>
          </p:cNvCxnSpPr>
          <p:nvPr/>
        </p:nvCxnSpPr>
        <p:spPr>
          <a:xfrm>
            <a:off x="1786526" y="5418090"/>
            <a:ext cx="98374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3" name="Picture 32" descr="Icon if a screen with a shield in front">
            <a:extLst>
              <a:ext uri="{FF2B5EF4-FFF2-40B4-BE49-F238E27FC236}">
                <a16:creationId xmlns:a16="http://schemas.microsoft.com/office/drawing/2014/main" id="{58F0D640-7506-44A4-9C30-E9A005A7F4C7}"/>
              </a:ext>
            </a:extLst>
          </p:cNvPr>
          <p:cNvPicPr>
            <a:picLocks noChangeAspect="1"/>
          </p:cNvPicPr>
          <p:nvPr/>
        </p:nvPicPr>
        <p:blipFill>
          <a:blip r:embed="rId5"/>
          <a:stretch>
            <a:fillRect/>
          </a:stretch>
        </p:blipFill>
        <p:spPr>
          <a:xfrm>
            <a:off x="570381" y="5308132"/>
            <a:ext cx="838157" cy="838157"/>
          </a:xfrm>
          <a:prstGeom prst="rect">
            <a:avLst/>
          </a:prstGeom>
        </p:spPr>
      </p:pic>
      <p:sp>
        <p:nvSpPr>
          <p:cNvPr id="15" name="TextBox 14">
            <a:extLst>
              <a:ext uri="{FF2B5EF4-FFF2-40B4-BE49-F238E27FC236}">
                <a16:creationId xmlns:a16="http://schemas.microsoft.com/office/drawing/2014/main" id="{E256BD84-5935-484E-88F5-7B6744B09A0E}"/>
              </a:ext>
            </a:extLst>
          </p:cNvPr>
          <p:cNvSpPr txBox="1"/>
          <p:nvPr/>
        </p:nvSpPr>
        <p:spPr>
          <a:xfrm>
            <a:off x="1763281" y="5576348"/>
            <a:ext cx="9860673" cy="301727"/>
          </a:xfrm>
          <a:prstGeom prst="rect">
            <a:avLst/>
          </a:prstGeom>
          <a:noFill/>
        </p:spPr>
        <p:txBody>
          <a:bodyPr wrap="square" lIns="0" tIns="0" rIns="0" bIns="0" rtlCol="0">
            <a:spAutoFit/>
          </a:bodyPr>
          <a:lstStyle/>
          <a:p>
            <a:pPr defTabSz="435743">
              <a:spcBef>
                <a:spcPts val="588"/>
              </a:spcBef>
            </a:pPr>
            <a:r>
              <a:rPr lang="en-US" sz="1961" dirty="0">
                <a:latin typeface="+mj-lt"/>
              </a:rPr>
              <a:t>SharePoint Online groups can contain security groups</a:t>
            </a:r>
          </a:p>
        </p:txBody>
      </p:sp>
    </p:spTree>
    <p:extLst>
      <p:ext uri="{BB962C8B-B14F-4D97-AF65-F5344CB8AC3E}">
        <p14:creationId xmlns:p14="http://schemas.microsoft.com/office/powerpoint/2010/main" val="3181041054"/>
      </p:ext>
    </p:extLst>
  </p:cSld>
  <p:clrMapOvr>
    <a:masterClrMapping/>
  </p:clrMapOvr>
  <p:transitio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and deleting groups</a:t>
            </a:r>
          </a:p>
        </p:txBody>
      </p:sp>
      <p:pic>
        <p:nvPicPr>
          <p:cNvPr id="39" name="Picture 38" descr="Icon of hand pointing a circle">
            <a:extLst>
              <a:ext uri="{FF2B5EF4-FFF2-40B4-BE49-F238E27FC236}">
                <a16:creationId xmlns:a16="http://schemas.microsoft.com/office/drawing/2014/main" id="{52BF717C-EA54-458E-8EE3-C62623DEC71C}"/>
              </a:ext>
            </a:extLst>
          </p:cNvPr>
          <p:cNvPicPr>
            <a:picLocks noChangeAspect="1"/>
          </p:cNvPicPr>
          <p:nvPr/>
        </p:nvPicPr>
        <p:blipFill>
          <a:blip r:embed="rId3"/>
          <a:stretch>
            <a:fillRect/>
          </a:stretch>
        </p:blipFill>
        <p:spPr>
          <a:xfrm>
            <a:off x="568904" y="1402825"/>
            <a:ext cx="838157" cy="838157"/>
          </a:xfrm>
          <a:prstGeom prst="rect">
            <a:avLst/>
          </a:prstGeom>
        </p:spPr>
      </p:pic>
      <p:sp>
        <p:nvSpPr>
          <p:cNvPr id="5" name="TextBox 4">
            <a:extLst>
              <a:ext uri="{FF2B5EF4-FFF2-40B4-BE49-F238E27FC236}">
                <a16:creationId xmlns:a16="http://schemas.microsoft.com/office/drawing/2014/main" id="{9CAB1264-E89F-486C-8D2C-687F67570986}"/>
              </a:ext>
            </a:extLst>
          </p:cNvPr>
          <p:cNvSpPr txBox="1"/>
          <p:nvPr/>
        </p:nvSpPr>
        <p:spPr>
          <a:xfrm>
            <a:off x="1763281" y="1671041"/>
            <a:ext cx="9860673" cy="301727"/>
          </a:xfrm>
          <a:prstGeom prst="rect">
            <a:avLst/>
          </a:prstGeom>
          <a:noFill/>
        </p:spPr>
        <p:txBody>
          <a:bodyPr wrap="square" lIns="0" tIns="0" rIns="0" bIns="0" rtlCol="0">
            <a:spAutoFit/>
          </a:bodyPr>
          <a:lstStyle/>
          <a:p>
            <a:pPr defTabSz="435743">
              <a:spcBef>
                <a:spcPts val="588"/>
              </a:spcBef>
            </a:pPr>
            <a:r>
              <a:rPr lang="en-US" sz="1961"/>
              <a:t>Security groups are not mail-enabled, but you can create mail-enabled security groups</a:t>
            </a:r>
          </a:p>
        </p:txBody>
      </p:sp>
      <p:cxnSp>
        <p:nvCxnSpPr>
          <p:cNvPr id="25" name="Straight Connector 24">
            <a:extLst>
              <a:ext uri="{FF2B5EF4-FFF2-40B4-BE49-F238E27FC236}">
                <a16:creationId xmlns:a16="http://schemas.microsoft.com/office/drawing/2014/main" id="{15688D1A-D491-4BDA-B911-E9E3E65F16E9}"/>
              </a:ext>
              <a:ext uri="{C183D7F6-B498-43B3-948B-1728B52AA6E4}">
                <adec:decorative xmlns:adec="http://schemas.microsoft.com/office/drawing/2017/decorative" val="1"/>
              </a:ext>
            </a:extLst>
          </p:cNvPr>
          <p:cNvCxnSpPr>
            <a:cxnSpLocks/>
          </p:cNvCxnSpPr>
          <p:nvPr/>
        </p:nvCxnSpPr>
        <p:spPr>
          <a:xfrm>
            <a:off x="1763280" y="2421641"/>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1" name="Picture 40" descr="Icon of a series of squares arranged in a square pattern and a single square below">
            <a:extLst>
              <a:ext uri="{FF2B5EF4-FFF2-40B4-BE49-F238E27FC236}">
                <a16:creationId xmlns:a16="http://schemas.microsoft.com/office/drawing/2014/main" id="{901271E9-6AB5-411D-923B-5A9AA328193F}"/>
              </a:ext>
            </a:extLst>
          </p:cNvPr>
          <p:cNvPicPr>
            <a:picLocks noChangeAspect="1"/>
          </p:cNvPicPr>
          <p:nvPr/>
        </p:nvPicPr>
        <p:blipFill>
          <a:blip r:embed="rId4"/>
          <a:stretch>
            <a:fillRect/>
          </a:stretch>
        </p:blipFill>
        <p:spPr>
          <a:xfrm>
            <a:off x="568904" y="2601560"/>
            <a:ext cx="838157" cy="838157"/>
          </a:xfrm>
          <a:prstGeom prst="rect">
            <a:avLst/>
          </a:prstGeom>
        </p:spPr>
      </p:pic>
      <p:sp>
        <p:nvSpPr>
          <p:cNvPr id="9" name="TextBox 8">
            <a:extLst>
              <a:ext uri="{FF2B5EF4-FFF2-40B4-BE49-F238E27FC236}">
                <a16:creationId xmlns:a16="http://schemas.microsoft.com/office/drawing/2014/main" id="{501AA64B-34F5-4A36-A423-5221489FF3E7}"/>
              </a:ext>
            </a:extLst>
          </p:cNvPr>
          <p:cNvSpPr txBox="1"/>
          <p:nvPr/>
        </p:nvSpPr>
        <p:spPr>
          <a:xfrm>
            <a:off x="1763281" y="2870514"/>
            <a:ext cx="9860673" cy="301727"/>
          </a:xfrm>
          <a:prstGeom prst="rect">
            <a:avLst/>
          </a:prstGeom>
          <a:noFill/>
        </p:spPr>
        <p:txBody>
          <a:bodyPr wrap="square" lIns="0" tIns="0" rIns="0" bIns="0" rtlCol="0">
            <a:spAutoFit/>
          </a:bodyPr>
          <a:lstStyle/>
          <a:p>
            <a:pPr defTabSz="435743">
              <a:spcBef>
                <a:spcPts val="588"/>
              </a:spcBef>
            </a:pPr>
            <a:r>
              <a:rPr lang="en-US" sz="1961"/>
              <a:t>Use security groups to grant permissions to SharePoint Online sites</a:t>
            </a:r>
          </a:p>
        </p:txBody>
      </p:sp>
      <p:cxnSp>
        <p:nvCxnSpPr>
          <p:cNvPr id="26" name="Straight Connector 25">
            <a:extLst>
              <a:ext uri="{FF2B5EF4-FFF2-40B4-BE49-F238E27FC236}">
                <a16:creationId xmlns:a16="http://schemas.microsoft.com/office/drawing/2014/main" id="{E2E9EA38-CA23-4107-88EE-7BE6D69B60CA}"/>
              </a:ext>
              <a:ext uri="{C183D7F6-B498-43B3-948B-1728B52AA6E4}">
                <adec:decorative xmlns:adec="http://schemas.microsoft.com/office/drawing/2017/decorative" val="1"/>
              </a:ext>
            </a:extLst>
          </p:cNvPr>
          <p:cNvCxnSpPr>
            <a:cxnSpLocks/>
          </p:cNvCxnSpPr>
          <p:nvPr/>
        </p:nvCxnSpPr>
        <p:spPr>
          <a:xfrm>
            <a:off x="1763280" y="3621114"/>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3" name="Picture 42" descr="Icon of a wrench">
            <a:extLst>
              <a:ext uri="{FF2B5EF4-FFF2-40B4-BE49-F238E27FC236}">
                <a16:creationId xmlns:a16="http://schemas.microsoft.com/office/drawing/2014/main" id="{FF27DEBE-D9DA-4400-86FB-BC21C4844F25}"/>
              </a:ext>
            </a:extLst>
          </p:cNvPr>
          <p:cNvPicPr>
            <a:picLocks noChangeAspect="1"/>
          </p:cNvPicPr>
          <p:nvPr/>
        </p:nvPicPr>
        <p:blipFill>
          <a:blip r:embed="rId5"/>
          <a:stretch>
            <a:fillRect/>
          </a:stretch>
        </p:blipFill>
        <p:spPr>
          <a:xfrm>
            <a:off x="571161" y="3801771"/>
            <a:ext cx="838157" cy="838157"/>
          </a:xfrm>
          <a:prstGeom prst="rect">
            <a:avLst/>
          </a:prstGeom>
        </p:spPr>
      </p:pic>
      <p:sp>
        <p:nvSpPr>
          <p:cNvPr id="13" name="TextBox 12">
            <a:extLst>
              <a:ext uri="{FF2B5EF4-FFF2-40B4-BE49-F238E27FC236}">
                <a16:creationId xmlns:a16="http://schemas.microsoft.com/office/drawing/2014/main" id="{BF72266A-B7D5-4CBC-AFCD-1BFCE0898EDF}"/>
              </a:ext>
            </a:extLst>
          </p:cNvPr>
          <p:cNvSpPr txBox="1"/>
          <p:nvPr/>
        </p:nvSpPr>
        <p:spPr>
          <a:xfrm>
            <a:off x="1763281" y="4069987"/>
            <a:ext cx="9860673" cy="301727"/>
          </a:xfrm>
          <a:prstGeom prst="rect">
            <a:avLst/>
          </a:prstGeom>
          <a:noFill/>
        </p:spPr>
        <p:txBody>
          <a:bodyPr wrap="square" lIns="0" tIns="0" rIns="0" bIns="0" rtlCol="0">
            <a:spAutoFit/>
          </a:bodyPr>
          <a:lstStyle/>
          <a:p>
            <a:pPr defTabSz="435743">
              <a:spcBef>
                <a:spcPts val="588"/>
              </a:spcBef>
            </a:pPr>
            <a:r>
              <a:rPr lang="en-US" sz="1961"/>
              <a:t>Create groups by using the Microsoft 365 admin center or the </a:t>
            </a:r>
            <a:r>
              <a:rPr lang="en-US" sz="1961">
                <a:latin typeface="+mj-lt"/>
              </a:rPr>
              <a:t>New-</a:t>
            </a:r>
            <a:r>
              <a:rPr lang="en-US" sz="1961" err="1">
                <a:latin typeface="+mj-lt"/>
              </a:rPr>
              <a:t>MsolGroup</a:t>
            </a:r>
            <a:r>
              <a:rPr lang="en-US" sz="1961"/>
              <a:t> cmdlet</a:t>
            </a:r>
          </a:p>
        </p:txBody>
      </p:sp>
      <p:cxnSp>
        <p:nvCxnSpPr>
          <p:cNvPr id="27" name="Straight Connector 26">
            <a:extLst>
              <a:ext uri="{FF2B5EF4-FFF2-40B4-BE49-F238E27FC236}">
                <a16:creationId xmlns:a16="http://schemas.microsoft.com/office/drawing/2014/main" id="{EC5D4A92-80B8-4F67-B55E-C5A8AE78E136}"/>
              </a:ext>
              <a:ext uri="{C183D7F6-B498-43B3-948B-1728B52AA6E4}">
                <adec:decorative xmlns:adec="http://schemas.microsoft.com/office/drawing/2017/decorative" val="1"/>
              </a:ext>
            </a:extLst>
          </p:cNvPr>
          <p:cNvCxnSpPr>
            <a:cxnSpLocks/>
          </p:cNvCxnSpPr>
          <p:nvPr/>
        </p:nvCxnSpPr>
        <p:spPr>
          <a:xfrm>
            <a:off x="1763280" y="4820587"/>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5" name="Picture 44" descr="Icon if a screen with a shield in front">
            <a:extLst>
              <a:ext uri="{FF2B5EF4-FFF2-40B4-BE49-F238E27FC236}">
                <a16:creationId xmlns:a16="http://schemas.microsoft.com/office/drawing/2014/main" id="{1461DAA2-4404-432C-A9D3-4AABEEE81EE8}"/>
              </a:ext>
            </a:extLst>
          </p:cNvPr>
          <p:cNvPicPr>
            <a:picLocks noChangeAspect="1"/>
          </p:cNvPicPr>
          <p:nvPr/>
        </p:nvPicPr>
        <p:blipFill>
          <a:blip r:embed="rId6"/>
          <a:stretch>
            <a:fillRect/>
          </a:stretch>
        </p:blipFill>
        <p:spPr>
          <a:xfrm>
            <a:off x="568904" y="5000506"/>
            <a:ext cx="838157" cy="838157"/>
          </a:xfrm>
          <a:prstGeom prst="rect">
            <a:avLst/>
          </a:prstGeom>
        </p:spPr>
      </p:pic>
      <p:sp>
        <p:nvSpPr>
          <p:cNvPr id="17" name="TextBox 16">
            <a:extLst>
              <a:ext uri="{FF2B5EF4-FFF2-40B4-BE49-F238E27FC236}">
                <a16:creationId xmlns:a16="http://schemas.microsoft.com/office/drawing/2014/main" id="{B0650E90-4371-49ED-B7C1-0BF198DD2DA3}"/>
              </a:ext>
            </a:extLst>
          </p:cNvPr>
          <p:cNvSpPr txBox="1"/>
          <p:nvPr/>
        </p:nvSpPr>
        <p:spPr>
          <a:xfrm>
            <a:off x="1763281" y="5269462"/>
            <a:ext cx="9860673" cy="301727"/>
          </a:xfrm>
          <a:prstGeom prst="rect">
            <a:avLst/>
          </a:prstGeom>
          <a:noFill/>
        </p:spPr>
        <p:txBody>
          <a:bodyPr wrap="square" lIns="0" tIns="0" rIns="0" bIns="0" rtlCol="0">
            <a:spAutoFit/>
          </a:bodyPr>
          <a:lstStyle/>
          <a:p>
            <a:pPr defTabSz="435743">
              <a:spcBef>
                <a:spcPts val="588"/>
              </a:spcBef>
            </a:pPr>
            <a:r>
              <a:rPr lang="en-US" sz="1961" dirty="0"/>
              <a:t>Nest security groups to improve organization</a:t>
            </a:r>
          </a:p>
        </p:txBody>
      </p:sp>
      <p:cxnSp>
        <p:nvCxnSpPr>
          <p:cNvPr id="3" name="Straight Connector 2">
            <a:extLst>
              <a:ext uri="{FF2B5EF4-FFF2-40B4-BE49-F238E27FC236}">
                <a16:creationId xmlns:a16="http://schemas.microsoft.com/office/drawing/2014/main" id="{925F34B4-D997-4E88-9B08-33A0B6B5AFB7}"/>
              </a:ext>
              <a:ext uri="{C183D7F6-B498-43B3-948B-1728B52AA6E4}">
                <adec:decorative xmlns:adec="http://schemas.microsoft.com/office/drawing/2017/decorative" val="1"/>
              </a:ext>
            </a:extLst>
          </p:cNvPr>
          <p:cNvCxnSpPr>
            <a:cxnSpLocks/>
          </p:cNvCxnSpPr>
          <p:nvPr/>
        </p:nvCxnSpPr>
        <p:spPr>
          <a:xfrm>
            <a:off x="1699973" y="5972772"/>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Icon of screen with gear">
            <a:extLst>
              <a:ext uri="{FF2B5EF4-FFF2-40B4-BE49-F238E27FC236}">
                <a16:creationId xmlns:a16="http://schemas.microsoft.com/office/drawing/2014/main" id="{D312DC90-DD81-4306-A978-385CA14DCEBD}"/>
              </a:ext>
            </a:extLst>
          </p:cNvPr>
          <p:cNvPicPr>
            <a:picLocks noChangeAspect="1"/>
          </p:cNvPicPr>
          <p:nvPr/>
        </p:nvPicPr>
        <p:blipFill>
          <a:blip r:embed="rId7"/>
          <a:stretch>
            <a:fillRect/>
          </a:stretch>
        </p:blipFill>
        <p:spPr>
          <a:xfrm>
            <a:off x="570381" y="6022585"/>
            <a:ext cx="838157" cy="838157"/>
          </a:xfrm>
          <a:prstGeom prst="rect">
            <a:avLst/>
          </a:prstGeom>
        </p:spPr>
      </p:pic>
      <p:sp>
        <p:nvSpPr>
          <p:cNvPr id="19" name="TextBox 18">
            <a:extLst>
              <a:ext uri="{FF2B5EF4-FFF2-40B4-BE49-F238E27FC236}">
                <a16:creationId xmlns:a16="http://schemas.microsoft.com/office/drawing/2014/main" id="{992222B7-BF21-4FC4-AF1F-3725AA7696DD}"/>
              </a:ext>
            </a:extLst>
          </p:cNvPr>
          <p:cNvSpPr txBox="1"/>
          <p:nvPr/>
        </p:nvSpPr>
        <p:spPr>
          <a:xfrm>
            <a:off x="1684781" y="6224804"/>
            <a:ext cx="9923123" cy="392245"/>
          </a:xfrm>
          <a:prstGeom prst="rect">
            <a:avLst/>
          </a:prstGeom>
          <a:noFill/>
        </p:spPr>
        <p:txBody>
          <a:bodyPr wrap="square">
            <a:spAutoFit/>
          </a:bodyPr>
          <a:lstStyle/>
          <a:p>
            <a:pPr defTabSz="435743">
              <a:spcBef>
                <a:spcPts val="588"/>
              </a:spcBef>
            </a:pPr>
            <a:r>
              <a:rPr lang="en-US" sz="1961" dirty="0"/>
              <a:t>Deleted security groups cannot be recovered, and members are not deleted</a:t>
            </a:r>
          </a:p>
        </p:txBody>
      </p:sp>
    </p:spTree>
    <p:extLst>
      <p:ext uri="{BB962C8B-B14F-4D97-AF65-F5344CB8AC3E}">
        <p14:creationId xmlns:p14="http://schemas.microsoft.com/office/powerpoint/2010/main" val="1846125849"/>
      </p:ext>
    </p:extLst>
  </p:cSld>
  <p:clrMapOvr>
    <a:masterClrMapping/>
  </p:clrMapOvr>
  <p:transition spd="med">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Exercises (continued)  </a:t>
            </a:r>
          </a:p>
        </p:txBody>
      </p:sp>
      <p:sp>
        <p:nvSpPr>
          <p:cNvPr id="6" name="Rectangle 5">
            <a:extLst>
              <a:ext uri="{FF2B5EF4-FFF2-40B4-BE49-F238E27FC236}">
                <a16:creationId xmlns:a16="http://schemas.microsoft.com/office/drawing/2014/main" id="{5284EAA0-3215-41F4-BAD4-5BEF54489CEF}"/>
              </a:ext>
            </a:extLst>
          </p:cNvPr>
          <p:cNvSpPr/>
          <p:nvPr/>
        </p:nvSpPr>
        <p:spPr>
          <a:xfrm>
            <a:off x="568049" y="1602346"/>
            <a:ext cx="10064769" cy="362072"/>
          </a:xfrm>
          <a:prstGeom prst="rect">
            <a:avLst/>
          </a:prstGeom>
        </p:spPr>
        <p:txBody>
          <a:bodyPr wrap="square" lIns="0" tIns="0" rIns="0" bIns="0">
            <a:spAutoFit/>
          </a:bodyPr>
          <a:lstStyle/>
          <a:p>
            <a:pPr fontAlgn="base">
              <a:spcBef>
                <a:spcPts val="588"/>
              </a:spcBef>
            </a:pPr>
            <a:r>
              <a:rPr lang="en-US" sz="2353" dirty="0">
                <a:latin typeface="+mj-lt"/>
              </a:rPr>
              <a:t>Exercise 3: Managing Microsoft 365 groups</a:t>
            </a:r>
          </a:p>
        </p:txBody>
      </p:sp>
      <p:sp>
        <p:nvSpPr>
          <p:cNvPr id="12" name="Rectangle 11">
            <a:extLst>
              <a:ext uri="{FF2B5EF4-FFF2-40B4-BE49-F238E27FC236}">
                <a16:creationId xmlns:a16="http://schemas.microsoft.com/office/drawing/2014/main" id="{1C048A2D-82F5-45B5-A57F-CD8610EFA368}"/>
              </a:ext>
            </a:extLst>
          </p:cNvPr>
          <p:cNvSpPr/>
          <p:nvPr/>
        </p:nvSpPr>
        <p:spPr bwMode="auto">
          <a:xfrm>
            <a:off x="568048" y="2061015"/>
            <a:ext cx="3551773" cy="177728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Aft>
                <a:spcPts val="294"/>
              </a:spcAft>
            </a:pPr>
            <a:r>
              <a:rPr lang="en-US" sz="1961" b="1" dirty="0">
                <a:solidFill>
                  <a:schemeClr val="accent1"/>
                </a:solidFill>
                <a:latin typeface="+mj-lt"/>
              </a:rPr>
              <a:t>Task 1</a:t>
            </a:r>
          </a:p>
          <a:p>
            <a:pPr marL="0" lvl="1" fontAlgn="base">
              <a:spcAft>
                <a:spcPts val="294"/>
              </a:spcAft>
            </a:pPr>
            <a:r>
              <a:rPr lang="en-US" sz="1961" dirty="0">
                <a:solidFill>
                  <a:schemeClr val="tx1"/>
                </a:solidFill>
              </a:rPr>
              <a:t>Creating Microsoft 365 groups</a:t>
            </a:r>
          </a:p>
        </p:txBody>
      </p:sp>
      <p:pic>
        <p:nvPicPr>
          <p:cNvPr id="13" name="Picture 12" descr="Icon of magnifying glass">
            <a:extLst>
              <a:ext uri="{FF2B5EF4-FFF2-40B4-BE49-F238E27FC236}">
                <a16:creationId xmlns:a16="http://schemas.microsoft.com/office/drawing/2014/main" id="{4FCD84A7-0766-431B-8145-9B8CD7FF5EF4}"/>
              </a:ext>
            </a:extLst>
          </p:cNvPr>
          <p:cNvPicPr>
            <a:picLocks noChangeAspect="1"/>
          </p:cNvPicPr>
          <p:nvPr/>
        </p:nvPicPr>
        <p:blipFill>
          <a:blip r:embed="rId3"/>
          <a:stretch>
            <a:fillRect/>
          </a:stretch>
        </p:blipFill>
        <p:spPr>
          <a:xfrm>
            <a:off x="3346030" y="3087986"/>
            <a:ext cx="672319" cy="672319"/>
          </a:xfrm>
          <a:prstGeom prst="rect">
            <a:avLst/>
          </a:prstGeom>
        </p:spPr>
      </p:pic>
    </p:spTree>
    <p:extLst>
      <p:ext uri="{BB962C8B-B14F-4D97-AF65-F5344CB8AC3E}">
        <p14:creationId xmlns:p14="http://schemas.microsoft.com/office/powerpoint/2010/main" val="315679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8" y="3238916"/>
            <a:ext cx="8852144" cy="380169"/>
          </a:xfrm>
        </p:spPr>
        <p:txBody>
          <a:bodyPr/>
          <a:lstStyle/>
          <a:p>
            <a:r>
              <a:rPr lang="en-US" dirty="0"/>
              <a:t>Managing Users and Groups with Windows PowerShell</a:t>
            </a:r>
          </a:p>
        </p:txBody>
      </p:sp>
      <p:pic>
        <p:nvPicPr>
          <p:cNvPr id="5" name="Picture 4" descr="Icon of two rectangles with magnifying glass ">
            <a:extLst>
              <a:ext uri="{FF2B5EF4-FFF2-40B4-BE49-F238E27FC236}">
                <a16:creationId xmlns:a16="http://schemas.microsoft.com/office/drawing/2014/main" id="{6DFFB656-2E41-4E46-80D7-09E48E326F69}"/>
              </a:ext>
            </a:extLst>
          </p:cNvPr>
          <p:cNvPicPr>
            <a:picLocks noChangeAspect="1"/>
          </p:cNvPicPr>
          <p:nvPr/>
        </p:nvPicPr>
        <p:blipFill>
          <a:blip r:embed="rId3"/>
          <a:stretch>
            <a:fillRect/>
          </a:stretch>
        </p:blipFill>
        <p:spPr>
          <a:xfrm>
            <a:off x="9185703" y="3006985"/>
            <a:ext cx="844032" cy="844032"/>
          </a:xfrm>
          <a:prstGeom prst="rect">
            <a:avLst/>
          </a:prstGeom>
        </p:spPr>
      </p:pic>
    </p:spTree>
    <p:extLst>
      <p:ext uri="{BB962C8B-B14F-4D97-AF65-F5344CB8AC3E}">
        <p14:creationId xmlns:p14="http://schemas.microsoft.com/office/powerpoint/2010/main" val="167672686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Microsoft 365 with Windows PowerShell</a:t>
            </a:r>
          </a:p>
        </p:txBody>
      </p:sp>
      <p:pic>
        <p:nvPicPr>
          <p:cNvPr id="51" name="Picture 50" descr="Icon of a chord">
            <a:extLst>
              <a:ext uri="{FF2B5EF4-FFF2-40B4-BE49-F238E27FC236}">
                <a16:creationId xmlns:a16="http://schemas.microsoft.com/office/drawing/2014/main" id="{AF2DB2B8-015A-4510-BC0F-8F1AF7C0BA50}"/>
              </a:ext>
            </a:extLst>
          </p:cNvPr>
          <p:cNvPicPr>
            <a:picLocks noChangeAspect="1"/>
          </p:cNvPicPr>
          <p:nvPr/>
        </p:nvPicPr>
        <p:blipFill>
          <a:blip r:embed="rId3"/>
          <a:stretch>
            <a:fillRect/>
          </a:stretch>
        </p:blipFill>
        <p:spPr>
          <a:xfrm>
            <a:off x="570382" y="1240407"/>
            <a:ext cx="785866" cy="787360"/>
          </a:xfrm>
          <a:prstGeom prst="rect">
            <a:avLst/>
          </a:prstGeom>
        </p:spPr>
      </p:pic>
      <p:sp>
        <p:nvSpPr>
          <p:cNvPr id="5" name="TextBox 4">
            <a:extLst>
              <a:ext uri="{FF2B5EF4-FFF2-40B4-BE49-F238E27FC236}">
                <a16:creationId xmlns:a16="http://schemas.microsoft.com/office/drawing/2014/main" id="{E5EC53B9-A488-4D0B-8C9C-D0933C36FE86}"/>
              </a:ext>
            </a:extLst>
          </p:cNvPr>
          <p:cNvSpPr txBox="1"/>
          <p:nvPr/>
        </p:nvSpPr>
        <p:spPr>
          <a:xfrm>
            <a:off x="1718147" y="1509863"/>
            <a:ext cx="9905806" cy="266227"/>
          </a:xfrm>
          <a:prstGeom prst="rect">
            <a:avLst/>
          </a:prstGeom>
          <a:noFill/>
        </p:spPr>
        <p:txBody>
          <a:bodyPr wrap="square" lIns="0" tIns="0" rIns="0" bIns="0" rtlCol="0">
            <a:spAutoFit/>
          </a:bodyPr>
          <a:lstStyle/>
          <a:p>
            <a:pPr defTabSz="435743">
              <a:spcBef>
                <a:spcPts val="588"/>
              </a:spcBef>
            </a:pPr>
            <a:r>
              <a:rPr lang="en-US" sz="1730"/>
              <a:t>Azure AD Connection provides the Azure AD Module for Windows PowerShell</a:t>
            </a:r>
          </a:p>
        </p:txBody>
      </p:sp>
      <p:cxnSp>
        <p:nvCxnSpPr>
          <p:cNvPr id="25" name="Straight Connector 24">
            <a:extLst>
              <a:ext uri="{FF2B5EF4-FFF2-40B4-BE49-F238E27FC236}">
                <a16:creationId xmlns:a16="http://schemas.microsoft.com/office/drawing/2014/main" id="{77AFD37E-1659-40A0-9793-1C23B9F2E55F}"/>
              </a:ext>
              <a:ext uri="{C183D7F6-B498-43B3-948B-1728B52AA6E4}">
                <adec:decorative xmlns:adec="http://schemas.microsoft.com/office/drawing/2017/decorative" val="1"/>
              </a:ext>
            </a:extLst>
          </p:cNvPr>
          <p:cNvCxnSpPr>
            <a:cxnSpLocks/>
          </p:cNvCxnSpPr>
          <p:nvPr/>
        </p:nvCxnSpPr>
        <p:spPr>
          <a:xfrm>
            <a:off x="1718147" y="1992558"/>
            <a:ext cx="990580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3" name="Picture 52" descr="Icon of upward arrow with a square on top">
            <a:extLst>
              <a:ext uri="{FF2B5EF4-FFF2-40B4-BE49-F238E27FC236}">
                <a16:creationId xmlns:a16="http://schemas.microsoft.com/office/drawing/2014/main" id="{AD3B2297-CDDE-49AA-AC02-A8D1F9389D5B}"/>
              </a:ext>
            </a:extLst>
          </p:cNvPr>
          <p:cNvPicPr>
            <a:picLocks noChangeAspect="1"/>
          </p:cNvPicPr>
          <p:nvPr/>
        </p:nvPicPr>
        <p:blipFill>
          <a:blip r:embed="rId4"/>
          <a:stretch>
            <a:fillRect/>
          </a:stretch>
        </p:blipFill>
        <p:spPr>
          <a:xfrm>
            <a:off x="570382" y="2082320"/>
            <a:ext cx="785866" cy="785866"/>
          </a:xfrm>
          <a:prstGeom prst="rect">
            <a:avLst/>
          </a:prstGeom>
        </p:spPr>
      </p:pic>
      <p:sp>
        <p:nvSpPr>
          <p:cNvPr id="9" name="TextBox 8">
            <a:extLst>
              <a:ext uri="{FF2B5EF4-FFF2-40B4-BE49-F238E27FC236}">
                <a16:creationId xmlns:a16="http://schemas.microsoft.com/office/drawing/2014/main" id="{295511A9-940D-4D0F-8617-6ADBAA9D7D74}"/>
              </a:ext>
            </a:extLst>
          </p:cNvPr>
          <p:cNvSpPr txBox="1"/>
          <p:nvPr/>
        </p:nvSpPr>
        <p:spPr>
          <a:xfrm>
            <a:off x="1718147" y="2203699"/>
            <a:ext cx="9905806" cy="543108"/>
          </a:xfrm>
          <a:prstGeom prst="rect">
            <a:avLst/>
          </a:prstGeom>
          <a:noFill/>
        </p:spPr>
        <p:txBody>
          <a:bodyPr wrap="square" lIns="0" tIns="0" rIns="0" bIns="0" rtlCol="0">
            <a:spAutoFit/>
          </a:bodyPr>
          <a:lstStyle/>
          <a:p>
            <a:pPr defTabSz="435743">
              <a:spcBef>
                <a:spcPts val="588"/>
              </a:spcBef>
            </a:pPr>
            <a:r>
              <a:rPr lang="en-US" sz="1730" dirty="0"/>
              <a:t>You can use the Azure AD module to connect to </a:t>
            </a:r>
            <a:r>
              <a:rPr lang="en-US" dirty="0"/>
              <a:t>Microsoft</a:t>
            </a:r>
            <a:r>
              <a:rPr lang="en-US" sz="1730" dirty="0"/>
              <a:t> 365 to perform common and </a:t>
            </a:r>
            <a:br>
              <a:rPr lang="en-US" sz="1730" dirty="0"/>
            </a:br>
            <a:r>
              <a:rPr lang="en-US" sz="1730" dirty="0"/>
              <a:t>repetitive tasks</a:t>
            </a:r>
          </a:p>
        </p:txBody>
      </p:sp>
      <p:cxnSp>
        <p:nvCxnSpPr>
          <p:cNvPr id="26" name="Straight Connector 25">
            <a:extLst>
              <a:ext uri="{FF2B5EF4-FFF2-40B4-BE49-F238E27FC236}">
                <a16:creationId xmlns:a16="http://schemas.microsoft.com/office/drawing/2014/main" id="{4BA48490-1776-416C-979F-EA8A79CDA259}"/>
              </a:ext>
              <a:ext uri="{C183D7F6-B498-43B3-948B-1728B52AA6E4}">
                <adec:decorative xmlns:adec="http://schemas.microsoft.com/office/drawing/2017/decorative" val="1"/>
              </a:ext>
            </a:extLst>
          </p:cNvPr>
          <p:cNvCxnSpPr>
            <a:cxnSpLocks/>
          </p:cNvCxnSpPr>
          <p:nvPr/>
        </p:nvCxnSpPr>
        <p:spPr>
          <a:xfrm>
            <a:off x="1718147" y="2957948"/>
            <a:ext cx="990580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5" name="Picture 54" descr="Icon of downward arrow with a line at the bottom">
            <a:extLst>
              <a:ext uri="{FF2B5EF4-FFF2-40B4-BE49-F238E27FC236}">
                <a16:creationId xmlns:a16="http://schemas.microsoft.com/office/drawing/2014/main" id="{F94CA126-083E-43B3-A072-906651AF48D0}"/>
              </a:ext>
            </a:extLst>
          </p:cNvPr>
          <p:cNvPicPr>
            <a:picLocks noChangeAspect="1"/>
          </p:cNvPicPr>
          <p:nvPr/>
        </p:nvPicPr>
        <p:blipFill>
          <a:blip r:embed="rId5"/>
          <a:stretch>
            <a:fillRect/>
          </a:stretch>
        </p:blipFill>
        <p:spPr>
          <a:xfrm>
            <a:off x="569516" y="3036067"/>
            <a:ext cx="785866" cy="785866"/>
          </a:xfrm>
          <a:prstGeom prst="rect">
            <a:avLst/>
          </a:prstGeom>
        </p:spPr>
      </p:pic>
      <p:sp>
        <p:nvSpPr>
          <p:cNvPr id="13" name="TextBox 12">
            <a:extLst>
              <a:ext uri="{FF2B5EF4-FFF2-40B4-BE49-F238E27FC236}">
                <a16:creationId xmlns:a16="http://schemas.microsoft.com/office/drawing/2014/main" id="{CF7AD5E7-7116-422F-976D-AD1F2DEDD69C}"/>
              </a:ext>
            </a:extLst>
          </p:cNvPr>
          <p:cNvSpPr txBox="1"/>
          <p:nvPr/>
        </p:nvSpPr>
        <p:spPr>
          <a:xfrm>
            <a:off x="1718147" y="3169089"/>
            <a:ext cx="9905806" cy="532453"/>
          </a:xfrm>
          <a:prstGeom prst="rect">
            <a:avLst/>
          </a:prstGeom>
          <a:noFill/>
        </p:spPr>
        <p:txBody>
          <a:bodyPr wrap="square" lIns="0" tIns="0" rIns="0" bIns="0" rtlCol="0">
            <a:spAutoFit/>
          </a:bodyPr>
          <a:lstStyle/>
          <a:p>
            <a:pPr defTabSz="435743">
              <a:spcBef>
                <a:spcPts val="588"/>
              </a:spcBef>
            </a:pPr>
            <a:r>
              <a:rPr lang="en-US" sz="1730" dirty="0"/>
              <a:t>Ensure that your environment meets requirements before installing the Azure AD Module for Windows PowerShell</a:t>
            </a:r>
          </a:p>
        </p:txBody>
      </p:sp>
      <p:cxnSp>
        <p:nvCxnSpPr>
          <p:cNvPr id="27" name="Straight Connector 26">
            <a:extLst>
              <a:ext uri="{FF2B5EF4-FFF2-40B4-BE49-F238E27FC236}">
                <a16:creationId xmlns:a16="http://schemas.microsoft.com/office/drawing/2014/main" id="{534AE196-F271-4862-ABF5-093A748A0704}"/>
              </a:ext>
              <a:ext uri="{C183D7F6-B498-43B3-948B-1728B52AA6E4}">
                <adec:decorative xmlns:adec="http://schemas.microsoft.com/office/drawing/2017/decorative" val="1"/>
              </a:ext>
            </a:extLst>
          </p:cNvPr>
          <p:cNvCxnSpPr>
            <a:cxnSpLocks/>
          </p:cNvCxnSpPr>
          <p:nvPr/>
        </p:nvCxnSpPr>
        <p:spPr>
          <a:xfrm>
            <a:off x="1718147" y="3923336"/>
            <a:ext cx="990580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7" name="Picture 56" descr="Icon of bulb with check mark">
            <a:extLst>
              <a:ext uri="{FF2B5EF4-FFF2-40B4-BE49-F238E27FC236}">
                <a16:creationId xmlns:a16="http://schemas.microsoft.com/office/drawing/2014/main" id="{C2BEB5FB-7452-43D8-BAC5-3C6F76605D93}"/>
              </a:ext>
            </a:extLst>
          </p:cNvPr>
          <p:cNvPicPr>
            <a:picLocks noChangeAspect="1"/>
          </p:cNvPicPr>
          <p:nvPr/>
        </p:nvPicPr>
        <p:blipFill>
          <a:blip r:embed="rId6"/>
          <a:stretch>
            <a:fillRect/>
          </a:stretch>
        </p:blipFill>
        <p:spPr>
          <a:xfrm>
            <a:off x="569516" y="4087556"/>
            <a:ext cx="785866" cy="785866"/>
          </a:xfrm>
          <a:prstGeom prst="rect">
            <a:avLst/>
          </a:prstGeom>
        </p:spPr>
      </p:pic>
      <p:sp>
        <p:nvSpPr>
          <p:cNvPr id="17" name="TextBox 16">
            <a:extLst>
              <a:ext uri="{FF2B5EF4-FFF2-40B4-BE49-F238E27FC236}">
                <a16:creationId xmlns:a16="http://schemas.microsoft.com/office/drawing/2014/main" id="{62DA0F4B-9713-4AFA-970A-B387CA3174CA}"/>
              </a:ext>
            </a:extLst>
          </p:cNvPr>
          <p:cNvSpPr txBox="1"/>
          <p:nvPr/>
        </p:nvSpPr>
        <p:spPr>
          <a:xfrm>
            <a:off x="1718147" y="4087557"/>
            <a:ext cx="9905806" cy="1221992"/>
          </a:xfrm>
          <a:prstGeom prst="rect">
            <a:avLst/>
          </a:prstGeom>
          <a:noFill/>
        </p:spPr>
        <p:txBody>
          <a:bodyPr wrap="square" lIns="0" tIns="0" rIns="0" bIns="0" rtlCol="0">
            <a:spAutoFit/>
          </a:bodyPr>
          <a:lstStyle/>
          <a:p>
            <a:pPr defTabSz="435743">
              <a:spcBef>
                <a:spcPts val="588"/>
              </a:spcBef>
            </a:pPr>
            <a:r>
              <a:rPr lang="en-US" sz="1730" dirty="0"/>
              <a:t>To use the Azure AD Module for Windows PowerShell to manage </a:t>
            </a:r>
            <a:r>
              <a:rPr lang="en-US" dirty="0"/>
              <a:t>Microsoft</a:t>
            </a:r>
            <a:r>
              <a:rPr lang="en-US" sz="1730" dirty="0"/>
              <a:t> 365:</a:t>
            </a:r>
          </a:p>
          <a:p>
            <a:pPr marL="228766" indent="-172742" defTabSz="435743">
              <a:spcBef>
                <a:spcPts val="588"/>
              </a:spcBef>
              <a:buFont typeface="+mj-lt"/>
              <a:buAutoNum type="arabicPeriod"/>
            </a:pPr>
            <a:r>
              <a:rPr lang="en-US" sz="1568" dirty="0"/>
              <a:t>Install the module</a:t>
            </a:r>
          </a:p>
          <a:p>
            <a:pPr marL="228766" indent="-172742" defTabSz="435743">
              <a:spcBef>
                <a:spcPts val="588"/>
              </a:spcBef>
              <a:buFont typeface="+mj-lt"/>
              <a:buAutoNum type="arabicPeriod"/>
            </a:pPr>
            <a:r>
              <a:rPr lang="en-US" sz="1568" dirty="0"/>
              <a:t>Connect to the service</a:t>
            </a:r>
          </a:p>
          <a:p>
            <a:pPr marL="228766" indent="-172742" defTabSz="435743">
              <a:spcBef>
                <a:spcPts val="588"/>
              </a:spcBef>
              <a:buFont typeface="+mj-lt"/>
              <a:buAutoNum type="arabicPeriod"/>
            </a:pPr>
            <a:r>
              <a:rPr lang="en-US" sz="1568" dirty="0"/>
              <a:t>Get help</a:t>
            </a:r>
          </a:p>
        </p:txBody>
      </p:sp>
      <p:cxnSp>
        <p:nvCxnSpPr>
          <p:cNvPr id="28" name="Straight Connector 27">
            <a:extLst>
              <a:ext uri="{FF2B5EF4-FFF2-40B4-BE49-F238E27FC236}">
                <a16:creationId xmlns:a16="http://schemas.microsoft.com/office/drawing/2014/main" id="{687C0CE8-62B5-40C9-A0C3-BA243438A316}"/>
              </a:ext>
              <a:ext uri="{C183D7F6-B498-43B3-948B-1728B52AA6E4}">
                <adec:decorative xmlns:adec="http://schemas.microsoft.com/office/drawing/2017/decorative" val="1"/>
              </a:ext>
            </a:extLst>
          </p:cNvPr>
          <p:cNvCxnSpPr>
            <a:cxnSpLocks/>
          </p:cNvCxnSpPr>
          <p:nvPr/>
        </p:nvCxnSpPr>
        <p:spPr>
          <a:xfrm>
            <a:off x="1718147" y="5473770"/>
            <a:ext cx="990580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9" name="Picture 58" descr="Icon of three rectangles with a check mark at each end">
            <a:extLst>
              <a:ext uri="{FF2B5EF4-FFF2-40B4-BE49-F238E27FC236}">
                <a16:creationId xmlns:a16="http://schemas.microsoft.com/office/drawing/2014/main" id="{DF9D21BA-FAF8-4FED-BB1F-1BD3B7A83B8F}"/>
              </a:ext>
            </a:extLst>
          </p:cNvPr>
          <p:cNvPicPr>
            <a:picLocks noChangeAspect="1"/>
          </p:cNvPicPr>
          <p:nvPr/>
        </p:nvPicPr>
        <p:blipFill>
          <a:blip r:embed="rId7"/>
          <a:stretch>
            <a:fillRect/>
          </a:stretch>
        </p:blipFill>
        <p:spPr>
          <a:xfrm>
            <a:off x="570382" y="5498821"/>
            <a:ext cx="785866" cy="785866"/>
          </a:xfrm>
          <a:prstGeom prst="rect">
            <a:avLst/>
          </a:prstGeom>
        </p:spPr>
      </p:pic>
      <p:sp>
        <p:nvSpPr>
          <p:cNvPr id="21" name="TextBox 20">
            <a:extLst>
              <a:ext uri="{FF2B5EF4-FFF2-40B4-BE49-F238E27FC236}">
                <a16:creationId xmlns:a16="http://schemas.microsoft.com/office/drawing/2014/main" id="{E00CF030-EC16-42D4-B609-12B6D2D8C457}"/>
              </a:ext>
            </a:extLst>
          </p:cNvPr>
          <p:cNvSpPr txBox="1"/>
          <p:nvPr/>
        </p:nvSpPr>
        <p:spPr>
          <a:xfrm>
            <a:off x="1718147" y="5771064"/>
            <a:ext cx="9905806" cy="266227"/>
          </a:xfrm>
          <a:prstGeom prst="rect">
            <a:avLst/>
          </a:prstGeom>
          <a:noFill/>
        </p:spPr>
        <p:txBody>
          <a:bodyPr wrap="square" lIns="0" tIns="0" rIns="0" bIns="0" rtlCol="0">
            <a:spAutoFit/>
          </a:bodyPr>
          <a:lstStyle/>
          <a:p>
            <a:pPr defTabSz="435743">
              <a:spcBef>
                <a:spcPts val="588"/>
              </a:spcBef>
            </a:pPr>
            <a:r>
              <a:rPr lang="en-US" sz="1730" dirty="0"/>
              <a:t>Azure AD PowerShell for Graph provides additional features and functionality</a:t>
            </a:r>
          </a:p>
        </p:txBody>
      </p:sp>
    </p:spTree>
    <p:extLst>
      <p:ext uri="{BB962C8B-B14F-4D97-AF65-F5344CB8AC3E}">
        <p14:creationId xmlns:p14="http://schemas.microsoft.com/office/powerpoint/2010/main" val="857628906"/>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588263" y="457200"/>
            <a:ext cx="8183880" cy="1181100"/>
          </a:xfrm>
        </p:spPr>
        <p:txBody>
          <a:bodyPr/>
          <a:lstStyle/>
          <a:p>
            <a:r>
              <a:rPr lang="en-US" dirty="0"/>
              <a:t>Gain insights from your data regardless of where it lives with Power BI</a:t>
            </a:r>
          </a:p>
        </p:txBody>
      </p:sp>
      <p:sp>
        <p:nvSpPr>
          <p:cNvPr id="36" name="Rectangle 35">
            <a:extLst>
              <a:ext uri="{FF2B5EF4-FFF2-40B4-BE49-F238E27FC236}">
                <a16:creationId xmlns:a16="http://schemas.microsoft.com/office/drawing/2014/main" id="{4BC96189-64B5-4B44-B91C-B2446E832482}"/>
              </a:ext>
            </a:extLst>
          </p:cNvPr>
          <p:cNvSpPr/>
          <p:nvPr/>
        </p:nvSpPr>
        <p:spPr>
          <a:xfrm>
            <a:off x="588263" y="1764792"/>
            <a:ext cx="5218177" cy="129984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dirty="0">
                <a:solidFill>
                  <a:schemeClr val="tx1"/>
                </a:solidFill>
              </a:rPr>
              <a:t>Connect to all your data and get a consolidated view across your business through a single pane of glass</a:t>
            </a:r>
            <a:endParaRPr lang="en-IN" sz="2200" dirty="0">
              <a:solidFill>
                <a:schemeClr val="tx1"/>
              </a:solidFill>
            </a:endParaRPr>
          </a:p>
        </p:txBody>
      </p:sp>
      <p:sp>
        <p:nvSpPr>
          <p:cNvPr id="37" name="Rectangle 36">
            <a:extLst>
              <a:ext uri="{FF2B5EF4-FFF2-40B4-BE49-F238E27FC236}">
                <a16:creationId xmlns:a16="http://schemas.microsoft.com/office/drawing/2014/main" id="{B00034AD-45EF-42DA-B066-01D606FEA9B6}"/>
              </a:ext>
            </a:extLst>
          </p:cNvPr>
          <p:cNvSpPr/>
          <p:nvPr/>
        </p:nvSpPr>
        <p:spPr>
          <a:xfrm>
            <a:off x="588263" y="3190773"/>
            <a:ext cx="5218177" cy="1710614"/>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dirty="0">
                <a:solidFill>
                  <a:schemeClr val="tx1"/>
                </a:solidFill>
              </a:rPr>
              <a:t>Create ad-hoc analysis, live dashboards and interactive reports that are easy to consume on the web and across mobile devices</a:t>
            </a:r>
            <a:endParaRPr lang="en-IN" sz="2200" dirty="0">
              <a:solidFill>
                <a:schemeClr val="tx1"/>
              </a:solidFill>
            </a:endParaRPr>
          </a:p>
        </p:txBody>
      </p:sp>
      <p:sp>
        <p:nvSpPr>
          <p:cNvPr id="38" name="Rectangle 37">
            <a:extLst>
              <a:ext uri="{FF2B5EF4-FFF2-40B4-BE49-F238E27FC236}">
                <a16:creationId xmlns:a16="http://schemas.microsoft.com/office/drawing/2014/main" id="{6A1E3FA0-4FAC-49D2-B84C-1E78D9802979}"/>
              </a:ext>
            </a:extLst>
          </p:cNvPr>
          <p:cNvSpPr/>
          <p:nvPr/>
        </p:nvSpPr>
        <p:spPr>
          <a:xfrm>
            <a:off x="588263" y="5046089"/>
            <a:ext cx="5218177" cy="129984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dirty="0">
                <a:solidFill>
                  <a:schemeClr val="tx1"/>
                </a:solidFill>
              </a:rPr>
              <a:t>Build smart apps by infusing insights from your data and drive action with the power of Microsoft Power Platform</a:t>
            </a:r>
            <a:endParaRPr lang="en-IN" sz="2200" dirty="0">
              <a:solidFill>
                <a:schemeClr val="tx1"/>
              </a:solidFill>
            </a:endParaRPr>
          </a:p>
        </p:txBody>
      </p:sp>
      <p:sp>
        <p:nvSpPr>
          <p:cNvPr id="9" name="Rectangle 8">
            <a:extLst>
              <a:ext uri="{FF2B5EF4-FFF2-40B4-BE49-F238E27FC236}">
                <a16:creationId xmlns:a16="http://schemas.microsoft.com/office/drawing/2014/main" id="{115BDA50-209A-43FF-A21A-CCD21B11342D}"/>
              </a:ext>
              <a:ext uri="{C183D7F6-B498-43B3-948B-1728B52AA6E4}">
                <adec:decorative xmlns:adec="http://schemas.microsoft.com/office/drawing/2017/decorative" val="1"/>
              </a:ext>
            </a:extLst>
          </p:cNvPr>
          <p:cNvSpPr/>
          <p:nvPr/>
        </p:nvSpPr>
        <p:spPr bwMode="auto">
          <a:xfrm>
            <a:off x="5921829" y="1764792"/>
            <a:ext cx="5676670" cy="4581144"/>
          </a:xfrm>
          <a:prstGeom prst="rect">
            <a:avLst/>
          </a:prstGeom>
          <a:noFill/>
          <a:ln w="19050">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pic>
        <p:nvPicPr>
          <p:cNvPr id="3" name="Picture 2" descr="A touchpad, tablet and a phone with the screen depicting Power BI site">
            <a:extLst>
              <a:ext uri="{FF2B5EF4-FFF2-40B4-BE49-F238E27FC236}">
                <a16:creationId xmlns:a16="http://schemas.microsoft.com/office/drawing/2014/main" id="{7C8B02B1-C14A-4652-B15F-73F15B377B20}"/>
              </a:ext>
            </a:extLst>
          </p:cNvPr>
          <p:cNvPicPr>
            <a:picLocks noChangeAspect="1"/>
          </p:cNvPicPr>
          <p:nvPr/>
        </p:nvPicPr>
        <p:blipFill>
          <a:blip r:embed="rId3"/>
          <a:stretch>
            <a:fillRect/>
          </a:stretch>
        </p:blipFill>
        <p:spPr>
          <a:xfrm>
            <a:off x="6144695" y="1976774"/>
            <a:ext cx="5330952" cy="4239768"/>
          </a:xfrm>
          <a:prstGeom prst="rect">
            <a:avLst/>
          </a:prstGeom>
        </p:spPr>
      </p:pic>
      <p:pic>
        <p:nvPicPr>
          <p:cNvPr id="4" name="Picture 3" descr="Icon&#10;&#10;Description automatically generated">
            <a:extLst>
              <a:ext uri="{FF2B5EF4-FFF2-40B4-BE49-F238E27FC236}">
                <a16:creationId xmlns:a16="http://schemas.microsoft.com/office/drawing/2014/main" id="{2324F806-F181-F9F5-5B46-0683ACF870DC}"/>
              </a:ext>
            </a:extLst>
          </p:cNvPr>
          <p:cNvPicPr>
            <a:picLocks noChangeAspect="1"/>
          </p:cNvPicPr>
          <p:nvPr/>
        </p:nvPicPr>
        <p:blipFill>
          <a:blip r:embed="rId4"/>
          <a:stretch>
            <a:fillRect/>
          </a:stretch>
        </p:blipFill>
        <p:spPr>
          <a:xfrm>
            <a:off x="11067422" y="420831"/>
            <a:ext cx="816450" cy="816450"/>
          </a:xfrm>
          <a:prstGeom prst="rect">
            <a:avLst/>
          </a:prstGeom>
        </p:spPr>
      </p:pic>
    </p:spTree>
    <p:extLst>
      <p:ext uri="{BB962C8B-B14F-4D97-AF65-F5344CB8AC3E}">
        <p14:creationId xmlns:p14="http://schemas.microsoft.com/office/powerpoint/2010/main" val="63179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345236" cy="1107996"/>
          </a:xfrm>
        </p:spPr>
        <p:txBody>
          <a:bodyPr/>
          <a:lstStyle/>
          <a:p>
            <a:r>
              <a:rPr lang="en-US" dirty="0"/>
              <a:t>Managing users and licenses with Windows PowerShell</a:t>
            </a:r>
          </a:p>
        </p:txBody>
      </p:sp>
      <p:pic>
        <p:nvPicPr>
          <p:cNvPr id="8" name="Picture 7" descr="Icon of two people with a cross">
            <a:extLst>
              <a:ext uri="{FF2B5EF4-FFF2-40B4-BE49-F238E27FC236}">
                <a16:creationId xmlns:a16="http://schemas.microsoft.com/office/drawing/2014/main" id="{2226F482-B639-4429-B538-004397B25FFD}"/>
              </a:ext>
            </a:extLst>
          </p:cNvPr>
          <p:cNvPicPr>
            <a:picLocks noChangeAspect="1"/>
          </p:cNvPicPr>
          <p:nvPr/>
        </p:nvPicPr>
        <p:blipFill>
          <a:blip r:embed="rId3"/>
          <a:stretch>
            <a:fillRect/>
          </a:stretch>
        </p:blipFill>
        <p:spPr>
          <a:xfrm>
            <a:off x="570446" y="1240407"/>
            <a:ext cx="785866" cy="787360"/>
          </a:xfrm>
          <a:prstGeom prst="rect">
            <a:avLst/>
          </a:prstGeom>
        </p:spPr>
      </p:pic>
      <p:sp>
        <p:nvSpPr>
          <p:cNvPr id="32" name="TextBox 31">
            <a:extLst>
              <a:ext uri="{FF2B5EF4-FFF2-40B4-BE49-F238E27FC236}">
                <a16:creationId xmlns:a16="http://schemas.microsoft.com/office/drawing/2014/main" id="{0EB4A5F3-ECC5-4E7F-8CDB-888FA027A9E0}"/>
              </a:ext>
            </a:extLst>
          </p:cNvPr>
          <p:cNvSpPr txBox="1"/>
          <p:nvPr/>
        </p:nvSpPr>
        <p:spPr>
          <a:xfrm>
            <a:off x="1718147" y="1304776"/>
            <a:ext cx="9905806" cy="618539"/>
          </a:xfrm>
          <a:prstGeom prst="rect">
            <a:avLst/>
          </a:prstGeom>
          <a:noFill/>
        </p:spPr>
        <p:txBody>
          <a:bodyPr wrap="square" lIns="0" tIns="0" rIns="0" bIns="0" rtlCol="0">
            <a:spAutoFit/>
          </a:bodyPr>
          <a:lstStyle/>
          <a:p>
            <a:pPr defTabSz="435743">
              <a:spcBef>
                <a:spcPts val="588"/>
              </a:spcBef>
              <a:defRPr/>
            </a:pPr>
            <a:r>
              <a:rPr lang="en-US" sz="1961" dirty="0">
                <a:solidFill>
                  <a:srgbClr val="1A1A1A"/>
                </a:solidFill>
                <a:latin typeface="Segoe UI"/>
              </a:rPr>
              <a:t>To add users and licenses, use the </a:t>
            </a:r>
            <a:r>
              <a:rPr lang="en-US" sz="1961" dirty="0">
                <a:solidFill>
                  <a:srgbClr val="1A1A1A"/>
                </a:solidFill>
                <a:latin typeface="Segoe UI Semibold"/>
              </a:rPr>
              <a:t>New-</a:t>
            </a:r>
            <a:r>
              <a:rPr lang="en-US" sz="1961" dirty="0" err="1">
                <a:solidFill>
                  <a:srgbClr val="1A1A1A"/>
                </a:solidFill>
                <a:latin typeface="Segoe UI Semibold"/>
              </a:rPr>
              <a:t>MsolUser</a:t>
            </a:r>
            <a:r>
              <a:rPr lang="en-US" sz="1961" dirty="0">
                <a:solidFill>
                  <a:srgbClr val="1A1A1A"/>
                </a:solidFill>
                <a:latin typeface="Segoe UI"/>
              </a:rPr>
              <a:t> cmdlet:</a:t>
            </a:r>
          </a:p>
          <a:p>
            <a:pPr defTabSz="435743">
              <a:spcBef>
                <a:spcPts val="588"/>
              </a:spcBef>
              <a:spcAft>
                <a:spcPts val="196"/>
              </a:spcAft>
              <a:defRPr/>
            </a:pPr>
            <a:r>
              <a:rPr lang="en-US" sz="1568" dirty="0">
                <a:solidFill>
                  <a:srgbClr val="1A1A1A"/>
                </a:solidFill>
                <a:latin typeface="Segoe UI"/>
              </a:rPr>
              <a:t>Use the</a:t>
            </a:r>
            <a:r>
              <a:rPr lang="en-US" sz="1568" dirty="0">
                <a:solidFill>
                  <a:srgbClr val="1A1A1A"/>
                </a:solidFill>
                <a:latin typeface="Segoe UI Semibold"/>
              </a:rPr>
              <a:t>-License Assignment </a:t>
            </a:r>
            <a:r>
              <a:rPr lang="en-US" sz="1568" dirty="0">
                <a:solidFill>
                  <a:srgbClr val="1A1A1A"/>
                </a:solidFill>
                <a:latin typeface="Segoe UI"/>
              </a:rPr>
              <a:t>switch to assign licenses</a:t>
            </a:r>
          </a:p>
        </p:txBody>
      </p:sp>
      <p:cxnSp>
        <p:nvCxnSpPr>
          <p:cNvPr id="48" name="Straight Connector 47">
            <a:extLst>
              <a:ext uri="{FF2B5EF4-FFF2-40B4-BE49-F238E27FC236}">
                <a16:creationId xmlns:a16="http://schemas.microsoft.com/office/drawing/2014/main" id="{34D23241-768A-47D2-ADD4-4195B4D94818}"/>
              </a:ext>
              <a:ext uri="{C183D7F6-B498-43B3-948B-1728B52AA6E4}">
                <adec:decorative xmlns:adec="http://schemas.microsoft.com/office/drawing/2017/decorative" val="1"/>
              </a:ext>
            </a:extLst>
          </p:cNvPr>
          <p:cNvCxnSpPr>
            <a:cxnSpLocks/>
          </p:cNvCxnSpPr>
          <p:nvPr/>
        </p:nvCxnSpPr>
        <p:spPr>
          <a:xfrm>
            <a:off x="1718147" y="2228877"/>
            <a:ext cx="990580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Picture 9" descr="Icon of web page showing a profile of two people">
            <a:extLst>
              <a:ext uri="{FF2B5EF4-FFF2-40B4-BE49-F238E27FC236}">
                <a16:creationId xmlns:a16="http://schemas.microsoft.com/office/drawing/2014/main" id="{C44C02B4-1989-4250-8DF4-9EBB2EFD1B6C}"/>
              </a:ext>
            </a:extLst>
          </p:cNvPr>
          <p:cNvPicPr>
            <a:picLocks noChangeAspect="1"/>
          </p:cNvPicPr>
          <p:nvPr/>
        </p:nvPicPr>
        <p:blipFill>
          <a:blip r:embed="rId4"/>
          <a:stretch>
            <a:fillRect/>
          </a:stretch>
        </p:blipFill>
        <p:spPr>
          <a:xfrm>
            <a:off x="570446" y="2429987"/>
            <a:ext cx="785866" cy="785866"/>
          </a:xfrm>
          <a:prstGeom prst="rect">
            <a:avLst/>
          </a:prstGeom>
        </p:spPr>
      </p:pic>
      <p:sp>
        <p:nvSpPr>
          <p:cNvPr id="36" name="TextBox 35">
            <a:extLst>
              <a:ext uri="{FF2B5EF4-FFF2-40B4-BE49-F238E27FC236}">
                <a16:creationId xmlns:a16="http://schemas.microsoft.com/office/drawing/2014/main" id="{51522E7E-9468-4184-9F69-BAD3A430AA18}"/>
              </a:ext>
            </a:extLst>
          </p:cNvPr>
          <p:cNvSpPr txBox="1"/>
          <p:nvPr/>
        </p:nvSpPr>
        <p:spPr>
          <a:xfrm>
            <a:off x="1718147" y="2429988"/>
            <a:ext cx="9905806" cy="960495"/>
          </a:xfrm>
          <a:prstGeom prst="rect">
            <a:avLst/>
          </a:prstGeom>
          <a:noFill/>
        </p:spPr>
        <p:txBody>
          <a:bodyPr wrap="square" lIns="0" tIns="0" rIns="0" bIns="0" rtlCol="0">
            <a:spAutoFit/>
          </a:bodyPr>
          <a:lstStyle/>
          <a:p>
            <a:pPr defTabSz="435743">
              <a:spcBef>
                <a:spcPts val="588"/>
              </a:spcBef>
              <a:defRPr/>
            </a:pPr>
            <a:r>
              <a:rPr lang="en-US" sz="1961" dirty="0">
                <a:solidFill>
                  <a:srgbClr val="1A1A1A"/>
                </a:solidFill>
                <a:latin typeface="Segoe UI"/>
              </a:rPr>
              <a:t>To manage licenses, use the </a:t>
            </a:r>
            <a:r>
              <a:rPr lang="en-US" sz="1961" dirty="0">
                <a:solidFill>
                  <a:srgbClr val="1A1A1A"/>
                </a:solidFill>
                <a:latin typeface="Segoe UI Semibold"/>
              </a:rPr>
              <a:t>Set-</a:t>
            </a:r>
            <a:r>
              <a:rPr lang="en-US" sz="1961" dirty="0" err="1">
                <a:solidFill>
                  <a:srgbClr val="1A1A1A"/>
                </a:solidFill>
                <a:latin typeface="Segoe UI Semibold"/>
              </a:rPr>
              <a:t>MsolUserLicense</a:t>
            </a:r>
            <a:r>
              <a:rPr lang="en-US" sz="1961" dirty="0">
                <a:solidFill>
                  <a:srgbClr val="1A1A1A"/>
                </a:solidFill>
                <a:latin typeface="Segoe UI"/>
              </a:rPr>
              <a:t> cmdlet:</a:t>
            </a:r>
          </a:p>
          <a:p>
            <a:pPr defTabSz="435743">
              <a:spcBef>
                <a:spcPts val="588"/>
              </a:spcBef>
              <a:spcAft>
                <a:spcPts val="196"/>
              </a:spcAft>
              <a:defRPr/>
            </a:pPr>
            <a:r>
              <a:rPr lang="en-US" sz="1568" dirty="0">
                <a:solidFill>
                  <a:srgbClr val="1A1A1A"/>
                </a:solidFill>
                <a:latin typeface="Segoe UI"/>
              </a:rPr>
              <a:t>Use scripts to bulk update licenses</a:t>
            </a:r>
          </a:p>
          <a:p>
            <a:pPr defTabSz="435743">
              <a:spcBef>
                <a:spcPts val="588"/>
              </a:spcBef>
              <a:spcAft>
                <a:spcPts val="196"/>
              </a:spcAft>
              <a:defRPr/>
            </a:pPr>
            <a:r>
              <a:rPr lang="en-US" sz="1568" dirty="0">
                <a:solidFill>
                  <a:srgbClr val="1A1A1A"/>
                </a:solidFill>
                <a:latin typeface="Segoe UI"/>
              </a:rPr>
              <a:t>Use the</a:t>
            </a:r>
            <a:r>
              <a:rPr lang="en-US" sz="1568" dirty="0">
                <a:solidFill>
                  <a:srgbClr val="1A1A1A"/>
                </a:solidFill>
                <a:latin typeface="Segoe UI Semibold"/>
              </a:rPr>
              <a:t>-License Options </a:t>
            </a:r>
            <a:r>
              <a:rPr lang="en-US" sz="1568" dirty="0">
                <a:solidFill>
                  <a:srgbClr val="1A1A1A"/>
                </a:solidFill>
                <a:latin typeface="Segoe UI"/>
              </a:rPr>
              <a:t>switch to assign a subset of licenses</a:t>
            </a:r>
          </a:p>
        </p:txBody>
      </p:sp>
      <p:cxnSp>
        <p:nvCxnSpPr>
          <p:cNvPr id="49" name="Straight Connector 48">
            <a:extLst>
              <a:ext uri="{FF2B5EF4-FFF2-40B4-BE49-F238E27FC236}">
                <a16:creationId xmlns:a16="http://schemas.microsoft.com/office/drawing/2014/main" id="{BD89D181-A73B-4EAB-9646-E56001A4744E}"/>
              </a:ext>
              <a:ext uri="{C183D7F6-B498-43B3-948B-1728B52AA6E4}">
                <adec:decorative xmlns:adec="http://schemas.microsoft.com/office/drawing/2017/decorative" val="1"/>
              </a:ext>
            </a:extLst>
          </p:cNvPr>
          <p:cNvCxnSpPr>
            <a:cxnSpLocks/>
          </p:cNvCxnSpPr>
          <p:nvPr/>
        </p:nvCxnSpPr>
        <p:spPr>
          <a:xfrm>
            <a:off x="1718147" y="3667025"/>
            <a:ext cx="990580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2" name="Picture 11" descr="Icon of a web page showing a profile of a person with an arrow pointing right">
            <a:extLst>
              <a:ext uri="{FF2B5EF4-FFF2-40B4-BE49-F238E27FC236}">
                <a16:creationId xmlns:a16="http://schemas.microsoft.com/office/drawing/2014/main" id="{5F11B689-7496-46DE-9673-98BBE4FA9251}"/>
              </a:ext>
            </a:extLst>
          </p:cNvPr>
          <p:cNvPicPr>
            <a:picLocks noChangeAspect="1"/>
          </p:cNvPicPr>
          <p:nvPr/>
        </p:nvPicPr>
        <p:blipFill>
          <a:blip r:embed="rId5"/>
          <a:stretch>
            <a:fillRect/>
          </a:stretch>
        </p:blipFill>
        <p:spPr>
          <a:xfrm>
            <a:off x="570446" y="3868135"/>
            <a:ext cx="785866" cy="785866"/>
          </a:xfrm>
          <a:prstGeom prst="rect">
            <a:avLst/>
          </a:prstGeom>
        </p:spPr>
      </p:pic>
      <p:sp>
        <p:nvSpPr>
          <p:cNvPr id="40" name="TextBox 39">
            <a:extLst>
              <a:ext uri="{FF2B5EF4-FFF2-40B4-BE49-F238E27FC236}">
                <a16:creationId xmlns:a16="http://schemas.microsoft.com/office/drawing/2014/main" id="{4FA552E0-FC00-4CAC-AA02-38DC5B03F1D1}"/>
              </a:ext>
            </a:extLst>
          </p:cNvPr>
          <p:cNvSpPr txBox="1"/>
          <p:nvPr/>
        </p:nvSpPr>
        <p:spPr>
          <a:xfrm>
            <a:off x="1718147" y="3905853"/>
            <a:ext cx="9905806" cy="960495"/>
          </a:xfrm>
          <a:prstGeom prst="rect">
            <a:avLst/>
          </a:prstGeom>
          <a:noFill/>
        </p:spPr>
        <p:txBody>
          <a:bodyPr wrap="square" lIns="0" tIns="0" rIns="0" bIns="0" rtlCol="0">
            <a:spAutoFit/>
          </a:bodyPr>
          <a:lstStyle/>
          <a:p>
            <a:pPr defTabSz="435743">
              <a:spcBef>
                <a:spcPts val="588"/>
              </a:spcBef>
              <a:defRPr/>
            </a:pPr>
            <a:r>
              <a:rPr lang="en-US" sz="1961" dirty="0">
                <a:solidFill>
                  <a:srgbClr val="1A1A1A"/>
                </a:solidFill>
                <a:latin typeface="Segoe UI"/>
              </a:rPr>
              <a:t>To delete users, use the </a:t>
            </a:r>
            <a:r>
              <a:rPr lang="en-US" sz="1961" dirty="0">
                <a:solidFill>
                  <a:srgbClr val="1A1A1A"/>
                </a:solidFill>
                <a:latin typeface="Segoe UI Semibold"/>
              </a:rPr>
              <a:t>Remove-</a:t>
            </a:r>
            <a:r>
              <a:rPr lang="en-US" sz="1961" dirty="0" err="1">
                <a:solidFill>
                  <a:srgbClr val="1A1A1A"/>
                </a:solidFill>
                <a:latin typeface="Segoe UI Semibold"/>
              </a:rPr>
              <a:t>MsolUser</a:t>
            </a:r>
            <a:r>
              <a:rPr lang="en-US" sz="1961" dirty="0">
                <a:solidFill>
                  <a:srgbClr val="1A1A1A"/>
                </a:solidFill>
                <a:latin typeface="Segoe UI Semibold"/>
              </a:rPr>
              <a:t> </a:t>
            </a:r>
            <a:r>
              <a:rPr lang="en-US" sz="1961" dirty="0">
                <a:solidFill>
                  <a:srgbClr val="1A1A1A"/>
                </a:solidFill>
                <a:latin typeface="Segoe UI"/>
              </a:rPr>
              <a:t>cmdlet:</a:t>
            </a:r>
          </a:p>
          <a:p>
            <a:pPr defTabSz="435743">
              <a:spcBef>
                <a:spcPts val="588"/>
              </a:spcBef>
              <a:spcAft>
                <a:spcPts val="196"/>
              </a:spcAft>
              <a:defRPr/>
            </a:pPr>
            <a:r>
              <a:rPr lang="en-US" sz="1568" dirty="0">
                <a:solidFill>
                  <a:srgbClr val="1A1A1A"/>
                </a:solidFill>
                <a:latin typeface="Segoe UI"/>
              </a:rPr>
              <a:t>In a soft delete, a user account remains in the recycle bin for 30 days</a:t>
            </a:r>
          </a:p>
          <a:p>
            <a:pPr defTabSz="435743">
              <a:spcBef>
                <a:spcPts val="588"/>
              </a:spcBef>
              <a:spcAft>
                <a:spcPts val="196"/>
              </a:spcAft>
              <a:defRPr/>
            </a:pPr>
            <a:r>
              <a:rPr lang="en-US" sz="1568" dirty="0">
                <a:solidFill>
                  <a:srgbClr val="1A1A1A"/>
                </a:solidFill>
                <a:latin typeface="Segoe UI"/>
              </a:rPr>
              <a:t>In a hard delete, a user account is permanently deleted from the recycle bin </a:t>
            </a:r>
          </a:p>
        </p:txBody>
      </p:sp>
      <p:cxnSp>
        <p:nvCxnSpPr>
          <p:cNvPr id="50" name="Straight Connector 49">
            <a:extLst>
              <a:ext uri="{FF2B5EF4-FFF2-40B4-BE49-F238E27FC236}">
                <a16:creationId xmlns:a16="http://schemas.microsoft.com/office/drawing/2014/main" id="{DF776EAB-7CE9-48B2-84E6-690633F422D0}"/>
              </a:ext>
              <a:ext uri="{C183D7F6-B498-43B3-948B-1728B52AA6E4}">
                <adec:decorative xmlns:adec="http://schemas.microsoft.com/office/drawing/2017/decorative" val="1"/>
              </a:ext>
            </a:extLst>
          </p:cNvPr>
          <p:cNvCxnSpPr>
            <a:cxnSpLocks/>
          </p:cNvCxnSpPr>
          <p:nvPr/>
        </p:nvCxnSpPr>
        <p:spPr>
          <a:xfrm>
            <a:off x="1718147" y="5105173"/>
            <a:ext cx="990580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Picture 13" descr="Icon of circular arrow">
            <a:extLst>
              <a:ext uri="{FF2B5EF4-FFF2-40B4-BE49-F238E27FC236}">
                <a16:creationId xmlns:a16="http://schemas.microsoft.com/office/drawing/2014/main" id="{D92D452D-402B-436C-BEFB-ED60E6EB0EE9}"/>
              </a:ext>
            </a:extLst>
          </p:cNvPr>
          <p:cNvPicPr>
            <a:picLocks noChangeAspect="1"/>
          </p:cNvPicPr>
          <p:nvPr/>
        </p:nvPicPr>
        <p:blipFill>
          <a:blip r:embed="rId6"/>
          <a:stretch>
            <a:fillRect/>
          </a:stretch>
        </p:blipFill>
        <p:spPr>
          <a:xfrm>
            <a:off x="570446" y="5306284"/>
            <a:ext cx="785866" cy="785866"/>
          </a:xfrm>
          <a:prstGeom prst="rect">
            <a:avLst/>
          </a:prstGeom>
        </p:spPr>
      </p:pic>
      <p:sp>
        <p:nvSpPr>
          <p:cNvPr id="44" name="TextBox 43">
            <a:extLst>
              <a:ext uri="{FF2B5EF4-FFF2-40B4-BE49-F238E27FC236}">
                <a16:creationId xmlns:a16="http://schemas.microsoft.com/office/drawing/2014/main" id="{CBEAAD71-2770-4B77-A8AB-8761CE30437F}"/>
              </a:ext>
            </a:extLst>
          </p:cNvPr>
          <p:cNvSpPr txBox="1"/>
          <p:nvPr/>
        </p:nvSpPr>
        <p:spPr>
          <a:xfrm>
            <a:off x="1718147" y="5548355"/>
            <a:ext cx="9905806" cy="301727"/>
          </a:xfrm>
          <a:prstGeom prst="rect">
            <a:avLst/>
          </a:prstGeom>
          <a:noFill/>
        </p:spPr>
        <p:txBody>
          <a:bodyPr wrap="square" lIns="0" tIns="0" rIns="0" bIns="0" rtlCol="0">
            <a:spAutoFit/>
          </a:bodyPr>
          <a:lstStyle/>
          <a:p>
            <a:pPr defTabSz="435743">
              <a:spcBef>
                <a:spcPts val="588"/>
              </a:spcBef>
              <a:defRPr/>
            </a:pPr>
            <a:r>
              <a:rPr lang="en-US" sz="1961" dirty="0">
                <a:solidFill>
                  <a:srgbClr val="1A1A1A"/>
                </a:solidFill>
                <a:latin typeface="Segoe UI"/>
              </a:rPr>
              <a:t>To restore users, use the</a:t>
            </a:r>
            <a:r>
              <a:rPr lang="en-US" sz="1961" dirty="0">
                <a:solidFill>
                  <a:srgbClr val="1A1A1A"/>
                </a:solidFill>
                <a:latin typeface="Segoe UI Semibold"/>
              </a:rPr>
              <a:t> Restore-</a:t>
            </a:r>
            <a:r>
              <a:rPr lang="en-US" sz="1961" dirty="0" err="1">
                <a:solidFill>
                  <a:srgbClr val="1A1A1A"/>
                </a:solidFill>
                <a:latin typeface="Segoe UI Semibold"/>
              </a:rPr>
              <a:t>MsolUser</a:t>
            </a:r>
            <a:r>
              <a:rPr lang="en-US" sz="1961" dirty="0">
                <a:solidFill>
                  <a:srgbClr val="1A1A1A"/>
                </a:solidFill>
                <a:latin typeface="Segoe UI Semibold"/>
              </a:rPr>
              <a:t> </a:t>
            </a:r>
            <a:r>
              <a:rPr lang="en-US" sz="1961" dirty="0">
                <a:solidFill>
                  <a:srgbClr val="1A1A1A"/>
                </a:solidFill>
                <a:latin typeface="Segoe UI"/>
              </a:rPr>
              <a:t>cmdlet within 30 days</a:t>
            </a:r>
          </a:p>
        </p:txBody>
      </p:sp>
    </p:spTree>
    <p:extLst>
      <p:ext uri="{BB962C8B-B14F-4D97-AF65-F5344CB8AC3E}">
        <p14:creationId xmlns:p14="http://schemas.microsoft.com/office/powerpoint/2010/main" val="1353700910"/>
      </p:ext>
    </p:extLst>
  </p:cSld>
  <p:clrMapOvr>
    <a:masterClrMapping/>
  </p:clrMapOvr>
  <p:transition spd="med">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groups with Windows PowerShell</a:t>
            </a:r>
          </a:p>
        </p:txBody>
      </p:sp>
      <p:graphicFrame>
        <p:nvGraphicFramePr>
          <p:cNvPr id="4" name="Content Placeholder 6"/>
          <p:cNvGraphicFramePr>
            <a:graphicFrameLocks/>
          </p:cNvGraphicFramePr>
          <p:nvPr>
            <p:extLst>
              <p:ext uri="{D42A27DB-BD31-4B8C-83A1-F6EECF244321}">
                <p14:modId xmlns:p14="http://schemas.microsoft.com/office/powerpoint/2010/main" val="3798845632"/>
              </p:ext>
            </p:extLst>
          </p:nvPr>
        </p:nvGraphicFramePr>
        <p:xfrm>
          <a:off x="568048" y="1403953"/>
          <a:ext cx="11055906" cy="2759296"/>
        </p:xfrm>
        <a:graphic>
          <a:graphicData uri="http://schemas.openxmlformats.org/drawingml/2006/table">
            <a:tbl>
              <a:tblPr firstRow="1" bandRow="1">
                <a:tableStyleId>{5940675A-B579-460E-94D1-54222C63F5DA}</a:tableStyleId>
              </a:tblPr>
              <a:tblGrid>
                <a:gridCol w="5527953">
                  <a:extLst>
                    <a:ext uri="{9D8B030D-6E8A-4147-A177-3AD203B41FA5}">
                      <a16:colId xmlns:a16="http://schemas.microsoft.com/office/drawing/2014/main" val="3600120785"/>
                    </a:ext>
                  </a:extLst>
                </a:gridCol>
                <a:gridCol w="5527953">
                  <a:extLst>
                    <a:ext uri="{9D8B030D-6E8A-4147-A177-3AD203B41FA5}">
                      <a16:colId xmlns:a16="http://schemas.microsoft.com/office/drawing/2014/main" val="936074256"/>
                    </a:ext>
                  </a:extLst>
                </a:gridCol>
              </a:tblGrid>
              <a:tr h="537855">
                <a:tc>
                  <a:txBody>
                    <a:bodyPr/>
                    <a:lstStyle/>
                    <a:p>
                      <a:pPr marL="0" algn="l" defTabSz="914400" rtl="0" eaLnBrk="1" latinLnBrk="0" hangingPunct="1"/>
                      <a:r>
                        <a:rPr lang="en-US" sz="2400" kern="1200" dirty="0">
                          <a:solidFill>
                            <a:schemeClr val="bg1"/>
                          </a:solidFill>
                          <a:latin typeface="+mj-lt"/>
                          <a:ea typeface="+mn-ea"/>
                          <a:cs typeface="Segoe UI" panose="020B0502040204020203" pitchFamily="34" charset="0"/>
                        </a:rPr>
                        <a:t>Task</a:t>
                      </a:r>
                      <a:endParaRPr lang="en-IN" sz="2400" kern="1200" dirty="0">
                        <a:solidFill>
                          <a:schemeClr val="bg1"/>
                        </a:solidFill>
                        <a:latin typeface="+mj-lt"/>
                        <a:ea typeface="+mn-ea"/>
                        <a:cs typeface="Segoe UI" panose="020B0502040204020203" pitchFamily="34" charset="0"/>
                      </a:endParaRPr>
                    </a:p>
                  </a:txBody>
                  <a:tcPr marL="91427" marR="91427" marT="89642" marB="89642" anchor="ctr">
                    <a:lnL w="6350" cap="flat" cmpd="sng" algn="ctr">
                      <a:solidFill>
                        <a:schemeClr val="accent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marL="0" algn="l" defTabSz="914400" rtl="0" eaLnBrk="1" latinLnBrk="0" hangingPunct="1"/>
                      <a:r>
                        <a:rPr lang="en-US" sz="2400" kern="1200" dirty="0">
                          <a:solidFill>
                            <a:schemeClr val="bg1"/>
                          </a:solidFill>
                          <a:latin typeface="+mj-lt"/>
                          <a:ea typeface="+mn-ea"/>
                          <a:cs typeface="Segoe UI" panose="020B0502040204020203" pitchFamily="34" charset="0"/>
                        </a:rPr>
                        <a:t>Cmdlet</a:t>
                      </a:r>
                      <a:endParaRPr lang="en-IN" sz="2400" kern="1200" dirty="0">
                        <a:solidFill>
                          <a:schemeClr val="bg1"/>
                        </a:solidFill>
                        <a:latin typeface="+mj-lt"/>
                        <a:ea typeface="+mn-ea"/>
                        <a:cs typeface="Segoe UI" panose="020B0502040204020203" pitchFamily="34" charset="0"/>
                      </a:endParaRPr>
                    </a:p>
                  </a:txBody>
                  <a:tcPr marL="91427" marR="91427" marT="89642" marB="89642" anchor="ctr">
                    <a:lnL w="6350" cap="flat" cmpd="sng" algn="ctr">
                      <a:solidFill>
                        <a:schemeClr val="bg1"/>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4195415119"/>
                  </a:ext>
                </a:extLst>
              </a:tr>
              <a:tr h="478093">
                <a:tc>
                  <a:txBody>
                    <a:bodyPr/>
                    <a:lstStyle/>
                    <a:p>
                      <a:pPr marL="0" algn="l" defTabSz="914400" rtl="0" eaLnBrk="1" latinLnBrk="0" hangingPunct="1">
                        <a:spcBef>
                          <a:spcPts val="600"/>
                        </a:spcBef>
                      </a:pPr>
                      <a:r>
                        <a:rPr lang="en-US" sz="2000" kern="1200">
                          <a:solidFill>
                            <a:schemeClr val="tx1"/>
                          </a:solidFill>
                          <a:latin typeface="+mn-lt"/>
                          <a:ea typeface="+mn-ea"/>
                          <a:cs typeface="Segoe UI" panose="020B0502040204020203" pitchFamily="34" charset="0"/>
                        </a:rPr>
                        <a:t>Create security groups</a:t>
                      </a:r>
                      <a:endParaRPr lang="en-IN" sz="2000" kern="1200">
                        <a:solidFill>
                          <a:schemeClr val="tx1"/>
                        </a:solidFill>
                        <a:latin typeface="+mn-lt"/>
                        <a:ea typeface="+mn-ea"/>
                        <a:cs typeface="Segoe UI" panose="020B0502040204020203"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spcBef>
                          <a:spcPts val="600"/>
                        </a:spcBef>
                      </a:pPr>
                      <a:r>
                        <a:rPr lang="en-US" sz="2000" kern="1200">
                          <a:solidFill>
                            <a:schemeClr val="tx1"/>
                          </a:solidFill>
                          <a:latin typeface="+mn-lt"/>
                          <a:ea typeface="+mn-ea"/>
                          <a:cs typeface="Segoe UI" panose="020B0502040204020203" pitchFamily="34" charset="0"/>
                        </a:rPr>
                        <a:t>New-</a:t>
                      </a:r>
                      <a:r>
                        <a:rPr lang="en-US" sz="2000" kern="1200" err="1">
                          <a:solidFill>
                            <a:schemeClr val="tx1"/>
                          </a:solidFill>
                          <a:latin typeface="+mn-lt"/>
                          <a:ea typeface="+mn-ea"/>
                          <a:cs typeface="Segoe UI" panose="020B0502040204020203" pitchFamily="34" charset="0"/>
                        </a:rPr>
                        <a:t>MsolGroup</a:t>
                      </a:r>
                      <a:endParaRPr lang="en-IN" sz="2000" kern="1200">
                        <a:solidFill>
                          <a:schemeClr val="tx1"/>
                        </a:solidFill>
                        <a:latin typeface="+mn-lt"/>
                        <a:ea typeface="+mn-ea"/>
                        <a:cs typeface="Segoe UI" panose="020B0502040204020203"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3406685"/>
                  </a:ext>
                </a:extLst>
              </a:tr>
              <a:tr h="478093">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sz="2000" kern="1200" dirty="0">
                          <a:solidFill>
                            <a:schemeClr val="tx1"/>
                          </a:solidFill>
                          <a:latin typeface="+mn-lt"/>
                          <a:ea typeface="+mn-ea"/>
                          <a:cs typeface="Segoe UI" panose="020B0502040204020203" pitchFamily="34" charset="0"/>
                        </a:rPr>
                        <a:t>Delete security groups</a:t>
                      </a: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sz="2000" kern="1200" dirty="0">
                          <a:solidFill>
                            <a:schemeClr val="tx1"/>
                          </a:solidFill>
                          <a:latin typeface="+mn-lt"/>
                          <a:ea typeface="+mn-ea"/>
                          <a:cs typeface="Segoe UI" panose="020B0502040204020203" pitchFamily="34" charset="0"/>
                        </a:rPr>
                        <a:t>Remove-</a:t>
                      </a:r>
                      <a:r>
                        <a:rPr lang="en-US" sz="2000" kern="1200" dirty="0" err="1">
                          <a:solidFill>
                            <a:schemeClr val="tx1"/>
                          </a:solidFill>
                          <a:latin typeface="+mn-lt"/>
                          <a:ea typeface="+mn-ea"/>
                          <a:cs typeface="Segoe UI" panose="020B0502040204020203" pitchFamily="34" charset="0"/>
                        </a:rPr>
                        <a:t>MsolGroup</a:t>
                      </a:r>
                      <a:endParaRPr lang="en-IN" sz="2000" kern="1200" dirty="0">
                        <a:solidFill>
                          <a:schemeClr val="tx1"/>
                        </a:solidFill>
                        <a:latin typeface="+mn-lt"/>
                        <a:ea typeface="+mn-ea"/>
                        <a:cs typeface="Segoe UI" panose="020B0502040204020203"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3050395"/>
                  </a:ext>
                </a:extLst>
              </a:tr>
              <a:tr h="1225114">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sz="2000" kern="1200" dirty="0">
                          <a:solidFill>
                            <a:schemeClr val="tx1"/>
                          </a:solidFill>
                          <a:latin typeface="+mn-lt"/>
                          <a:ea typeface="+mn-ea"/>
                          <a:cs typeface="Segoe UI" panose="020B0502040204020203" pitchFamily="34" charset="0"/>
                        </a:rPr>
                        <a:t>Add users and remove users from a </a:t>
                      </a:r>
                      <a:br>
                        <a:rPr lang="en-US" sz="2000" kern="1200" dirty="0">
                          <a:solidFill>
                            <a:schemeClr val="tx1"/>
                          </a:solidFill>
                          <a:latin typeface="+mn-lt"/>
                          <a:ea typeface="+mn-ea"/>
                          <a:cs typeface="Segoe UI" panose="020B0502040204020203" pitchFamily="34" charset="0"/>
                        </a:rPr>
                      </a:br>
                      <a:r>
                        <a:rPr lang="en-US" sz="2000" kern="1200" dirty="0">
                          <a:solidFill>
                            <a:schemeClr val="tx1"/>
                          </a:solidFill>
                          <a:latin typeface="+mn-lt"/>
                          <a:ea typeface="+mn-ea"/>
                          <a:cs typeface="Segoe UI" panose="020B0502040204020203" pitchFamily="34" charset="0"/>
                        </a:rPr>
                        <a:t>security group</a:t>
                      </a: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2000" kern="1200" dirty="0">
                          <a:solidFill>
                            <a:schemeClr val="tx1"/>
                          </a:solidFill>
                          <a:latin typeface="+mn-lt"/>
                          <a:ea typeface="+mn-ea"/>
                          <a:cs typeface="Segoe UI" panose="020B0502040204020203" pitchFamily="34" charset="0"/>
                        </a:rPr>
                        <a:t>Get-MsolUser (to retrieve </a:t>
                      </a:r>
                      <a:r>
                        <a:rPr lang="en-US" sz="2000" kern="1200" dirty="0" err="1">
                          <a:solidFill>
                            <a:schemeClr val="tx1"/>
                          </a:solidFill>
                          <a:latin typeface="+mn-lt"/>
                          <a:ea typeface="+mn-ea"/>
                          <a:cs typeface="Segoe UI" panose="020B0502040204020203" pitchFamily="34" charset="0"/>
                        </a:rPr>
                        <a:t>ObjectId</a:t>
                      </a:r>
                      <a:r>
                        <a:rPr lang="en-US" sz="2000" kern="1200" dirty="0">
                          <a:solidFill>
                            <a:schemeClr val="tx1"/>
                          </a:solidFill>
                          <a:latin typeface="+mn-lt"/>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2000" kern="1200" dirty="0">
                          <a:solidFill>
                            <a:schemeClr val="tx1"/>
                          </a:solidFill>
                          <a:latin typeface="+mn-lt"/>
                          <a:ea typeface="+mn-ea"/>
                          <a:cs typeface="Segoe UI" panose="020B0502040204020203" pitchFamily="34" charset="0"/>
                        </a:rPr>
                        <a:t>Add-</a:t>
                      </a:r>
                      <a:r>
                        <a:rPr lang="en-US" sz="2000" kern="1200" dirty="0" err="1">
                          <a:solidFill>
                            <a:schemeClr val="tx1"/>
                          </a:solidFill>
                          <a:latin typeface="+mn-lt"/>
                          <a:ea typeface="+mn-ea"/>
                          <a:cs typeface="Segoe UI" panose="020B0502040204020203" pitchFamily="34" charset="0"/>
                        </a:rPr>
                        <a:t>MsolGroupMember</a:t>
                      </a:r>
                      <a:endParaRPr lang="en-US" sz="2000" kern="1200" dirty="0">
                        <a:solidFill>
                          <a:schemeClr val="tx1"/>
                        </a:solidFill>
                        <a:latin typeface="+mn-lt"/>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sz="2000" kern="1200" dirty="0">
                          <a:solidFill>
                            <a:schemeClr val="tx1"/>
                          </a:solidFill>
                          <a:latin typeface="+mn-lt"/>
                          <a:ea typeface="+mn-ea"/>
                          <a:cs typeface="Segoe UI" panose="020B0502040204020203" pitchFamily="34" charset="0"/>
                        </a:rPr>
                        <a:t>Remove-</a:t>
                      </a:r>
                      <a:r>
                        <a:rPr lang="en-US" sz="2000" kern="1200" dirty="0" err="1">
                          <a:solidFill>
                            <a:schemeClr val="tx1"/>
                          </a:solidFill>
                          <a:latin typeface="+mn-lt"/>
                          <a:ea typeface="+mn-ea"/>
                          <a:cs typeface="Segoe UI" panose="020B0502040204020203" pitchFamily="34" charset="0"/>
                        </a:rPr>
                        <a:t>MsolGroupMember</a:t>
                      </a:r>
                      <a:endParaRPr lang="en-US" sz="2000" kern="1200" dirty="0">
                        <a:solidFill>
                          <a:schemeClr val="tx1"/>
                        </a:solidFill>
                        <a:latin typeface="+mn-lt"/>
                        <a:ea typeface="+mn-ea"/>
                        <a:cs typeface="Segoe UI" panose="020B0502040204020203"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6171841"/>
                  </a:ext>
                </a:extLst>
              </a:tr>
            </a:tbl>
          </a:graphicData>
        </a:graphic>
      </p:graphicFrame>
    </p:spTree>
    <p:extLst>
      <p:ext uri="{BB962C8B-B14F-4D97-AF65-F5344CB8AC3E}">
        <p14:creationId xmlns:p14="http://schemas.microsoft.com/office/powerpoint/2010/main" val="784225268"/>
      </p:ext>
    </p:extLst>
  </p:cSld>
  <p:clrMapOvr>
    <a:masterClrMapping/>
  </p:clrMapOvr>
  <p:transition spd="med">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users and groups with Windows PowerShell</a:t>
            </a:r>
          </a:p>
        </p:txBody>
      </p:sp>
      <p:pic>
        <p:nvPicPr>
          <p:cNvPr id="9" name="Picture 8" descr="Icon of right arrow slanting upwards">
            <a:extLst>
              <a:ext uri="{FF2B5EF4-FFF2-40B4-BE49-F238E27FC236}">
                <a16:creationId xmlns:a16="http://schemas.microsoft.com/office/drawing/2014/main" id="{AE263B65-7457-44D2-B767-91FA2FF9B202}"/>
              </a:ext>
            </a:extLst>
          </p:cNvPr>
          <p:cNvPicPr>
            <a:picLocks noChangeAspect="1"/>
          </p:cNvPicPr>
          <p:nvPr/>
        </p:nvPicPr>
        <p:blipFill>
          <a:blip r:embed="rId3"/>
          <a:stretch>
            <a:fillRect/>
          </a:stretch>
        </p:blipFill>
        <p:spPr>
          <a:xfrm>
            <a:off x="570382" y="1404845"/>
            <a:ext cx="838157" cy="838157"/>
          </a:xfrm>
          <a:prstGeom prst="rect">
            <a:avLst/>
          </a:prstGeom>
        </p:spPr>
      </p:pic>
      <p:sp>
        <p:nvSpPr>
          <p:cNvPr id="41" name="TextBox 40">
            <a:extLst>
              <a:ext uri="{FF2B5EF4-FFF2-40B4-BE49-F238E27FC236}">
                <a16:creationId xmlns:a16="http://schemas.microsoft.com/office/drawing/2014/main" id="{5BEBD4FE-D6CE-4683-AADD-32AF8BD41A68}"/>
              </a:ext>
            </a:extLst>
          </p:cNvPr>
          <p:cNvSpPr txBox="1"/>
          <p:nvPr/>
        </p:nvSpPr>
        <p:spPr>
          <a:xfrm>
            <a:off x="1763281" y="1673061"/>
            <a:ext cx="9860673" cy="301727"/>
          </a:xfrm>
          <a:prstGeom prst="rect">
            <a:avLst/>
          </a:prstGeom>
          <a:noFill/>
        </p:spPr>
        <p:txBody>
          <a:bodyPr wrap="square" lIns="0" tIns="0" rIns="0" bIns="0" rtlCol="0">
            <a:spAutoFit/>
          </a:bodyPr>
          <a:lstStyle/>
          <a:p>
            <a:pPr defTabSz="435743">
              <a:spcBef>
                <a:spcPts val="588"/>
              </a:spcBef>
            </a:pPr>
            <a:r>
              <a:rPr lang="en-US" sz="1961" dirty="0"/>
              <a:t>Use the Import-Csv cmdlet with a CSV file to import users or groups</a:t>
            </a:r>
          </a:p>
        </p:txBody>
      </p:sp>
      <p:cxnSp>
        <p:nvCxnSpPr>
          <p:cNvPr id="21" name="Straight Connector 20">
            <a:extLst>
              <a:ext uri="{FF2B5EF4-FFF2-40B4-BE49-F238E27FC236}">
                <a16:creationId xmlns:a16="http://schemas.microsoft.com/office/drawing/2014/main" id="{C0B48523-D7AE-460B-8E1D-AB42D07A8A71}"/>
              </a:ext>
              <a:ext uri="{C183D7F6-B498-43B3-948B-1728B52AA6E4}">
                <adec:decorative xmlns:adec="http://schemas.microsoft.com/office/drawing/2017/decorative" val="1"/>
              </a:ext>
            </a:extLst>
          </p:cNvPr>
          <p:cNvCxnSpPr>
            <a:cxnSpLocks/>
          </p:cNvCxnSpPr>
          <p:nvPr/>
        </p:nvCxnSpPr>
        <p:spPr>
          <a:xfrm>
            <a:off x="1793790" y="2414223"/>
            <a:ext cx="981299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descr="Icon of three rectangles with a check mark at each end">
            <a:extLst>
              <a:ext uri="{FF2B5EF4-FFF2-40B4-BE49-F238E27FC236}">
                <a16:creationId xmlns:a16="http://schemas.microsoft.com/office/drawing/2014/main" id="{D28F9648-E5A5-4A86-B3B2-A2F2F5B9C322}"/>
              </a:ext>
            </a:extLst>
          </p:cNvPr>
          <p:cNvPicPr>
            <a:picLocks noChangeAspect="1"/>
          </p:cNvPicPr>
          <p:nvPr/>
        </p:nvPicPr>
        <p:blipFill>
          <a:blip r:embed="rId4"/>
          <a:stretch>
            <a:fillRect/>
          </a:stretch>
        </p:blipFill>
        <p:spPr>
          <a:xfrm>
            <a:off x="569642" y="2585814"/>
            <a:ext cx="838157" cy="838157"/>
          </a:xfrm>
          <a:prstGeom prst="rect">
            <a:avLst/>
          </a:prstGeom>
        </p:spPr>
      </p:pic>
      <p:sp>
        <p:nvSpPr>
          <p:cNvPr id="45" name="TextBox 44">
            <a:extLst>
              <a:ext uri="{FF2B5EF4-FFF2-40B4-BE49-F238E27FC236}">
                <a16:creationId xmlns:a16="http://schemas.microsoft.com/office/drawing/2014/main" id="{C0E4C000-DCBF-4FA1-B5C6-62CD7A398ECB}"/>
              </a:ext>
            </a:extLst>
          </p:cNvPr>
          <p:cNvSpPr txBox="1"/>
          <p:nvPr/>
        </p:nvSpPr>
        <p:spPr>
          <a:xfrm>
            <a:off x="1763281" y="2854030"/>
            <a:ext cx="9860673" cy="301727"/>
          </a:xfrm>
          <a:prstGeom prst="rect">
            <a:avLst/>
          </a:prstGeom>
          <a:noFill/>
        </p:spPr>
        <p:txBody>
          <a:bodyPr wrap="square" lIns="0" tIns="0" rIns="0" bIns="0" rtlCol="0">
            <a:spAutoFit/>
          </a:bodyPr>
          <a:lstStyle/>
          <a:p>
            <a:pPr defTabSz="435743">
              <a:spcBef>
                <a:spcPts val="588"/>
              </a:spcBef>
            </a:pPr>
            <a:r>
              <a:rPr lang="en-US" sz="1961" dirty="0"/>
              <a:t>The CSV file includes user or group objects and their properties</a:t>
            </a:r>
          </a:p>
        </p:txBody>
      </p:sp>
      <p:cxnSp>
        <p:nvCxnSpPr>
          <p:cNvPr id="22" name="Straight Connector 21">
            <a:extLst>
              <a:ext uri="{FF2B5EF4-FFF2-40B4-BE49-F238E27FC236}">
                <a16:creationId xmlns:a16="http://schemas.microsoft.com/office/drawing/2014/main" id="{128CA3AF-349C-4C58-9AA0-3D9528EC712C}"/>
              </a:ext>
              <a:ext uri="{C183D7F6-B498-43B3-948B-1728B52AA6E4}">
                <adec:decorative xmlns:adec="http://schemas.microsoft.com/office/drawing/2017/decorative" val="1"/>
              </a:ext>
            </a:extLst>
          </p:cNvPr>
          <p:cNvCxnSpPr>
            <a:cxnSpLocks/>
          </p:cNvCxnSpPr>
          <p:nvPr/>
        </p:nvCxnSpPr>
        <p:spPr>
          <a:xfrm>
            <a:off x="1793790" y="3594823"/>
            <a:ext cx="981299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12" descr="Icon of two files">
            <a:extLst>
              <a:ext uri="{FF2B5EF4-FFF2-40B4-BE49-F238E27FC236}">
                <a16:creationId xmlns:a16="http://schemas.microsoft.com/office/drawing/2014/main" id="{8EE9F9AB-CD53-4857-955D-C380633DC735}"/>
              </a:ext>
            </a:extLst>
          </p:cNvPr>
          <p:cNvPicPr>
            <a:picLocks noChangeAspect="1"/>
          </p:cNvPicPr>
          <p:nvPr/>
        </p:nvPicPr>
        <p:blipFill>
          <a:blip r:embed="rId5"/>
          <a:stretch>
            <a:fillRect/>
          </a:stretch>
        </p:blipFill>
        <p:spPr>
          <a:xfrm>
            <a:off x="569590" y="3766044"/>
            <a:ext cx="838157" cy="838157"/>
          </a:xfrm>
          <a:prstGeom prst="rect">
            <a:avLst/>
          </a:prstGeom>
        </p:spPr>
      </p:pic>
      <p:sp>
        <p:nvSpPr>
          <p:cNvPr id="49" name="TextBox 48">
            <a:extLst>
              <a:ext uri="{FF2B5EF4-FFF2-40B4-BE49-F238E27FC236}">
                <a16:creationId xmlns:a16="http://schemas.microsoft.com/office/drawing/2014/main" id="{D3EF6C53-5B19-46F3-9910-B77ACB512A54}"/>
              </a:ext>
            </a:extLst>
          </p:cNvPr>
          <p:cNvSpPr txBox="1"/>
          <p:nvPr/>
        </p:nvSpPr>
        <p:spPr>
          <a:xfrm>
            <a:off x="1763281" y="3883397"/>
            <a:ext cx="9860673" cy="603453"/>
          </a:xfrm>
          <a:prstGeom prst="rect">
            <a:avLst/>
          </a:prstGeom>
          <a:noFill/>
        </p:spPr>
        <p:txBody>
          <a:bodyPr wrap="square" lIns="0" tIns="0" rIns="0" bIns="0" rtlCol="0">
            <a:spAutoFit/>
          </a:bodyPr>
          <a:lstStyle/>
          <a:p>
            <a:pPr defTabSz="435743">
              <a:spcBef>
                <a:spcPts val="588"/>
              </a:spcBef>
            </a:pPr>
            <a:r>
              <a:rPr lang="en-US" sz="1961" dirty="0"/>
              <a:t>The New-</a:t>
            </a:r>
            <a:r>
              <a:rPr lang="en-US" sz="1961" dirty="0" err="1"/>
              <a:t>MsolUser</a:t>
            </a:r>
            <a:r>
              <a:rPr lang="en-US" sz="1961" dirty="0"/>
              <a:t> cmdlet creates user objects based on the information from the </a:t>
            </a:r>
            <a:br>
              <a:rPr lang="en-US" sz="1961" dirty="0"/>
            </a:br>
            <a:r>
              <a:rPr lang="en-US" sz="1961" dirty="0"/>
              <a:t>CSV file</a:t>
            </a:r>
          </a:p>
        </p:txBody>
      </p:sp>
      <p:cxnSp>
        <p:nvCxnSpPr>
          <p:cNvPr id="23" name="Straight Connector 22">
            <a:extLst>
              <a:ext uri="{FF2B5EF4-FFF2-40B4-BE49-F238E27FC236}">
                <a16:creationId xmlns:a16="http://schemas.microsoft.com/office/drawing/2014/main" id="{0456F3D4-CD32-477B-970F-C91057EF5DD1}"/>
              </a:ext>
              <a:ext uri="{C183D7F6-B498-43B3-948B-1728B52AA6E4}">
                <adec:decorative xmlns:adec="http://schemas.microsoft.com/office/drawing/2017/decorative" val="1"/>
              </a:ext>
            </a:extLst>
          </p:cNvPr>
          <p:cNvCxnSpPr>
            <a:cxnSpLocks/>
          </p:cNvCxnSpPr>
          <p:nvPr/>
        </p:nvCxnSpPr>
        <p:spPr>
          <a:xfrm>
            <a:off x="1793790" y="4775422"/>
            <a:ext cx="981299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 name="Picture 14" descr="Icon of two rectangles with cross on the bottom right">
            <a:extLst>
              <a:ext uri="{FF2B5EF4-FFF2-40B4-BE49-F238E27FC236}">
                <a16:creationId xmlns:a16="http://schemas.microsoft.com/office/drawing/2014/main" id="{A7E5A00B-BEE1-4813-A3BE-D61C2A906CBD}"/>
              </a:ext>
            </a:extLst>
          </p:cNvPr>
          <p:cNvPicPr>
            <a:picLocks noChangeAspect="1"/>
          </p:cNvPicPr>
          <p:nvPr/>
        </p:nvPicPr>
        <p:blipFill>
          <a:blip r:embed="rId6"/>
          <a:stretch>
            <a:fillRect/>
          </a:stretch>
        </p:blipFill>
        <p:spPr>
          <a:xfrm>
            <a:off x="570381" y="4946643"/>
            <a:ext cx="838157" cy="838157"/>
          </a:xfrm>
          <a:prstGeom prst="rect">
            <a:avLst/>
          </a:prstGeom>
        </p:spPr>
      </p:pic>
      <p:sp>
        <p:nvSpPr>
          <p:cNvPr id="53" name="TextBox 52">
            <a:extLst>
              <a:ext uri="{FF2B5EF4-FFF2-40B4-BE49-F238E27FC236}">
                <a16:creationId xmlns:a16="http://schemas.microsoft.com/office/drawing/2014/main" id="{A921F42E-68AE-40CF-97EF-B297D981AC4C}"/>
              </a:ext>
            </a:extLst>
          </p:cNvPr>
          <p:cNvSpPr txBox="1"/>
          <p:nvPr/>
        </p:nvSpPr>
        <p:spPr>
          <a:xfrm>
            <a:off x="1763281" y="5063996"/>
            <a:ext cx="9860673" cy="603453"/>
          </a:xfrm>
          <a:prstGeom prst="rect">
            <a:avLst/>
          </a:prstGeom>
          <a:noFill/>
        </p:spPr>
        <p:txBody>
          <a:bodyPr wrap="square" lIns="0" tIns="0" rIns="0" bIns="0" rtlCol="0">
            <a:spAutoFit/>
          </a:bodyPr>
          <a:lstStyle/>
          <a:p>
            <a:pPr defTabSz="435743">
              <a:spcBef>
                <a:spcPts val="588"/>
              </a:spcBef>
            </a:pPr>
            <a:r>
              <a:rPr lang="en-US" sz="1961" dirty="0"/>
              <a:t>The New-</a:t>
            </a:r>
            <a:r>
              <a:rPr lang="en-US" sz="1961" dirty="0" err="1"/>
              <a:t>MsolGroup</a:t>
            </a:r>
            <a:r>
              <a:rPr lang="en-US" sz="1961" dirty="0"/>
              <a:t> cmdlet creates group objects based on the information from the CSV file</a:t>
            </a:r>
          </a:p>
        </p:txBody>
      </p:sp>
    </p:spTree>
    <p:extLst>
      <p:ext uri="{BB962C8B-B14F-4D97-AF65-F5344CB8AC3E}">
        <p14:creationId xmlns:p14="http://schemas.microsoft.com/office/powerpoint/2010/main" val="3862760309"/>
      </p:ext>
    </p:extLst>
  </p:cSld>
  <p:clrMapOvr>
    <a:masterClrMapping/>
  </p:clrMapOvr>
  <p:transition spd="med">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users and groups with Windows PowerShell</a:t>
            </a:r>
          </a:p>
        </p:txBody>
      </p:sp>
      <p:pic>
        <p:nvPicPr>
          <p:cNvPr id="21" name="Picture 20" descr="Icon of a document">
            <a:extLst>
              <a:ext uri="{FF2B5EF4-FFF2-40B4-BE49-F238E27FC236}">
                <a16:creationId xmlns:a16="http://schemas.microsoft.com/office/drawing/2014/main" id="{E23CF2F7-3D85-4D78-80C4-A60CFAA90985}"/>
              </a:ext>
            </a:extLst>
          </p:cNvPr>
          <p:cNvPicPr>
            <a:picLocks noChangeAspect="1"/>
          </p:cNvPicPr>
          <p:nvPr/>
        </p:nvPicPr>
        <p:blipFill>
          <a:blip r:embed="rId3"/>
          <a:stretch>
            <a:fillRect/>
          </a:stretch>
        </p:blipFill>
        <p:spPr>
          <a:xfrm>
            <a:off x="568904" y="1401151"/>
            <a:ext cx="838157" cy="838157"/>
          </a:xfrm>
          <a:prstGeom prst="rect">
            <a:avLst/>
          </a:prstGeom>
        </p:spPr>
      </p:pic>
      <p:sp>
        <p:nvSpPr>
          <p:cNvPr id="9" name="TextBox 8">
            <a:extLst>
              <a:ext uri="{FF2B5EF4-FFF2-40B4-BE49-F238E27FC236}">
                <a16:creationId xmlns:a16="http://schemas.microsoft.com/office/drawing/2014/main" id="{DCBDA5CE-C21D-484A-A35B-C8DBEAFBEE82}"/>
              </a:ext>
            </a:extLst>
          </p:cNvPr>
          <p:cNvSpPr txBox="1"/>
          <p:nvPr/>
        </p:nvSpPr>
        <p:spPr>
          <a:xfrm>
            <a:off x="1763281" y="1654280"/>
            <a:ext cx="9860673" cy="331899"/>
          </a:xfrm>
          <a:prstGeom prst="rect">
            <a:avLst/>
          </a:prstGeom>
          <a:noFill/>
        </p:spPr>
        <p:txBody>
          <a:bodyPr wrap="square" lIns="0" tIns="0" rIns="0" bIns="0" rtlCol="0" anchor="ctr">
            <a:spAutoFit/>
          </a:bodyPr>
          <a:lstStyle/>
          <a:p>
            <a:pPr defTabSz="435743">
              <a:spcBef>
                <a:spcPts val="588"/>
              </a:spcBef>
              <a:spcAft>
                <a:spcPts val="588"/>
              </a:spcAft>
            </a:pPr>
            <a:r>
              <a:rPr lang="en-US" sz="2157" dirty="0"/>
              <a:t>Use a Windows PowerShell script to manage multiple users and groups</a:t>
            </a:r>
          </a:p>
        </p:txBody>
      </p:sp>
      <p:cxnSp>
        <p:nvCxnSpPr>
          <p:cNvPr id="5" name="Straight Connector 4">
            <a:extLst>
              <a:ext uri="{FF2B5EF4-FFF2-40B4-BE49-F238E27FC236}">
                <a16:creationId xmlns:a16="http://schemas.microsoft.com/office/drawing/2014/main" id="{82B9DF94-F0F3-4A43-B032-2976AE9AF548}"/>
              </a:ext>
              <a:ext uri="{C183D7F6-B498-43B3-948B-1728B52AA6E4}">
                <adec:decorative xmlns:adec="http://schemas.microsoft.com/office/drawing/2017/decorative" val="1"/>
              </a:ext>
            </a:extLst>
          </p:cNvPr>
          <p:cNvCxnSpPr>
            <a:cxnSpLocks/>
          </p:cNvCxnSpPr>
          <p:nvPr/>
        </p:nvCxnSpPr>
        <p:spPr>
          <a:xfrm>
            <a:off x="1763280" y="2491103"/>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3" name="Picture 22" descr="Icon of folder">
            <a:extLst>
              <a:ext uri="{FF2B5EF4-FFF2-40B4-BE49-F238E27FC236}">
                <a16:creationId xmlns:a16="http://schemas.microsoft.com/office/drawing/2014/main" id="{F27C46C5-0B68-406F-944B-C16F2E99C97C}"/>
              </a:ext>
            </a:extLst>
          </p:cNvPr>
          <p:cNvPicPr>
            <a:picLocks noChangeAspect="1"/>
          </p:cNvPicPr>
          <p:nvPr/>
        </p:nvPicPr>
        <p:blipFill>
          <a:blip r:embed="rId4"/>
          <a:stretch>
            <a:fillRect/>
          </a:stretch>
        </p:blipFill>
        <p:spPr>
          <a:xfrm>
            <a:off x="568904" y="2739942"/>
            <a:ext cx="838157" cy="838157"/>
          </a:xfrm>
          <a:prstGeom prst="rect">
            <a:avLst/>
          </a:prstGeom>
        </p:spPr>
      </p:pic>
      <p:sp>
        <p:nvSpPr>
          <p:cNvPr id="13" name="TextBox 12">
            <a:extLst>
              <a:ext uri="{FF2B5EF4-FFF2-40B4-BE49-F238E27FC236}">
                <a16:creationId xmlns:a16="http://schemas.microsoft.com/office/drawing/2014/main" id="{C1D7494B-009B-4A8D-BE04-A556CE71EC9A}"/>
              </a:ext>
            </a:extLst>
          </p:cNvPr>
          <p:cNvSpPr txBox="1"/>
          <p:nvPr/>
        </p:nvSpPr>
        <p:spPr>
          <a:xfrm>
            <a:off x="1763281" y="2739942"/>
            <a:ext cx="9860673" cy="2167401"/>
          </a:xfrm>
          <a:prstGeom prst="rect">
            <a:avLst/>
          </a:prstGeom>
          <a:noFill/>
        </p:spPr>
        <p:txBody>
          <a:bodyPr wrap="square" lIns="0" tIns="0" rIns="0" bIns="0" rtlCol="0">
            <a:spAutoFit/>
          </a:bodyPr>
          <a:lstStyle/>
          <a:p>
            <a:pPr defTabSz="435743">
              <a:spcBef>
                <a:spcPts val="588"/>
              </a:spcBef>
            </a:pPr>
            <a:r>
              <a:rPr lang="en-US" sz="2157" dirty="0"/>
              <a:t>Windows PowerShell scripts might include the following cmdlets:</a:t>
            </a:r>
          </a:p>
          <a:p>
            <a:pPr defTabSz="435743">
              <a:spcBef>
                <a:spcPts val="588"/>
              </a:spcBef>
              <a:spcAft>
                <a:spcPts val="196"/>
              </a:spcAft>
            </a:pPr>
            <a:r>
              <a:rPr lang="en-US" sz="1730" dirty="0">
                <a:latin typeface="+mj-lt"/>
              </a:rPr>
              <a:t>Import-Module</a:t>
            </a:r>
            <a:r>
              <a:rPr lang="en-US" sz="1730" dirty="0"/>
              <a:t> to import a specific module, such as the Exchange Online module</a:t>
            </a:r>
          </a:p>
          <a:p>
            <a:pPr defTabSz="435743">
              <a:spcBef>
                <a:spcPts val="588"/>
              </a:spcBef>
              <a:spcAft>
                <a:spcPts val="196"/>
              </a:spcAft>
            </a:pPr>
            <a:r>
              <a:rPr lang="en-US" sz="1730" dirty="0">
                <a:latin typeface="+mj-lt"/>
              </a:rPr>
              <a:t>Import-Session</a:t>
            </a:r>
            <a:r>
              <a:rPr lang="en-US" sz="1730" dirty="0"/>
              <a:t> to import the Office 365 session in the current shell</a:t>
            </a:r>
          </a:p>
          <a:p>
            <a:pPr defTabSz="435743">
              <a:spcBef>
                <a:spcPts val="588"/>
              </a:spcBef>
              <a:spcAft>
                <a:spcPts val="196"/>
              </a:spcAft>
            </a:pPr>
            <a:r>
              <a:rPr lang="en-US" sz="1730" dirty="0">
                <a:latin typeface="+mj-lt"/>
              </a:rPr>
              <a:t>Set-</a:t>
            </a:r>
            <a:r>
              <a:rPr lang="en-US" sz="1730" dirty="0" err="1">
                <a:latin typeface="+mj-lt"/>
              </a:rPr>
              <a:t>MsolUser</a:t>
            </a:r>
            <a:r>
              <a:rPr lang="en-US" sz="1730" dirty="0"/>
              <a:t> to configure users</a:t>
            </a:r>
          </a:p>
          <a:p>
            <a:pPr defTabSz="435743">
              <a:spcBef>
                <a:spcPts val="588"/>
              </a:spcBef>
              <a:spcAft>
                <a:spcPts val="196"/>
              </a:spcAft>
            </a:pPr>
            <a:r>
              <a:rPr lang="en-US" sz="1730" dirty="0">
                <a:latin typeface="+mj-lt"/>
              </a:rPr>
              <a:t>Set-</a:t>
            </a:r>
            <a:r>
              <a:rPr lang="en-US" sz="1730" dirty="0" err="1">
                <a:latin typeface="+mj-lt"/>
              </a:rPr>
              <a:t>MsolUserLicense</a:t>
            </a:r>
            <a:r>
              <a:rPr lang="en-US" sz="1730" dirty="0"/>
              <a:t> to configure user licenses</a:t>
            </a:r>
          </a:p>
          <a:p>
            <a:pPr defTabSz="435743">
              <a:spcBef>
                <a:spcPts val="588"/>
              </a:spcBef>
              <a:spcAft>
                <a:spcPts val="196"/>
              </a:spcAft>
            </a:pPr>
            <a:r>
              <a:rPr lang="en-US" sz="1730" dirty="0">
                <a:latin typeface="+mj-lt"/>
              </a:rPr>
              <a:t>Set-</a:t>
            </a:r>
            <a:r>
              <a:rPr lang="en-US" sz="1730" dirty="0" err="1">
                <a:latin typeface="+mj-lt"/>
              </a:rPr>
              <a:t>MsolGroup</a:t>
            </a:r>
            <a:r>
              <a:rPr lang="en-US" sz="1730" dirty="0"/>
              <a:t> to configure groups</a:t>
            </a:r>
          </a:p>
        </p:txBody>
      </p:sp>
    </p:spTree>
    <p:extLst>
      <p:ext uri="{BB962C8B-B14F-4D97-AF65-F5344CB8AC3E}">
        <p14:creationId xmlns:p14="http://schemas.microsoft.com/office/powerpoint/2010/main" val="787485118"/>
      </p:ext>
    </p:extLst>
  </p:cSld>
  <p:clrMapOvr>
    <a:masterClrMapping/>
  </p:clrMapOvr>
  <p:transition spd="med">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2" y="457200"/>
            <a:ext cx="11403109" cy="1107996"/>
          </a:xfrm>
        </p:spPr>
        <p:txBody>
          <a:bodyPr/>
          <a:lstStyle/>
          <a:p>
            <a:r>
              <a:rPr lang="en-US" dirty="0"/>
              <a:t>Configuring password policies with Windows PowerShell</a:t>
            </a:r>
          </a:p>
        </p:txBody>
      </p:sp>
      <p:pic>
        <p:nvPicPr>
          <p:cNvPr id="26" name="Picture 25" descr="Icon of lock pad">
            <a:extLst>
              <a:ext uri="{FF2B5EF4-FFF2-40B4-BE49-F238E27FC236}">
                <a16:creationId xmlns:a16="http://schemas.microsoft.com/office/drawing/2014/main" id="{40AC15B1-A3D7-472E-A0CC-4C75625297A6}"/>
              </a:ext>
            </a:extLst>
          </p:cNvPr>
          <p:cNvPicPr>
            <a:picLocks noChangeAspect="1"/>
          </p:cNvPicPr>
          <p:nvPr/>
        </p:nvPicPr>
        <p:blipFill>
          <a:blip r:embed="rId3"/>
          <a:stretch>
            <a:fillRect/>
          </a:stretch>
        </p:blipFill>
        <p:spPr>
          <a:xfrm>
            <a:off x="568467" y="1182678"/>
            <a:ext cx="712658" cy="714152"/>
          </a:xfrm>
          <a:prstGeom prst="rect">
            <a:avLst/>
          </a:prstGeom>
        </p:spPr>
      </p:pic>
      <p:sp>
        <p:nvSpPr>
          <p:cNvPr id="9" name="TextBox 8">
            <a:extLst>
              <a:ext uri="{FF2B5EF4-FFF2-40B4-BE49-F238E27FC236}">
                <a16:creationId xmlns:a16="http://schemas.microsoft.com/office/drawing/2014/main" id="{6941362A-7EBF-4F46-9437-23627619B212}"/>
              </a:ext>
            </a:extLst>
          </p:cNvPr>
          <p:cNvSpPr txBox="1"/>
          <p:nvPr/>
        </p:nvSpPr>
        <p:spPr>
          <a:xfrm>
            <a:off x="1561274" y="1424385"/>
            <a:ext cx="10062680" cy="266227"/>
          </a:xfrm>
          <a:prstGeom prst="rect">
            <a:avLst/>
          </a:prstGeom>
          <a:noFill/>
        </p:spPr>
        <p:txBody>
          <a:bodyPr wrap="square" lIns="0" tIns="0" rIns="0" bIns="0" rtlCol="0">
            <a:spAutoFit/>
          </a:bodyPr>
          <a:lstStyle/>
          <a:p>
            <a:pPr defTabSz="435743">
              <a:spcBef>
                <a:spcPts val="588"/>
              </a:spcBef>
              <a:spcAft>
                <a:spcPts val="588"/>
              </a:spcAft>
            </a:pPr>
            <a:r>
              <a:rPr lang="en-US" sz="1730" dirty="0"/>
              <a:t>Change and reset user passwords</a:t>
            </a:r>
          </a:p>
        </p:txBody>
      </p:sp>
      <p:cxnSp>
        <p:nvCxnSpPr>
          <p:cNvPr id="28" name="Straight Connector 27">
            <a:extLst>
              <a:ext uri="{FF2B5EF4-FFF2-40B4-BE49-F238E27FC236}">
                <a16:creationId xmlns:a16="http://schemas.microsoft.com/office/drawing/2014/main" id="{CE62C061-7756-46FA-94B5-7667AE546431}"/>
              </a:ext>
              <a:ext uri="{C183D7F6-B498-43B3-948B-1728B52AA6E4}">
                <adec:decorative xmlns:adec="http://schemas.microsoft.com/office/drawing/2017/decorative" val="1"/>
              </a:ext>
            </a:extLst>
          </p:cNvPr>
          <p:cNvCxnSpPr>
            <a:cxnSpLocks/>
          </p:cNvCxnSpPr>
          <p:nvPr/>
        </p:nvCxnSpPr>
        <p:spPr>
          <a:xfrm>
            <a:off x="1561273" y="1950687"/>
            <a:ext cx="1006268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1" name="Picture 30" descr="Icon of screen with gear">
            <a:extLst>
              <a:ext uri="{FF2B5EF4-FFF2-40B4-BE49-F238E27FC236}">
                <a16:creationId xmlns:a16="http://schemas.microsoft.com/office/drawing/2014/main" id="{375131B6-FBEC-4157-A380-3E8EA3B91B09}"/>
              </a:ext>
            </a:extLst>
          </p:cNvPr>
          <p:cNvPicPr>
            <a:picLocks noChangeAspect="1"/>
          </p:cNvPicPr>
          <p:nvPr/>
        </p:nvPicPr>
        <p:blipFill>
          <a:blip r:embed="rId4"/>
          <a:stretch>
            <a:fillRect/>
          </a:stretch>
        </p:blipFill>
        <p:spPr>
          <a:xfrm>
            <a:off x="570382" y="2041895"/>
            <a:ext cx="712658" cy="714152"/>
          </a:xfrm>
          <a:prstGeom prst="rect">
            <a:avLst/>
          </a:prstGeom>
        </p:spPr>
      </p:pic>
      <p:sp>
        <p:nvSpPr>
          <p:cNvPr id="14" name="TextBox 13">
            <a:extLst>
              <a:ext uri="{FF2B5EF4-FFF2-40B4-BE49-F238E27FC236}">
                <a16:creationId xmlns:a16="http://schemas.microsoft.com/office/drawing/2014/main" id="{05EE35DD-93EC-458F-BC6A-4243DFF8FFF4}"/>
              </a:ext>
            </a:extLst>
          </p:cNvPr>
          <p:cNvSpPr txBox="1"/>
          <p:nvPr/>
        </p:nvSpPr>
        <p:spPr>
          <a:xfrm>
            <a:off x="1561274" y="2016995"/>
            <a:ext cx="10062680" cy="880035"/>
          </a:xfrm>
          <a:prstGeom prst="rect">
            <a:avLst/>
          </a:prstGeom>
          <a:noFill/>
        </p:spPr>
        <p:txBody>
          <a:bodyPr wrap="square" lIns="0" tIns="0" rIns="0" bIns="0" rtlCol="0">
            <a:spAutoFit/>
          </a:bodyPr>
          <a:lstStyle/>
          <a:p>
            <a:pPr defTabSz="435743">
              <a:spcBef>
                <a:spcPts val="588"/>
              </a:spcBef>
            </a:pPr>
            <a:r>
              <a:rPr lang="en-US" sz="1730" dirty="0"/>
              <a:t>Set tenant password policies:</a:t>
            </a:r>
          </a:p>
          <a:p>
            <a:pPr defTabSz="435743">
              <a:spcBef>
                <a:spcPts val="392"/>
              </a:spcBef>
            </a:pPr>
            <a:r>
              <a:rPr lang="en-US" sz="1568" dirty="0"/>
              <a:t>Password expiration</a:t>
            </a:r>
          </a:p>
          <a:p>
            <a:pPr defTabSz="435743">
              <a:spcBef>
                <a:spcPts val="588"/>
              </a:spcBef>
            </a:pPr>
            <a:r>
              <a:rPr lang="en-US" sz="1568" dirty="0"/>
              <a:t>Password expiration notification warning</a:t>
            </a:r>
          </a:p>
        </p:txBody>
      </p:sp>
      <p:cxnSp>
        <p:nvCxnSpPr>
          <p:cNvPr id="29" name="Straight Connector 28">
            <a:extLst>
              <a:ext uri="{FF2B5EF4-FFF2-40B4-BE49-F238E27FC236}">
                <a16:creationId xmlns:a16="http://schemas.microsoft.com/office/drawing/2014/main" id="{CC01FF76-B422-47CA-8932-C0AF8A05B389}"/>
              </a:ext>
              <a:ext uri="{C183D7F6-B498-43B3-948B-1728B52AA6E4}">
                <adec:decorative xmlns:adec="http://schemas.microsoft.com/office/drawing/2017/decorative" val="1"/>
              </a:ext>
            </a:extLst>
          </p:cNvPr>
          <p:cNvCxnSpPr>
            <a:cxnSpLocks/>
          </p:cNvCxnSpPr>
          <p:nvPr/>
        </p:nvCxnSpPr>
        <p:spPr>
          <a:xfrm>
            <a:off x="1561273" y="2979493"/>
            <a:ext cx="1006268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1" name="Picture 60" descr="Icon of a wrench">
            <a:extLst>
              <a:ext uri="{FF2B5EF4-FFF2-40B4-BE49-F238E27FC236}">
                <a16:creationId xmlns:a16="http://schemas.microsoft.com/office/drawing/2014/main" id="{0AD74941-E824-4C13-AACF-2EAF2B21F018}"/>
              </a:ext>
            </a:extLst>
          </p:cNvPr>
          <p:cNvPicPr>
            <a:picLocks noChangeAspect="1"/>
          </p:cNvPicPr>
          <p:nvPr/>
        </p:nvPicPr>
        <p:blipFill>
          <a:blip r:embed="rId5"/>
          <a:stretch>
            <a:fillRect/>
          </a:stretch>
        </p:blipFill>
        <p:spPr>
          <a:xfrm>
            <a:off x="569245" y="3001622"/>
            <a:ext cx="712658" cy="714152"/>
          </a:xfrm>
          <a:prstGeom prst="rect">
            <a:avLst/>
          </a:prstGeom>
        </p:spPr>
      </p:pic>
      <p:sp>
        <p:nvSpPr>
          <p:cNvPr id="18" name="TextBox 17">
            <a:extLst>
              <a:ext uri="{FF2B5EF4-FFF2-40B4-BE49-F238E27FC236}">
                <a16:creationId xmlns:a16="http://schemas.microsoft.com/office/drawing/2014/main" id="{4DCE37B7-58F9-4FD8-930F-58ED42C466AE}"/>
              </a:ext>
            </a:extLst>
          </p:cNvPr>
          <p:cNvSpPr txBox="1"/>
          <p:nvPr/>
        </p:nvSpPr>
        <p:spPr>
          <a:xfrm>
            <a:off x="1561274" y="3238008"/>
            <a:ext cx="10062680" cy="266227"/>
          </a:xfrm>
          <a:prstGeom prst="rect">
            <a:avLst/>
          </a:prstGeom>
          <a:noFill/>
        </p:spPr>
        <p:txBody>
          <a:bodyPr wrap="square" lIns="0" tIns="0" rIns="0" bIns="0" rtlCol="0">
            <a:spAutoFit/>
          </a:bodyPr>
          <a:lstStyle/>
          <a:p>
            <a:pPr defTabSz="435743">
              <a:spcBef>
                <a:spcPts val="588"/>
              </a:spcBef>
              <a:spcAft>
                <a:spcPts val="588"/>
              </a:spcAft>
            </a:pPr>
            <a:r>
              <a:rPr lang="en-US" sz="1730" dirty="0"/>
              <a:t>Configure user passwords to never expire</a:t>
            </a:r>
          </a:p>
        </p:txBody>
      </p:sp>
      <p:cxnSp>
        <p:nvCxnSpPr>
          <p:cNvPr id="30" name="Straight Connector 29">
            <a:extLst>
              <a:ext uri="{FF2B5EF4-FFF2-40B4-BE49-F238E27FC236}">
                <a16:creationId xmlns:a16="http://schemas.microsoft.com/office/drawing/2014/main" id="{616B32CD-3825-4D77-93BE-7659237E5E25}"/>
              </a:ext>
              <a:ext uri="{C183D7F6-B498-43B3-948B-1728B52AA6E4}">
                <adec:decorative xmlns:adec="http://schemas.microsoft.com/office/drawing/2017/decorative" val="1"/>
              </a:ext>
            </a:extLst>
          </p:cNvPr>
          <p:cNvCxnSpPr>
            <a:cxnSpLocks/>
          </p:cNvCxnSpPr>
          <p:nvPr/>
        </p:nvCxnSpPr>
        <p:spPr>
          <a:xfrm>
            <a:off x="1561273" y="3788306"/>
            <a:ext cx="1006268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3" name="Picture 62" descr="Icon of a shield with exclamation mark in the middle">
            <a:extLst>
              <a:ext uri="{FF2B5EF4-FFF2-40B4-BE49-F238E27FC236}">
                <a16:creationId xmlns:a16="http://schemas.microsoft.com/office/drawing/2014/main" id="{2C164D64-6CA8-4069-BE4E-479D6690DFDE}"/>
              </a:ext>
            </a:extLst>
          </p:cNvPr>
          <p:cNvPicPr>
            <a:picLocks noChangeAspect="1"/>
          </p:cNvPicPr>
          <p:nvPr/>
        </p:nvPicPr>
        <p:blipFill>
          <a:blip r:embed="rId6"/>
          <a:stretch>
            <a:fillRect/>
          </a:stretch>
        </p:blipFill>
        <p:spPr>
          <a:xfrm>
            <a:off x="568048" y="3860839"/>
            <a:ext cx="712658" cy="712658"/>
          </a:xfrm>
          <a:prstGeom prst="rect">
            <a:avLst/>
          </a:prstGeom>
        </p:spPr>
      </p:pic>
      <p:sp>
        <p:nvSpPr>
          <p:cNvPr id="22" name="TextBox 21">
            <a:extLst>
              <a:ext uri="{FF2B5EF4-FFF2-40B4-BE49-F238E27FC236}">
                <a16:creationId xmlns:a16="http://schemas.microsoft.com/office/drawing/2014/main" id="{48DD4467-7287-4935-B7B0-7605607572DE}"/>
              </a:ext>
            </a:extLst>
          </p:cNvPr>
          <p:cNvSpPr txBox="1"/>
          <p:nvPr/>
        </p:nvSpPr>
        <p:spPr>
          <a:xfrm>
            <a:off x="1561274" y="4081391"/>
            <a:ext cx="10062680" cy="266227"/>
          </a:xfrm>
          <a:prstGeom prst="rect">
            <a:avLst/>
          </a:prstGeom>
          <a:noFill/>
        </p:spPr>
        <p:txBody>
          <a:bodyPr wrap="square" lIns="0" tIns="0" rIns="0" bIns="0" rtlCol="0">
            <a:spAutoFit/>
          </a:bodyPr>
          <a:lstStyle/>
          <a:p>
            <a:pPr defTabSz="435743">
              <a:spcBef>
                <a:spcPts val="588"/>
              </a:spcBef>
              <a:spcAft>
                <a:spcPts val="588"/>
              </a:spcAft>
            </a:pPr>
            <a:r>
              <a:rPr lang="en-US" sz="1730" dirty="0"/>
              <a:t>Remove the Password Never Expires setting</a:t>
            </a:r>
          </a:p>
        </p:txBody>
      </p:sp>
      <p:cxnSp>
        <p:nvCxnSpPr>
          <p:cNvPr id="43" name="Straight Connector 42">
            <a:extLst>
              <a:ext uri="{FF2B5EF4-FFF2-40B4-BE49-F238E27FC236}">
                <a16:creationId xmlns:a16="http://schemas.microsoft.com/office/drawing/2014/main" id="{80D209E2-E4F1-457E-8DD0-270F7AC972DC}"/>
              </a:ext>
              <a:ext uri="{C183D7F6-B498-43B3-948B-1728B52AA6E4}">
                <adec:decorative xmlns:adec="http://schemas.microsoft.com/office/drawing/2017/decorative" val="1"/>
              </a:ext>
            </a:extLst>
          </p:cNvPr>
          <p:cNvCxnSpPr>
            <a:cxnSpLocks/>
          </p:cNvCxnSpPr>
          <p:nvPr/>
        </p:nvCxnSpPr>
        <p:spPr>
          <a:xfrm>
            <a:off x="1561273" y="4646029"/>
            <a:ext cx="1006268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5" name="Picture 64" descr="Icon of two rectangles with magnifying glass ">
            <a:extLst>
              <a:ext uri="{FF2B5EF4-FFF2-40B4-BE49-F238E27FC236}">
                <a16:creationId xmlns:a16="http://schemas.microsoft.com/office/drawing/2014/main" id="{7E163B41-3507-4799-8069-5607BE16C636}"/>
              </a:ext>
            </a:extLst>
          </p:cNvPr>
          <p:cNvPicPr>
            <a:picLocks noChangeAspect="1"/>
          </p:cNvPicPr>
          <p:nvPr/>
        </p:nvPicPr>
        <p:blipFill>
          <a:blip r:embed="rId7"/>
          <a:stretch>
            <a:fillRect/>
          </a:stretch>
        </p:blipFill>
        <p:spPr>
          <a:xfrm>
            <a:off x="570382" y="4718561"/>
            <a:ext cx="712658" cy="712658"/>
          </a:xfrm>
          <a:prstGeom prst="rect">
            <a:avLst/>
          </a:prstGeom>
        </p:spPr>
      </p:pic>
      <p:sp>
        <p:nvSpPr>
          <p:cNvPr id="33" name="TextBox 32">
            <a:extLst>
              <a:ext uri="{FF2B5EF4-FFF2-40B4-BE49-F238E27FC236}">
                <a16:creationId xmlns:a16="http://schemas.microsoft.com/office/drawing/2014/main" id="{6D147E02-21D0-4C81-9512-298AE163D6E2}"/>
              </a:ext>
            </a:extLst>
          </p:cNvPr>
          <p:cNvSpPr txBox="1"/>
          <p:nvPr/>
        </p:nvSpPr>
        <p:spPr>
          <a:xfrm>
            <a:off x="1561274" y="4810880"/>
            <a:ext cx="10062680" cy="588366"/>
          </a:xfrm>
          <a:prstGeom prst="rect">
            <a:avLst/>
          </a:prstGeom>
          <a:noFill/>
        </p:spPr>
        <p:txBody>
          <a:bodyPr wrap="square" lIns="0" tIns="0" rIns="0" bIns="0" rtlCol="0">
            <a:spAutoFit/>
          </a:bodyPr>
          <a:lstStyle/>
          <a:p>
            <a:pPr defTabSz="435743">
              <a:spcBef>
                <a:spcPts val="588"/>
              </a:spcBef>
            </a:pPr>
            <a:r>
              <a:rPr lang="en-US" sz="1730" dirty="0"/>
              <a:t>View which user passwords are set to never expire:</a:t>
            </a:r>
          </a:p>
          <a:p>
            <a:pPr defTabSz="435743">
              <a:spcBef>
                <a:spcPts val="588"/>
              </a:spcBef>
            </a:pPr>
            <a:r>
              <a:rPr lang="en-US" sz="1568" dirty="0"/>
              <a:t>Applicable for a single user or all users</a:t>
            </a:r>
          </a:p>
        </p:txBody>
      </p:sp>
      <p:cxnSp>
        <p:nvCxnSpPr>
          <p:cNvPr id="44" name="Straight Connector 43">
            <a:extLst>
              <a:ext uri="{FF2B5EF4-FFF2-40B4-BE49-F238E27FC236}">
                <a16:creationId xmlns:a16="http://schemas.microsoft.com/office/drawing/2014/main" id="{5E741349-2D58-479A-A95E-518384445D73}"/>
              </a:ext>
              <a:ext uri="{C183D7F6-B498-43B3-948B-1728B52AA6E4}">
                <adec:decorative xmlns:adec="http://schemas.microsoft.com/office/drawing/2017/decorative" val="1"/>
              </a:ext>
            </a:extLst>
          </p:cNvPr>
          <p:cNvCxnSpPr>
            <a:cxnSpLocks/>
          </p:cNvCxnSpPr>
          <p:nvPr/>
        </p:nvCxnSpPr>
        <p:spPr>
          <a:xfrm>
            <a:off x="1561273" y="5576282"/>
            <a:ext cx="1006268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7" name="Picture 66" descr="Icon of open lock pad">
            <a:extLst>
              <a:ext uri="{FF2B5EF4-FFF2-40B4-BE49-F238E27FC236}">
                <a16:creationId xmlns:a16="http://schemas.microsoft.com/office/drawing/2014/main" id="{5EA6FDA9-D015-4D66-825E-18BC83C95CF6}"/>
              </a:ext>
            </a:extLst>
          </p:cNvPr>
          <p:cNvPicPr>
            <a:picLocks noChangeAspect="1"/>
          </p:cNvPicPr>
          <p:nvPr/>
        </p:nvPicPr>
        <p:blipFill>
          <a:blip r:embed="rId8"/>
          <a:stretch>
            <a:fillRect/>
          </a:stretch>
        </p:blipFill>
        <p:spPr>
          <a:xfrm>
            <a:off x="570381" y="5576281"/>
            <a:ext cx="712658" cy="712658"/>
          </a:xfrm>
          <a:prstGeom prst="rect">
            <a:avLst/>
          </a:prstGeom>
        </p:spPr>
      </p:pic>
      <p:sp>
        <p:nvSpPr>
          <p:cNvPr id="39" name="TextBox 38">
            <a:extLst>
              <a:ext uri="{FF2B5EF4-FFF2-40B4-BE49-F238E27FC236}">
                <a16:creationId xmlns:a16="http://schemas.microsoft.com/office/drawing/2014/main" id="{9F47903A-CF61-4A61-A5A4-9188FC6F42EF}"/>
              </a:ext>
            </a:extLst>
          </p:cNvPr>
          <p:cNvSpPr txBox="1"/>
          <p:nvPr/>
        </p:nvSpPr>
        <p:spPr>
          <a:xfrm>
            <a:off x="1561274" y="5811921"/>
            <a:ext cx="10062680" cy="266227"/>
          </a:xfrm>
          <a:prstGeom prst="rect">
            <a:avLst/>
          </a:prstGeom>
          <a:noFill/>
        </p:spPr>
        <p:txBody>
          <a:bodyPr wrap="square" lIns="0" tIns="0" rIns="0" bIns="0" rtlCol="0">
            <a:spAutoFit/>
          </a:bodyPr>
          <a:lstStyle/>
          <a:p>
            <a:pPr defTabSz="435743">
              <a:spcBef>
                <a:spcPts val="588"/>
              </a:spcBef>
              <a:spcAft>
                <a:spcPts val="588"/>
              </a:spcAft>
            </a:pPr>
            <a:r>
              <a:rPr lang="en-US" sz="1730" dirty="0"/>
              <a:t>Remove strong password complexity requirements on a per-user basis</a:t>
            </a:r>
          </a:p>
        </p:txBody>
      </p:sp>
    </p:spTree>
    <p:extLst>
      <p:ext uri="{BB962C8B-B14F-4D97-AF65-F5344CB8AC3E}">
        <p14:creationId xmlns:p14="http://schemas.microsoft.com/office/powerpoint/2010/main" val="522835288"/>
      </p:ext>
    </p:extLst>
  </p:cSld>
  <p:clrMapOvr>
    <a:masterClrMapping/>
  </p:clrMapOvr>
  <p:transition spd="med">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379960" cy="430887"/>
          </a:xfrm>
        </p:spPr>
        <p:txBody>
          <a:bodyPr/>
          <a:lstStyle/>
          <a:p>
            <a:r>
              <a:rPr lang="en-US" sz="2800" dirty="0"/>
              <a:t>Discussion: Microsoft 365 admin center vs. Windows PowerShell</a:t>
            </a:r>
          </a:p>
        </p:txBody>
      </p:sp>
      <p:pic>
        <p:nvPicPr>
          <p:cNvPr id="30" name="Picture 29" descr="Icon of bar chart">
            <a:extLst>
              <a:ext uri="{FF2B5EF4-FFF2-40B4-BE49-F238E27FC236}">
                <a16:creationId xmlns:a16="http://schemas.microsoft.com/office/drawing/2014/main" id="{AC1F8C71-8F7E-47D4-9188-ADE77A56C554}"/>
              </a:ext>
            </a:extLst>
          </p:cNvPr>
          <p:cNvPicPr>
            <a:picLocks noChangeAspect="1"/>
          </p:cNvPicPr>
          <p:nvPr/>
        </p:nvPicPr>
        <p:blipFill>
          <a:blip r:embed="rId3"/>
          <a:stretch>
            <a:fillRect/>
          </a:stretch>
        </p:blipFill>
        <p:spPr>
          <a:xfrm>
            <a:off x="570382" y="1404845"/>
            <a:ext cx="838157" cy="838157"/>
          </a:xfrm>
          <a:prstGeom prst="rect">
            <a:avLst/>
          </a:prstGeom>
        </p:spPr>
      </p:pic>
      <p:sp>
        <p:nvSpPr>
          <p:cNvPr id="10" name="TextBox 9">
            <a:extLst>
              <a:ext uri="{FF2B5EF4-FFF2-40B4-BE49-F238E27FC236}">
                <a16:creationId xmlns:a16="http://schemas.microsoft.com/office/drawing/2014/main" id="{E6D956B1-3842-4899-806B-39EBEF5B1A03}"/>
              </a:ext>
            </a:extLst>
          </p:cNvPr>
          <p:cNvSpPr txBox="1"/>
          <p:nvPr/>
        </p:nvSpPr>
        <p:spPr>
          <a:xfrm>
            <a:off x="1763281" y="1673061"/>
            <a:ext cx="7398485" cy="603453"/>
          </a:xfrm>
          <a:prstGeom prst="rect">
            <a:avLst/>
          </a:prstGeom>
          <a:noFill/>
        </p:spPr>
        <p:txBody>
          <a:bodyPr wrap="square" lIns="0" tIns="0" rIns="0" bIns="0" rtlCol="0">
            <a:spAutoFit/>
          </a:bodyPr>
          <a:lstStyle/>
          <a:p>
            <a:pPr defTabSz="435743">
              <a:spcBef>
                <a:spcPts val="588"/>
              </a:spcBef>
            </a:pPr>
            <a:r>
              <a:rPr lang="en-US" sz="1961" dirty="0"/>
              <a:t>What are the benefits of managing the Microsoft 365 tenant with the Microsoft 365 admin center? With Windows PowerShell?</a:t>
            </a:r>
          </a:p>
        </p:txBody>
      </p:sp>
      <p:cxnSp>
        <p:nvCxnSpPr>
          <p:cNvPr id="5" name="Straight Connector 4">
            <a:extLst>
              <a:ext uri="{FF2B5EF4-FFF2-40B4-BE49-F238E27FC236}">
                <a16:creationId xmlns:a16="http://schemas.microsoft.com/office/drawing/2014/main" id="{915A5427-8D5D-4E99-A634-763ACC0BBFCD}"/>
              </a:ext>
              <a:ext uri="{C183D7F6-B498-43B3-948B-1728B52AA6E4}">
                <adec:decorative xmlns:adec="http://schemas.microsoft.com/office/drawing/2017/decorative" val="1"/>
              </a:ext>
            </a:extLst>
          </p:cNvPr>
          <p:cNvCxnSpPr>
            <a:cxnSpLocks/>
          </p:cNvCxnSpPr>
          <p:nvPr/>
        </p:nvCxnSpPr>
        <p:spPr>
          <a:xfrm>
            <a:off x="1763281" y="2505383"/>
            <a:ext cx="73984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31" descr="Icon of a person with a chart">
            <a:extLst>
              <a:ext uri="{FF2B5EF4-FFF2-40B4-BE49-F238E27FC236}">
                <a16:creationId xmlns:a16="http://schemas.microsoft.com/office/drawing/2014/main" id="{DE82236F-B6E6-4F78-92BE-ED5FA99F851D}"/>
              </a:ext>
            </a:extLst>
          </p:cNvPr>
          <p:cNvPicPr>
            <a:picLocks noChangeAspect="1"/>
          </p:cNvPicPr>
          <p:nvPr/>
        </p:nvPicPr>
        <p:blipFill>
          <a:blip r:embed="rId4"/>
          <a:stretch>
            <a:fillRect/>
          </a:stretch>
        </p:blipFill>
        <p:spPr>
          <a:xfrm>
            <a:off x="568904" y="2585444"/>
            <a:ext cx="838157" cy="838157"/>
          </a:xfrm>
          <a:prstGeom prst="rect">
            <a:avLst/>
          </a:prstGeom>
        </p:spPr>
      </p:pic>
      <p:sp>
        <p:nvSpPr>
          <p:cNvPr id="14" name="TextBox 13">
            <a:extLst>
              <a:ext uri="{FF2B5EF4-FFF2-40B4-BE49-F238E27FC236}">
                <a16:creationId xmlns:a16="http://schemas.microsoft.com/office/drawing/2014/main" id="{E5FE5D5F-F919-488D-9618-C4C230C24164}"/>
              </a:ext>
            </a:extLst>
          </p:cNvPr>
          <p:cNvSpPr txBox="1"/>
          <p:nvPr/>
        </p:nvSpPr>
        <p:spPr>
          <a:xfrm>
            <a:off x="1763281" y="2702797"/>
            <a:ext cx="6881902" cy="603453"/>
          </a:xfrm>
          <a:prstGeom prst="rect">
            <a:avLst/>
          </a:prstGeom>
          <a:noFill/>
        </p:spPr>
        <p:txBody>
          <a:bodyPr wrap="square" lIns="0" tIns="0" rIns="0" bIns="0" rtlCol="0">
            <a:spAutoFit/>
          </a:bodyPr>
          <a:lstStyle/>
          <a:p>
            <a:pPr defTabSz="435743">
              <a:spcBef>
                <a:spcPts val="588"/>
              </a:spcBef>
            </a:pPr>
            <a:r>
              <a:rPr lang="en-US" sz="1961" dirty="0"/>
              <a:t>In what scenario will you administer users and groups with the Microsoft 365 admin center? With Windows PowerShell?</a:t>
            </a:r>
          </a:p>
        </p:txBody>
      </p:sp>
      <p:pic>
        <p:nvPicPr>
          <p:cNvPr id="4" name="Picture 3" descr="icon of two persons having a discussion">
            <a:extLst>
              <a:ext uri="{FF2B5EF4-FFF2-40B4-BE49-F238E27FC236}">
                <a16:creationId xmlns:a16="http://schemas.microsoft.com/office/drawing/2014/main" id="{4DEE3539-9FAC-497D-9156-E750C57FA1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8425" y="1639158"/>
            <a:ext cx="1422472" cy="1422472"/>
          </a:xfrm>
          <a:prstGeom prst="rect">
            <a:avLst/>
          </a:prstGeom>
        </p:spPr>
      </p:pic>
      <p:pic>
        <p:nvPicPr>
          <p:cNvPr id="7" name="Picture 6" descr="photograph of a hand holding a stopwatch">
            <a:extLst>
              <a:ext uri="{FF2B5EF4-FFF2-40B4-BE49-F238E27FC236}">
                <a16:creationId xmlns:a16="http://schemas.microsoft.com/office/drawing/2014/main" id="{E81DE7D3-285A-4C4C-B6A8-6C91720AB116}"/>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667066" y="5144613"/>
            <a:ext cx="1524402" cy="1664655"/>
          </a:xfrm>
          <a:prstGeom prst="rect">
            <a:avLst/>
          </a:prstGeom>
        </p:spPr>
      </p:pic>
      <p:sp>
        <p:nvSpPr>
          <p:cNvPr id="8" name="TextBox 7">
            <a:extLst>
              <a:ext uri="{FF2B5EF4-FFF2-40B4-BE49-F238E27FC236}">
                <a16:creationId xmlns:a16="http://schemas.microsoft.com/office/drawing/2014/main" id="{0BD66553-86E3-4A03-84BC-A020007AC5C9}"/>
              </a:ext>
            </a:extLst>
          </p:cNvPr>
          <p:cNvSpPr txBox="1"/>
          <p:nvPr/>
        </p:nvSpPr>
        <p:spPr>
          <a:xfrm>
            <a:off x="9469911" y="5388374"/>
            <a:ext cx="1820863" cy="301727"/>
          </a:xfrm>
          <a:prstGeom prst="rect">
            <a:avLst/>
          </a:prstGeom>
          <a:noFill/>
        </p:spPr>
        <p:txBody>
          <a:bodyPr wrap="square" lIns="0" tIns="0" rIns="0" bIns="0" rtlCol="0">
            <a:spAutoFit/>
          </a:bodyPr>
          <a:lstStyle/>
          <a:p>
            <a:pPr algn="l"/>
            <a:r>
              <a:rPr lang="en-US" sz="1961" dirty="0">
                <a:solidFill>
                  <a:schemeClr val="accent1"/>
                </a:solidFill>
                <a:latin typeface="+mj-lt"/>
              </a:rPr>
              <a:t>15 minutes…Go!</a:t>
            </a:r>
          </a:p>
        </p:txBody>
      </p:sp>
    </p:spTree>
    <p:extLst>
      <p:ext uri="{BB962C8B-B14F-4D97-AF65-F5344CB8AC3E}">
        <p14:creationId xmlns:p14="http://schemas.microsoft.com/office/powerpoint/2010/main" val="4075428048"/>
      </p:ext>
    </p:extLst>
  </p:cSld>
  <p:clrMapOvr>
    <a:masterClrMapping/>
  </p:clrMapOvr>
  <p:transition spd="med">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4</a:t>
            </a:r>
          </a:p>
        </p:txBody>
      </p:sp>
      <p:pic>
        <p:nvPicPr>
          <p:cNvPr id="5" name="Picture 4" descr="Icon of two rectangles with magnifying glass ">
            <a:extLst>
              <a:ext uri="{FF2B5EF4-FFF2-40B4-BE49-F238E27FC236}">
                <a16:creationId xmlns:a16="http://schemas.microsoft.com/office/drawing/2014/main" id="{6DFFB656-2E41-4E46-80D7-09E48E326F69}"/>
              </a:ext>
            </a:extLst>
          </p:cNvPr>
          <p:cNvPicPr>
            <a:picLocks noChangeAspect="1"/>
          </p:cNvPicPr>
          <p:nvPr/>
        </p:nvPicPr>
        <p:blipFill>
          <a:blip r:embed="rId3"/>
          <a:stretch>
            <a:fillRect/>
          </a:stretch>
        </p:blipFill>
        <p:spPr>
          <a:xfrm>
            <a:off x="9185703" y="3006985"/>
            <a:ext cx="844032" cy="844032"/>
          </a:xfrm>
          <a:prstGeom prst="rect">
            <a:avLst/>
          </a:prstGeom>
        </p:spPr>
      </p:pic>
    </p:spTree>
    <p:extLst>
      <p:ext uri="{BB962C8B-B14F-4D97-AF65-F5344CB8AC3E}">
        <p14:creationId xmlns:p14="http://schemas.microsoft.com/office/powerpoint/2010/main" val="21482606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Exercises (continued) </a:t>
            </a:r>
          </a:p>
        </p:txBody>
      </p:sp>
      <p:sp>
        <p:nvSpPr>
          <p:cNvPr id="7" name="Rectangle 6">
            <a:extLst>
              <a:ext uri="{FF2B5EF4-FFF2-40B4-BE49-F238E27FC236}">
                <a16:creationId xmlns:a16="http://schemas.microsoft.com/office/drawing/2014/main" id="{B2643DC6-BBBC-43D7-983D-C852F177E29F}"/>
              </a:ext>
            </a:extLst>
          </p:cNvPr>
          <p:cNvSpPr/>
          <p:nvPr/>
        </p:nvSpPr>
        <p:spPr>
          <a:xfrm>
            <a:off x="576932" y="1431815"/>
            <a:ext cx="11047018" cy="799575"/>
          </a:xfrm>
          <a:prstGeom prst="rect">
            <a:avLst/>
          </a:prstGeom>
        </p:spPr>
        <p:txBody>
          <a:bodyPr wrap="square" lIns="0" tIns="0" rIns="0" bIns="0">
            <a:spAutoFit/>
          </a:bodyPr>
          <a:lstStyle/>
          <a:p>
            <a:pPr fontAlgn="base">
              <a:spcBef>
                <a:spcPts val="588"/>
              </a:spcBef>
            </a:pPr>
            <a:r>
              <a:rPr lang="en-US" sz="2353" dirty="0">
                <a:latin typeface="+mj-lt"/>
              </a:rPr>
              <a:t>Exercise 4: </a:t>
            </a:r>
            <a:r>
              <a:rPr lang="en-US" sz="2353" dirty="0">
                <a:solidFill>
                  <a:srgbClr val="000000"/>
                </a:solidFill>
                <a:latin typeface="+mj-lt"/>
              </a:rPr>
              <a:t>Managing Microsoft 365 users and groups with Windows PowerShell</a:t>
            </a:r>
          </a:p>
          <a:p>
            <a:pPr fontAlgn="base">
              <a:spcBef>
                <a:spcPts val="588"/>
              </a:spcBef>
            </a:pPr>
            <a:endParaRPr lang="en-US" sz="2353" dirty="0">
              <a:latin typeface="+mj-lt"/>
              <a:cs typeface="Segoe UI Semilight" panose="020B0402040204020203" pitchFamily="34" charset="0"/>
            </a:endParaRPr>
          </a:p>
        </p:txBody>
      </p:sp>
      <p:sp>
        <p:nvSpPr>
          <p:cNvPr id="8" name="Rectangle 7">
            <a:extLst>
              <a:ext uri="{FF2B5EF4-FFF2-40B4-BE49-F238E27FC236}">
                <a16:creationId xmlns:a16="http://schemas.microsoft.com/office/drawing/2014/main" id="{86310CBC-A174-4E37-B57E-880792BE9EF2}"/>
              </a:ext>
            </a:extLst>
          </p:cNvPr>
          <p:cNvSpPr/>
          <p:nvPr/>
        </p:nvSpPr>
        <p:spPr bwMode="auto">
          <a:xfrm>
            <a:off x="568051" y="1930622"/>
            <a:ext cx="2138206" cy="177417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spcAft>
                <a:spcPts val="294"/>
              </a:spcAft>
            </a:pPr>
            <a:r>
              <a:rPr lang="en-US" sz="1961" b="1" dirty="0">
                <a:solidFill>
                  <a:schemeClr val="accent1"/>
                </a:solidFill>
                <a:latin typeface="+mj-lt"/>
              </a:rPr>
              <a:t>Task 1</a:t>
            </a:r>
          </a:p>
          <a:p>
            <a:pPr marL="0" lvl="1" fontAlgn="base">
              <a:spcBef>
                <a:spcPts val="294"/>
              </a:spcBef>
              <a:spcAft>
                <a:spcPts val="294"/>
              </a:spcAft>
            </a:pPr>
            <a:r>
              <a:rPr lang="en-US" sz="1961" dirty="0">
                <a:solidFill>
                  <a:schemeClr val="tx1"/>
                </a:solidFill>
              </a:rPr>
              <a:t>Installing Azure AD module for Windows PowerShell</a:t>
            </a:r>
          </a:p>
        </p:txBody>
      </p:sp>
      <p:pic>
        <p:nvPicPr>
          <p:cNvPr id="89" name="Picture 88" descr="Icon of two overllaping document">
            <a:extLst>
              <a:ext uri="{FF2B5EF4-FFF2-40B4-BE49-F238E27FC236}">
                <a16:creationId xmlns:a16="http://schemas.microsoft.com/office/drawing/2014/main" id="{FE6E5C3A-3A31-4C0A-92E9-8BC463D2B38A}"/>
              </a:ext>
            </a:extLst>
          </p:cNvPr>
          <p:cNvPicPr>
            <a:picLocks noChangeAspect="1"/>
          </p:cNvPicPr>
          <p:nvPr/>
        </p:nvPicPr>
        <p:blipFill>
          <a:blip r:embed="rId3"/>
          <a:stretch>
            <a:fillRect/>
          </a:stretch>
        </p:blipFill>
        <p:spPr>
          <a:xfrm>
            <a:off x="2021727" y="3020266"/>
            <a:ext cx="608075" cy="608075"/>
          </a:xfrm>
          <a:prstGeom prst="rect">
            <a:avLst/>
          </a:prstGeom>
        </p:spPr>
      </p:pic>
      <p:sp>
        <p:nvSpPr>
          <p:cNvPr id="9" name="Rectangle 8">
            <a:extLst>
              <a:ext uri="{FF2B5EF4-FFF2-40B4-BE49-F238E27FC236}">
                <a16:creationId xmlns:a16="http://schemas.microsoft.com/office/drawing/2014/main" id="{9CD25D9E-EA6E-493D-9D60-2A025AD08947}"/>
              </a:ext>
            </a:extLst>
          </p:cNvPr>
          <p:cNvSpPr/>
          <p:nvPr/>
        </p:nvSpPr>
        <p:spPr bwMode="auto">
          <a:xfrm>
            <a:off x="2797476" y="1930622"/>
            <a:ext cx="2138206" cy="177417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spcAft>
                <a:spcPts val="294"/>
              </a:spcAft>
            </a:pPr>
            <a:r>
              <a:rPr lang="en-US" sz="1961" b="1" dirty="0">
                <a:solidFill>
                  <a:schemeClr val="accent1"/>
                </a:solidFill>
                <a:latin typeface="+mj-lt"/>
              </a:rPr>
              <a:t>Task 2</a:t>
            </a:r>
          </a:p>
          <a:p>
            <a:pPr marL="0" lvl="1" fontAlgn="base">
              <a:spcBef>
                <a:spcPts val="294"/>
              </a:spcBef>
              <a:spcAft>
                <a:spcPts val="294"/>
              </a:spcAft>
            </a:pPr>
            <a:r>
              <a:rPr lang="en-US" sz="1961" dirty="0">
                <a:solidFill>
                  <a:schemeClr val="tx1"/>
                </a:solidFill>
              </a:rPr>
              <a:t>Create new users &amp; assign licenses with PowerShell</a:t>
            </a:r>
          </a:p>
        </p:txBody>
      </p:sp>
      <p:pic>
        <p:nvPicPr>
          <p:cNvPr id="94" name="Picture 93" descr="Icon of a gear">
            <a:extLst>
              <a:ext uri="{FF2B5EF4-FFF2-40B4-BE49-F238E27FC236}">
                <a16:creationId xmlns:a16="http://schemas.microsoft.com/office/drawing/2014/main" id="{7CFCBCE2-5AD9-4186-8C6A-7E18022066BB}"/>
              </a:ext>
            </a:extLst>
          </p:cNvPr>
          <p:cNvPicPr>
            <a:picLocks noChangeAspect="1"/>
          </p:cNvPicPr>
          <p:nvPr/>
        </p:nvPicPr>
        <p:blipFill>
          <a:blip r:embed="rId4"/>
          <a:stretch>
            <a:fillRect/>
          </a:stretch>
        </p:blipFill>
        <p:spPr>
          <a:xfrm>
            <a:off x="4251151" y="3020266"/>
            <a:ext cx="608075" cy="608075"/>
          </a:xfrm>
          <a:prstGeom prst="rect">
            <a:avLst/>
          </a:prstGeom>
        </p:spPr>
      </p:pic>
      <p:sp>
        <p:nvSpPr>
          <p:cNvPr id="10" name="Rectangle 9">
            <a:extLst>
              <a:ext uri="{FF2B5EF4-FFF2-40B4-BE49-F238E27FC236}">
                <a16:creationId xmlns:a16="http://schemas.microsoft.com/office/drawing/2014/main" id="{2427D557-146D-4906-AD6B-09CC3591C520}"/>
              </a:ext>
            </a:extLst>
          </p:cNvPr>
          <p:cNvSpPr/>
          <p:nvPr/>
        </p:nvSpPr>
        <p:spPr bwMode="auto">
          <a:xfrm>
            <a:off x="5026900" y="1930622"/>
            <a:ext cx="2138206" cy="177417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spcAft>
                <a:spcPts val="294"/>
              </a:spcAft>
            </a:pPr>
            <a:r>
              <a:rPr lang="en-US" sz="1961" b="1" dirty="0">
                <a:solidFill>
                  <a:schemeClr val="accent1"/>
                </a:solidFill>
                <a:latin typeface="+mj-lt"/>
              </a:rPr>
              <a:t>Task 3</a:t>
            </a:r>
          </a:p>
          <a:p>
            <a:pPr marL="0" lvl="1" fontAlgn="base">
              <a:spcBef>
                <a:spcPts val="294"/>
              </a:spcBef>
              <a:spcAft>
                <a:spcPts val="294"/>
              </a:spcAft>
            </a:pPr>
            <a:r>
              <a:rPr lang="en-US" sz="1961" dirty="0">
                <a:solidFill>
                  <a:schemeClr val="tx1"/>
                </a:solidFill>
              </a:rPr>
              <a:t>Bulk import users with PowerShell</a:t>
            </a:r>
          </a:p>
        </p:txBody>
      </p:sp>
      <p:pic>
        <p:nvPicPr>
          <p:cNvPr id="96" name="Picture 95" descr="Icon of chat bubble">
            <a:extLst>
              <a:ext uri="{FF2B5EF4-FFF2-40B4-BE49-F238E27FC236}">
                <a16:creationId xmlns:a16="http://schemas.microsoft.com/office/drawing/2014/main" id="{EDA5387B-E9E4-49F2-BB40-9C8DE0AB70A9}"/>
              </a:ext>
            </a:extLst>
          </p:cNvPr>
          <p:cNvPicPr>
            <a:picLocks noChangeAspect="1"/>
          </p:cNvPicPr>
          <p:nvPr/>
        </p:nvPicPr>
        <p:blipFill>
          <a:blip r:embed="rId5"/>
          <a:stretch>
            <a:fillRect/>
          </a:stretch>
        </p:blipFill>
        <p:spPr>
          <a:xfrm>
            <a:off x="6479081" y="3020266"/>
            <a:ext cx="608075" cy="608075"/>
          </a:xfrm>
          <a:prstGeom prst="rect">
            <a:avLst/>
          </a:prstGeom>
        </p:spPr>
      </p:pic>
      <p:sp>
        <p:nvSpPr>
          <p:cNvPr id="11" name="Rectangle 10">
            <a:extLst>
              <a:ext uri="{FF2B5EF4-FFF2-40B4-BE49-F238E27FC236}">
                <a16:creationId xmlns:a16="http://schemas.microsoft.com/office/drawing/2014/main" id="{4991215E-136E-4C0B-BE03-958E8B930F0D}"/>
              </a:ext>
            </a:extLst>
          </p:cNvPr>
          <p:cNvSpPr/>
          <p:nvPr/>
        </p:nvSpPr>
        <p:spPr bwMode="auto">
          <a:xfrm>
            <a:off x="7256324" y="1930622"/>
            <a:ext cx="2138202" cy="177417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spcAft>
                <a:spcPts val="294"/>
              </a:spcAft>
            </a:pPr>
            <a:r>
              <a:rPr lang="en-US" sz="1961" b="1" dirty="0">
                <a:solidFill>
                  <a:schemeClr val="accent1"/>
                </a:solidFill>
                <a:latin typeface="+mj-lt"/>
              </a:rPr>
              <a:t>Task 4</a:t>
            </a:r>
          </a:p>
          <a:p>
            <a:pPr marL="0" lvl="1" fontAlgn="base">
              <a:spcBef>
                <a:spcPts val="294"/>
              </a:spcBef>
              <a:spcAft>
                <a:spcPts val="294"/>
              </a:spcAft>
            </a:pPr>
            <a:r>
              <a:rPr lang="en-US" sz="1961" dirty="0">
                <a:solidFill>
                  <a:schemeClr val="tx1"/>
                </a:solidFill>
              </a:rPr>
              <a:t>Configure group  membership with </a:t>
            </a:r>
            <a:br>
              <a:rPr lang="en-US" sz="1961" dirty="0">
                <a:solidFill>
                  <a:schemeClr val="tx1"/>
                </a:solidFill>
              </a:rPr>
            </a:br>
            <a:r>
              <a:rPr lang="en-US" sz="1961" dirty="0">
                <a:solidFill>
                  <a:schemeClr val="tx1"/>
                </a:solidFill>
              </a:rPr>
              <a:t>PowerShell</a:t>
            </a:r>
          </a:p>
        </p:txBody>
      </p:sp>
      <p:pic>
        <p:nvPicPr>
          <p:cNvPr id="19" name="Picture 18" descr="Icon of pencil with square behind it">
            <a:extLst>
              <a:ext uri="{FF2B5EF4-FFF2-40B4-BE49-F238E27FC236}">
                <a16:creationId xmlns:a16="http://schemas.microsoft.com/office/drawing/2014/main" id="{6B34778A-5A73-4D71-9BD5-A3FC3C56B7C8}"/>
              </a:ext>
            </a:extLst>
          </p:cNvPr>
          <p:cNvPicPr>
            <a:picLocks noChangeAspect="1"/>
          </p:cNvPicPr>
          <p:nvPr/>
        </p:nvPicPr>
        <p:blipFill>
          <a:blip r:embed="rId6"/>
          <a:stretch>
            <a:fillRect/>
          </a:stretch>
        </p:blipFill>
        <p:spPr>
          <a:xfrm>
            <a:off x="8710000" y="3020266"/>
            <a:ext cx="606581" cy="606581"/>
          </a:xfrm>
          <a:prstGeom prst="rect">
            <a:avLst/>
          </a:prstGeom>
        </p:spPr>
      </p:pic>
      <p:sp>
        <p:nvSpPr>
          <p:cNvPr id="28" name="Rectangle 27">
            <a:extLst>
              <a:ext uri="{FF2B5EF4-FFF2-40B4-BE49-F238E27FC236}">
                <a16:creationId xmlns:a16="http://schemas.microsoft.com/office/drawing/2014/main" id="{B264E9AA-0C03-4384-9952-C7F003BC7B36}"/>
              </a:ext>
            </a:extLst>
          </p:cNvPr>
          <p:cNvSpPr/>
          <p:nvPr/>
        </p:nvSpPr>
        <p:spPr bwMode="auto">
          <a:xfrm>
            <a:off x="9485749" y="1930622"/>
            <a:ext cx="2138206" cy="177417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spcAft>
                <a:spcPts val="294"/>
              </a:spcAft>
            </a:pPr>
            <a:r>
              <a:rPr lang="en-US" sz="1961" b="1" dirty="0">
                <a:solidFill>
                  <a:schemeClr val="accent1"/>
                </a:solidFill>
                <a:latin typeface="+mj-lt"/>
              </a:rPr>
              <a:t>Task 5</a:t>
            </a:r>
          </a:p>
          <a:p>
            <a:pPr marL="0" lvl="1" fontAlgn="base">
              <a:spcBef>
                <a:spcPts val="294"/>
              </a:spcBef>
              <a:spcAft>
                <a:spcPts val="294"/>
              </a:spcAft>
            </a:pPr>
            <a:r>
              <a:rPr lang="en-US" sz="1961" dirty="0">
                <a:solidFill>
                  <a:schemeClr val="tx1"/>
                </a:solidFill>
              </a:rPr>
              <a:t>Configure user passwords with PowerShell</a:t>
            </a:r>
          </a:p>
        </p:txBody>
      </p:sp>
      <p:pic>
        <p:nvPicPr>
          <p:cNvPr id="100" name="Picture 99" descr="Icon of a telephone">
            <a:extLst>
              <a:ext uri="{FF2B5EF4-FFF2-40B4-BE49-F238E27FC236}">
                <a16:creationId xmlns:a16="http://schemas.microsoft.com/office/drawing/2014/main" id="{E80FAC5B-E21E-4C22-9605-533F08205A86}"/>
              </a:ext>
            </a:extLst>
          </p:cNvPr>
          <p:cNvPicPr>
            <a:picLocks noChangeAspect="1"/>
          </p:cNvPicPr>
          <p:nvPr/>
        </p:nvPicPr>
        <p:blipFill>
          <a:blip r:embed="rId7"/>
          <a:stretch>
            <a:fillRect/>
          </a:stretch>
        </p:blipFill>
        <p:spPr>
          <a:xfrm>
            <a:off x="10937930" y="3020266"/>
            <a:ext cx="608075" cy="608075"/>
          </a:xfrm>
          <a:prstGeom prst="rect">
            <a:avLst/>
          </a:prstGeom>
        </p:spPr>
      </p:pic>
    </p:spTree>
    <p:extLst>
      <p:ext uri="{BB962C8B-B14F-4D97-AF65-F5344CB8AC3E}">
        <p14:creationId xmlns:p14="http://schemas.microsoft.com/office/powerpoint/2010/main" val="214603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administrative access</a:t>
            </a:r>
          </a:p>
        </p:txBody>
      </p:sp>
      <p:pic>
        <p:nvPicPr>
          <p:cNvPr id="5" name="Picture 4" descr="Icon of two rectangles with magnifying glass ">
            <a:extLst>
              <a:ext uri="{FF2B5EF4-FFF2-40B4-BE49-F238E27FC236}">
                <a16:creationId xmlns:a16="http://schemas.microsoft.com/office/drawing/2014/main" id="{6DFFB656-2E41-4E46-80D7-09E48E326F69}"/>
              </a:ext>
            </a:extLst>
          </p:cNvPr>
          <p:cNvPicPr>
            <a:picLocks noChangeAspect="1"/>
          </p:cNvPicPr>
          <p:nvPr/>
        </p:nvPicPr>
        <p:blipFill>
          <a:blip r:embed="rId3"/>
          <a:stretch>
            <a:fillRect/>
          </a:stretch>
        </p:blipFill>
        <p:spPr>
          <a:xfrm>
            <a:off x="9185703" y="3006985"/>
            <a:ext cx="844032" cy="844032"/>
          </a:xfrm>
          <a:prstGeom prst="rect">
            <a:avLst/>
          </a:prstGeom>
        </p:spPr>
      </p:pic>
    </p:spTree>
    <p:extLst>
      <p:ext uri="{BB962C8B-B14F-4D97-AF65-F5344CB8AC3E}">
        <p14:creationId xmlns:p14="http://schemas.microsoft.com/office/powerpoint/2010/main" val="1483132595"/>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365 administrator roles</a:t>
            </a:r>
          </a:p>
        </p:txBody>
      </p:sp>
      <p:graphicFrame>
        <p:nvGraphicFramePr>
          <p:cNvPr id="4" name="Content Placeholder 4"/>
          <p:cNvGraphicFramePr>
            <a:graphicFrameLocks/>
          </p:cNvGraphicFramePr>
          <p:nvPr>
            <p:extLst>
              <p:ext uri="{D42A27DB-BD31-4B8C-83A1-F6EECF244321}">
                <p14:modId xmlns:p14="http://schemas.microsoft.com/office/powerpoint/2010/main" val="131643195"/>
              </p:ext>
            </p:extLst>
          </p:nvPr>
        </p:nvGraphicFramePr>
        <p:xfrm>
          <a:off x="567170" y="1401151"/>
          <a:ext cx="11056785" cy="4733304"/>
        </p:xfrm>
        <a:graphic>
          <a:graphicData uri="http://schemas.openxmlformats.org/drawingml/2006/table">
            <a:tbl>
              <a:tblPr firstRow="1" bandRow="1">
                <a:tableStyleId>{5940675A-B579-460E-94D1-54222C63F5DA}</a:tableStyleId>
              </a:tblPr>
              <a:tblGrid>
                <a:gridCol w="2476940">
                  <a:extLst>
                    <a:ext uri="{9D8B030D-6E8A-4147-A177-3AD203B41FA5}">
                      <a16:colId xmlns:a16="http://schemas.microsoft.com/office/drawing/2014/main" val="20000"/>
                    </a:ext>
                  </a:extLst>
                </a:gridCol>
                <a:gridCol w="3156162">
                  <a:extLst>
                    <a:ext uri="{9D8B030D-6E8A-4147-A177-3AD203B41FA5}">
                      <a16:colId xmlns:a16="http://schemas.microsoft.com/office/drawing/2014/main" val="20001"/>
                    </a:ext>
                  </a:extLst>
                </a:gridCol>
                <a:gridCol w="5423683">
                  <a:extLst>
                    <a:ext uri="{9D8B030D-6E8A-4147-A177-3AD203B41FA5}">
                      <a16:colId xmlns:a16="http://schemas.microsoft.com/office/drawing/2014/main" val="20002"/>
                    </a:ext>
                  </a:extLst>
                </a:gridCol>
              </a:tblGrid>
              <a:tr h="1075710">
                <a:tc>
                  <a:txBody>
                    <a:bodyPr/>
                    <a:lstStyle/>
                    <a:p>
                      <a:r>
                        <a:rPr lang="en-GB" sz="2000" dirty="0">
                          <a:solidFill>
                            <a:schemeClr val="bg1"/>
                          </a:solidFill>
                          <a:latin typeface="+mj-lt"/>
                          <a:cs typeface="Segoe UI" panose="020B0502040204020203" pitchFamily="34" charset="0"/>
                        </a:rPr>
                        <a:t>Microsoft 365 admin </a:t>
                      </a:r>
                      <a:r>
                        <a:rPr lang="en-GB" sz="2000" dirty="0" err="1">
                          <a:solidFill>
                            <a:schemeClr val="bg1"/>
                          </a:solidFill>
                          <a:latin typeface="+mj-lt"/>
                          <a:cs typeface="Segoe UI" panose="020B0502040204020203" pitchFamily="34" charset="0"/>
                        </a:rPr>
                        <a:t>center</a:t>
                      </a:r>
                      <a:r>
                        <a:rPr lang="en-GB" sz="2000" dirty="0">
                          <a:solidFill>
                            <a:schemeClr val="bg1"/>
                          </a:solidFill>
                          <a:latin typeface="+mj-lt"/>
                          <a:cs typeface="Segoe UI" panose="020B0502040204020203" pitchFamily="34" charset="0"/>
                        </a:rPr>
                        <a:t> role name</a:t>
                      </a:r>
                    </a:p>
                  </a:txBody>
                  <a:tcPr marL="91427" marR="91427" marT="89642" marB="89642" anchor="ctr">
                    <a:lnL w="6350" cap="flat" cmpd="sng" algn="ctr">
                      <a:solidFill>
                        <a:schemeClr val="accent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r>
                        <a:rPr lang="en-GB" sz="2000" dirty="0">
                          <a:solidFill>
                            <a:schemeClr val="bg1"/>
                          </a:solidFill>
                          <a:latin typeface="+mj-lt"/>
                          <a:cs typeface="Segoe UI" panose="020B0502040204020203" pitchFamily="34" charset="0"/>
                        </a:rPr>
                        <a:t>Windows PowerShell role name</a:t>
                      </a:r>
                    </a:p>
                  </a:txBody>
                  <a:tcPr marL="91427" marR="91427" marT="89642" marB="8964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r>
                        <a:rPr lang="en-GB" sz="2000" dirty="0">
                          <a:solidFill>
                            <a:schemeClr val="bg1"/>
                          </a:solidFill>
                          <a:latin typeface="+mj-lt"/>
                          <a:cs typeface="Segoe UI" panose="020B0502040204020203" pitchFamily="34" charset="0"/>
                        </a:rPr>
                        <a:t>Role tasks</a:t>
                      </a:r>
                    </a:p>
                  </a:txBody>
                  <a:tcPr marL="91427" marR="91427" marT="89642" marB="89642" anchor="ctr">
                    <a:lnL w="6350" cap="flat" cmpd="sng" algn="ctr">
                      <a:solidFill>
                        <a:schemeClr val="bg1"/>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10000"/>
                  </a:ext>
                </a:extLst>
              </a:tr>
              <a:tr h="448212">
                <a:tc>
                  <a:txBody>
                    <a:bodyPr/>
                    <a:lstStyle/>
                    <a:p>
                      <a:r>
                        <a:rPr lang="en-GB" sz="1800" dirty="0">
                          <a:latin typeface="+mn-lt"/>
                          <a:cs typeface="Segoe UI" panose="020B0502040204020203" pitchFamily="34" charset="0"/>
                        </a:rPr>
                        <a:t>Global administrator</a:t>
                      </a:r>
                      <a:endParaRPr lang="en-GB" sz="1800" dirty="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a:latin typeface="+mn-lt"/>
                          <a:cs typeface="Segoe UI" panose="020B0502040204020203" pitchFamily="34" charset="0"/>
                        </a:rPr>
                        <a:t>Company administrator</a:t>
                      </a:r>
                      <a:endParaRPr lang="en-GB" sz="180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a:latin typeface="+mn-lt"/>
                          <a:cs typeface="Segoe UI" panose="020B0502040204020203" pitchFamily="34" charset="0"/>
                        </a:rPr>
                        <a:t>Perform all administrative tasks</a:t>
                      </a:r>
                      <a:endParaRPr lang="en-GB" sz="180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17140">
                <a:tc>
                  <a:txBody>
                    <a:bodyPr/>
                    <a:lstStyle/>
                    <a:p>
                      <a:r>
                        <a:rPr lang="en-GB" sz="1800" dirty="0">
                          <a:latin typeface="+mn-lt"/>
                          <a:cs typeface="Segoe UI" panose="020B0502040204020203" pitchFamily="34" charset="0"/>
                        </a:rPr>
                        <a:t>Billing administrator</a:t>
                      </a:r>
                      <a:endParaRPr lang="en-GB" sz="1800" dirty="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latin typeface="+mn-lt"/>
                          <a:cs typeface="Segoe UI" panose="020B0502040204020203" pitchFamily="34" charset="0"/>
                        </a:rPr>
                        <a:t>Billing administrator</a:t>
                      </a:r>
                      <a:endParaRPr lang="en-GB" sz="1800" dirty="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a:latin typeface="+mn-lt"/>
                          <a:cs typeface="Segoe UI" panose="020B0502040204020203" pitchFamily="34" charset="0"/>
                        </a:rPr>
                        <a:t>Make purchases, manage subscriptions, manage support tickets, and monitor service health</a:t>
                      </a:r>
                      <a:endParaRPr lang="en-GB" sz="180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17140">
                <a:tc>
                  <a:txBody>
                    <a:bodyPr/>
                    <a:lstStyle/>
                    <a:p>
                      <a:r>
                        <a:rPr lang="en-GB" sz="1800">
                          <a:latin typeface="+mn-lt"/>
                          <a:cs typeface="Segoe UI" panose="020B0502040204020203" pitchFamily="34" charset="0"/>
                        </a:rPr>
                        <a:t>Password administrator</a:t>
                      </a:r>
                      <a:endParaRPr lang="en-GB" sz="180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latin typeface="+mn-lt"/>
                          <a:cs typeface="Segoe UI" panose="020B0502040204020203" pitchFamily="34" charset="0"/>
                        </a:rPr>
                        <a:t>Helpdesk administrator</a:t>
                      </a:r>
                      <a:endParaRPr lang="en-GB" sz="1800" dirty="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latin typeface="+mn-lt"/>
                          <a:cs typeface="Segoe UI" panose="020B0502040204020203" pitchFamily="34" charset="0"/>
                        </a:rPr>
                        <a:t>Change and reset passwords, manage service requests, and monitor service health</a:t>
                      </a:r>
                      <a:endParaRPr lang="en-GB" sz="1800" dirty="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48212">
                <a:tc>
                  <a:txBody>
                    <a:bodyPr/>
                    <a:lstStyle/>
                    <a:p>
                      <a:r>
                        <a:rPr lang="en-GB" sz="1800">
                          <a:latin typeface="+mn-lt"/>
                          <a:cs typeface="Segoe UI" panose="020B0502040204020203" pitchFamily="34" charset="0"/>
                        </a:rPr>
                        <a:t>Service administrator</a:t>
                      </a:r>
                      <a:endParaRPr lang="en-GB" sz="180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a:latin typeface="+mn-lt"/>
                          <a:cs typeface="Segoe UI" panose="020B0502040204020203" pitchFamily="34" charset="0"/>
                        </a:rPr>
                        <a:t>Service support administrator</a:t>
                      </a:r>
                      <a:endParaRPr lang="en-GB" sz="180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latin typeface="+mn-lt"/>
                          <a:cs typeface="Segoe UI" panose="020B0502040204020203" pitchFamily="34" charset="0"/>
                        </a:rPr>
                        <a:t>Manage service requests and monitor service health</a:t>
                      </a:r>
                      <a:endParaRPr lang="en-GB" sz="1800" dirty="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717140">
                <a:tc>
                  <a:txBody>
                    <a:bodyPr/>
                    <a:lstStyle/>
                    <a:p>
                      <a:r>
                        <a:rPr lang="en-GB" sz="1800">
                          <a:latin typeface="+mn-lt"/>
                          <a:cs typeface="Segoe UI" panose="020B0502040204020203" pitchFamily="34" charset="0"/>
                        </a:rPr>
                        <a:t>User</a:t>
                      </a:r>
                      <a:r>
                        <a:rPr lang="en-GB" sz="1800" baseline="0">
                          <a:latin typeface="+mn-lt"/>
                          <a:cs typeface="Segoe UI" panose="020B0502040204020203" pitchFamily="34" charset="0"/>
                        </a:rPr>
                        <a:t> management administrator</a:t>
                      </a:r>
                      <a:endParaRPr lang="en-GB" sz="180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a:latin typeface="+mn-lt"/>
                          <a:cs typeface="Segoe UI" panose="020B0502040204020203" pitchFamily="34" charset="0"/>
                        </a:rPr>
                        <a:t>User account administrator</a:t>
                      </a:r>
                      <a:endParaRPr lang="en-GB" sz="180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latin typeface="+mn-lt"/>
                          <a:cs typeface="Segoe UI" panose="020B0502040204020203" pitchFamily="34" charset="0"/>
                        </a:rPr>
                        <a:t>Create and delete users and groups, reset passwords, manage service requests, and monitor service health</a:t>
                      </a:r>
                      <a:endParaRPr lang="en-GB" sz="1800" dirty="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69958660"/>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588263" y="457200"/>
            <a:ext cx="8183880" cy="1107996"/>
          </a:xfrm>
        </p:spPr>
        <p:txBody>
          <a:bodyPr/>
          <a:lstStyle/>
          <a:p>
            <a:r>
              <a:rPr lang="en-US" dirty="0"/>
              <a:t>Build powerful chatbots with Power Virtual Agents</a:t>
            </a:r>
          </a:p>
        </p:txBody>
      </p:sp>
      <p:sp>
        <p:nvSpPr>
          <p:cNvPr id="25" name="Rectangle 24">
            <a:extLst>
              <a:ext uri="{FF2B5EF4-FFF2-40B4-BE49-F238E27FC236}">
                <a16:creationId xmlns:a16="http://schemas.microsoft.com/office/drawing/2014/main" id="{39EF025A-4A5B-4143-9700-76CC67B4C784}"/>
              </a:ext>
            </a:extLst>
          </p:cNvPr>
          <p:cNvSpPr/>
          <p:nvPr/>
        </p:nvSpPr>
        <p:spPr>
          <a:xfrm>
            <a:off x="588263" y="1881963"/>
            <a:ext cx="3015998" cy="132543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400" dirty="0">
                <a:solidFill>
                  <a:schemeClr val="tx1"/>
                </a:solidFill>
              </a:rPr>
              <a:t>Enable subject matter experts to easily create powerful chatbots using a guided, no-code graphical interface—all without the need for data scientists or developers</a:t>
            </a:r>
            <a:endParaRPr lang="en-IN" sz="1400" dirty="0">
              <a:solidFill>
                <a:schemeClr val="tx1"/>
              </a:solidFill>
            </a:endParaRPr>
          </a:p>
        </p:txBody>
      </p:sp>
      <p:sp>
        <p:nvSpPr>
          <p:cNvPr id="26" name="Rectangle 25">
            <a:extLst>
              <a:ext uri="{FF2B5EF4-FFF2-40B4-BE49-F238E27FC236}">
                <a16:creationId xmlns:a16="http://schemas.microsoft.com/office/drawing/2014/main" id="{0027EDC2-F867-4735-93BE-2B151FA1425E}"/>
              </a:ext>
            </a:extLst>
          </p:cNvPr>
          <p:cNvSpPr/>
          <p:nvPr/>
        </p:nvSpPr>
        <p:spPr>
          <a:xfrm>
            <a:off x="588263" y="3336555"/>
            <a:ext cx="3015998" cy="144094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400" dirty="0">
                <a:solidFill>
                  <a:schemeClr val="tx1"/>
                </a:solidFill>
              </a:rPr>
              <a:t>Enable the virtual agent to act on the customer’s behalf. Easily integrate your virtual agent with hundreds of services and systems out of the box or create custom workflows</a:t>
            </a:r>
            <a:endParaRPr lang="en-IN" sz="1400" dirty="0">
              <a:solidFill>
                <a:schemeClr val="tx1"/>
              </a:solidFill>
            </a:endParaRPr>
          </a:p>
        </p:txBody>
      </p:sp>
      <p:sp>
        <p:nvSpPr>
          <p:cNvPr id="27" name="Rectangle 26">
            <a:extLst>
              <a:ext uri="{FF2B5EF4-FFF2-40B4-BE49-F238E27FC236}">
                <a16:creationId xmlns:a16="http://schemas.microsoft.com/office/drawing/2014/main" id="{DEDFF749-0A6A-40DC-A006-EDA4AD6FB887}"/>
              </a:ext>
            </a:extLst>
          </p:cNvPr>
          <p:cNvSpPr/>
          <p:nvPr/>
        </p:nvSpPr>
        <p:spPr>
          <a:xfrm>
            <a:off x="588263" y="4906654"/>
            <a:ext cx="3015998" cy="144094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400" dirty="0">
                <a:solidFill>
                  <a:schemeClr val="tx1"/>
                </a:solidFill>
              </a:rPr>
              <a:t>Keep an eye on how your virtual agent is performing by using conversational metrics and dashboards. Get in-depth AI-driven insights to improve bot performance</a:t>
            </a:r>
            <a:endParaRPr lang="en-IN" sz="1400" dirty="0">
              <a:solidFill>
                <a:schemeClr val="tx1"/>
              </a:solidFill>
            </a:endParaRPr>
          </a:p>
        </p:txBody>
      </p:sp>
      <p:pic>
        <p:nvPicPr>
          <p:cNvPr id="22" name="Picture 21" descr="Screenshot of a Power Virtual Agents Site">
            <a:extLst>
              <a:ext uri="{FF2B5EF4-FFF2-40B4-BE49-F238E27FC236}">
                <a16:creationId xmlns:a16="http://schemas.microsoft.com/office/drawing/2014/main" id="{93239943-AAEB-45C0-ADB0-F3B3450E1A5E}"/>
              </a:ext>
            </a:extLst>
          </p:cNvPr>
          <p:cNvPicPr>
            <a:picLocks noChangeAspect="1"/>
          </p:cNvPicPr>
          <p:nvPr/>
        </p:nvPicPr>
        <p:blipFill rotWithShape="1">
          <a:blip r:embed="rId3"/>
          <a:srcRect l="-1400" t="-2913" r="-1400" b="-3408"/>
          <a:stretch/>
        </p:blipFill>
        <p:spPr>
          <a:xfrm>
            <a:off x="3739485" y="1766457"/>
            <a:ext cx="7871451" cy="4581144"/>
          </a:xfrm>
          <a:prstGeom prst="rect">
            <a:avLst/>
          </a:prstGeom>
          <a:ln w="19050">
            <a:solidFill>
              <a:schemeClr val="accent4"/>
            </a:solidFill>
          </a:ln>
        </p:spPr>
      </p:pic>
      <p:pic>
        <p:nvPicPr>
          <p:cNvPr id="3" name="Picture 2" descr="Icon&#10;&#10;Description automatically generated">
            <a:extLst>
              <a:ext uri="{FF2B5EF4-FFF2-40B4-BE49-F238E27FC236}">
                <a16:creationId xmlns:a16="http://schemas.microsoft.com/office/drawing/2014/main" id="{3C014DE7-8A51-9892-4CF3-4DAF733B4291}"/>
              </a:ext>
            </a:extLst>
          </p:cNvPr>
          <p:cNvPicPr>
            <a:picLocks noChangeAspect="1"/>
          </p:cNvPicPr>
          <p:nvPr/>
        </p:nvPicPr>
        <p:blipFill>
          <a:blip r:embed="rId4"/>
          <a:stretch>
            <a:fillRect/>
          </a:stretch>
        </p:blipFill>
        <p:spPr>
          <a:xfrm>
            <a:off x="11046728" y="441152"/>
            <a:ext cx="816450" cy="816450"/>
          </a:xfrm>
          <a:prstGeom prst="rect">
            <a:avLst/>
          </a:prstGeom>
        </p:spPr>
      </p:pic>
    </p:spTree>
    <p:extLst>
      <p:ext uri="{BB962C8B-B14F-4D97-AF65-F5344CB8AC3E}">
        <p14:creationId xmlns:p14="http://schemas.microsoft.com/office/powerpoint/2010/main" val="287078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Assigning administrator roles</a:t>
            </a:r>
          </a:p>
        </p:txBody>
      </p:sp>
      <p:pic>
        <p:nvPicPr>
          <p:cNvPr id="21" name="Picture 20" descr="Icon of a person using communicating device">
            <a:extLst>
              <a:ext uri="{FF2B5EF4-FFF2-40B4-BE49-F238E27FC236}">
                <a16:creationId xmlns:a16="http://schemas.microsoft.com/office/drawing/2014/main" id="{26FE43C0-6564-49FB-AD3A-79E5775EB857}"/>
              </a:ext>
            </a:extLst>
          </p:cNvPr>
          <p:cNvPicPr>
            <a:picLocks noChangeAspect="1"/>
          </p:cNvPicPr>
          <p:nvPr/>
        </p:nvPicPr>
        <p:blipFill>
          <a:blip r:embed="rId3"/>
          <a:stretch>
            <a:fillRect/>
          </a:stretch>
        </p:blipFill>
        <p:spPr>
          <a:xfrm>
            <a:off x="570382" y="1403250"/>
            <a:ext cx="838157" cy="838157"/>
          </a:xfrm>
          <a:prstGeom prst="rect">
            <a:avLst/>
          </a:prstGeom>
        </p:spPr>
      </p:pic>
      <p:sp>
        <p:nvSpPr>
          <p:cNvPr id="9" name="TextBox 8">
            <a:extLst>
              <a:ext uri="{FF2B5EF4-FFF2-40B4-BE49-F238E27FC236}">
                <a16:creationId xmlns:a16="http://schemas.microsoft.com/office/drawing/2014/main" id="{0988E9BD-BACE-42C6-AFB0-831F5473B6B0}"/>
              </a:ext>
            </a:extLst>
          </p:cNvPr>
          <p:cNvSpPr txBox="1"/>
          <p:nvPr/>
        </p:nvSpPr>
        <p:spPr>
          <a:xfrm>
            <a:off x="1763281" y="1405584"/>
            <a:ext cx="9860673" cy="1392970"/>
          </a:xfrm>
          <a:prstGeom prst="rect">
            <a:avLst/>
          </a:prstGeom>
          <a:noFill/>
        </p:spPr>
        <p:txBody>
          <a:bodyPr wrap="square" lIns="0" tIns="0" rIns="0" bIns="0" rtlCol="0">
            <a:spAutoFit/>
          </a:bodyPr>
          <a:lstStyle/>
          <a:p>
            <a:pPr defTabSz="435743">
              <a:spcBef>
                <a:spcPts val="588"/>
              </a:spcBef>
            </a:pPr>
            <a:r>
              <a:rPr lang="en-US" sz="1961" dirty="0">
                <a:latin typeface="+mj-lt"/>
              </a:rPr>
              <a:t>In the Microsoft 365 admin center:</a:t>
            </a:r>
          </a:p>
          <a:p>
            <a:pPr marL="277008" indent="-219428" defTabSz="435743">
              <a:spcBef>
                <a:spcPts val="588"/>
              </a:spcBef>
              <a:spcAft>
                <a:spcPts val="196"/>
              </a:spcAft>
              <a:buFont typeface="+mj-lt"/>
              <a:buAutoNum type="arabicPeriod"/>
            </a:pPr>
            <a:r>
              <a:rPr lang="en-US" sz="1730" dirty="0"/>
              <a:t>Select Users &gt; Active users</a:t>
            </a:r>
          </a:p>
          <a:p>
            <a:pPr marL="277008" indent="-219428" defTabSz="435743">
              <a:spcBef>
                <a:spcPts val="588"/>
              </a:spcBef>
              <a:spcAft>
                <a:spcPts val="196"/>
              </a:spcAft>
              <a:buFont typeface="+mj-lt"/>
              <a:buAutoNum type="arabicPeriod"/>
            </a:pPr>
            <a:r>
              <a:rPr lang="en-US" sz="1730" dirty="0"/>
              <a:t>Select a user</a:t>
            </a:r>
          </a:p>
          <a:p>
            <a:pPr marL="277008" indent="-219428" defTabSz="435743">
              <a:spcBef>
                <a:spcPts val="588"/>
              </a:spcBef>
              <a:spcAft>
                <a:spcPts val="196"/>
              </a:spcAft>
              <a:buFont typeface="+mj-lt"/>
              <a:buAutoNum type="arabicPeriod"/>
            </a:pPr>
            <a:r>
              <a:rPr lang="en-US" sz="1730" dirty="0"/>
              <a:t>Under Edit user roles, assign a role, and then provide an alternate email address</a:t>
            </a:r>
          </a:p>
        </p:txBody>
      </p:sp>
      <p:cxnSp>
        <p:nvCxnSpPr>
          <p:cNvPr id="5" name="Straight Connector 4">
            <a:extLst>
              <a:ext uri="{FF2B5EF4-FFF2-40B4-BE49-F238E27FC236}">
                <a16:creationId xmlns:a16="http://schemas.microsoft.com/office/drawing/2014/main" id="{91753D6A-A731-4AAB-B4CD-C77C40BB9851}"/>
              </a:ext>
              <a:ext uri="{C183D7F6-B498-43B3-948B-1728B52AA6E4}">
                <adec:decorative xmlns:adec="http://schemas.microsoft.com/office/drawing/2017/decorative" val="1"/>
              </a:ext>
            </a:extLst>
          </p:cNvPr>
          <p:cNvCxnSpPr>
            <a:cxnSpLocks/>
          </p:cNvCxnSpPr>
          <p:nvPr/>
        </p:nvCxnSpPr>
        <p:spPr>
          <a:xfrm>
            <a:off x="1763280" y="3141409"/>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3" name="Picture 22" descr="Icon three numbers with a line extending from left to right">
            <a:extLst>
              <a:ext uri="{FF2B5EF4-FFF2-40B4-BE49-F238E27FC236}">
                <a16:creationId xmlns:a16="http://schemas.microsoft.com/office/drawing/2014/main" id="{8930E896-D31E-47D2-8135-B673C032D9E9}"/>
              </a:ext>
            </a:extLst>
          </p:cNvPr>
          <p:cNvPicPr>
            <a:picLocks noChangeAspect="1"/>
          </p:cNvPicPr>
          <p:nvPr/>
        </p:nvPicPr>
        <p:blipFill>
          <a:blip r:embed="rId4"/>
          <a:stretch>
            <a:fillRect/>
          </a:stretch>
        </p:blipFill>
        <p:spPr>
          <a:xfrm>
            <a:off x="570382" y="3484264"/>
            <a:ext cx="838157" cy="838157"/>
          </a:xfrm>
          <a:prstGeom prst="rect">
            <a:avLst/>
          </a:prstGeom>
        </p:spPr>
      </p:pic>
      <p:sp>
        <p:nvSpPr>
          <p:cNvPr id="13" name="TextBox 12">
            <a:extLst>
              <a:ext uri="{FF2B5EF4-FFF2-40B4-BE49-F238E27FC236}">
                <a16:creationId xmlns:a16="http://schemas.microsoft.com/office/drawing/2014/main" id="{848699C1-009D-4D53-8ADB-0FD30AD42B64}"/>
              </a:ext>
            </a:extLst>
          </p:cNvPr>
          <p:cNvSpPr txBox="1"/>
          <p:nvPr/>
        </p:nvSpPr>
        <p:spPr>
          <a:xfrm>
            <a:off x="1763281" y="3484264"/>
            <a:ext cx="9860673" cy="2137228"/>
          </a:xfrm>
          <a:prstGeom prst="rect">
            <a:avLst/>
          </a:prstGeom>
          <a:noFill/>
        </p:spPr>
        <p:txBody>
          <a:bodyPr wrap="square" lIns="0" tIns="0" rIns="0" bIns="0" rtlCol="0">
            <a:spAutoFit/>
          </a:bodyPr>
          <a:lstStyle/>
          <a:p>
            <a:pPr defTabSz="435743">
              <a:spcBef>
                <a:spcPts val="588"/>
              </a:spcBef>
            </a:pPr>
            <a:r>
              <a:rPr lang="en-US" sz="1961" dirty="0">
                <a:latin typeface="+mj-lt"/>
              </a:rPr>
              <a:t>In Windows PowerShell, use the following commands:</a:t>
            </a:r>
          </a:p>
          <a:p>
            <a:pPr defTabSz="435743">
              <a:spcBef>
                <a:spcPts val="588"/>
              </a:spcBef>
              <a:spcAft>
                <a:spcPts val="196"/>
              </a:spcAft>
            </a:pPr>
            <a:r>
              <a:rPr lang="en-US" sz="1730" dirty="0"/>
              <a:t>Get-</a:t>
            </a:r>
            <a:r>
              <a:rPr lang="en-US" sz="1730" dirty="0" err="1"/>
              <a:t>MsolRole</a:t>
            </a:r>
            <a:endParaRPr lang="en-US" sz="1730" dirty="0"/>
          </a:p>
          <a:p>
            <a:pPr defTabSz="435743">
              <a:spcBef>
                <a:spcPts val="588"/>
              </a:spcBef>
              <a:spcAft>
                <a:spcPts val="196"/>
              </a:spcAft>
            </a:pPr>
            <a:r>
              <a:rPr lang="en-US" sz="1730" dirty="0"/>
              <a:t>Get-</a:t>
            </a:r>
            <a:r>
              <a:rPr lang="en-US" sz="1730" dirty="0" err="1"/>
              <a:t>MsolUserRole</a:t>
            </a:r>
            <a:endParaRPr lang="en-US" sz="1730" dirty="0"/>
          </a:p>
          <a:p>
            <a:pPr defTabSz="435743">
              <a:spcBef>
                <a:spcPts val="588"/>
              </a:spcBef>
              <a:spcAft>
                <a:spcPts val="196"/>
              </a:spcAft>
            </a:pPr>
            <a:r>
              <a:rPr lang="en-US" sz="1730" dirty="0"/>
              <a:t>Get-</a:t>
            </a:r>
            <a:r>
              <a:rPr lang="en-US" sz="1730" dirty="0" err="1"/>
              <a:t>MsolUserRoleMember</a:t>
            </a:r>
            <a:endParaRPr lang="en-US" sz="1730" dirty="0"/>
          </a:p>
          <a:p>
            <a:pPr defTabSz="435743">
              <a:spcBef>
                <a:spcPts val="588"/>
              </a:spcBef>
              <a:spcAft>
                <a:spcPts val="196"/>
              </a:spcAft>
            </a:pPr>
            <a:r>
              <a:rPr lang="en-US" sz="1730" dirty="0"/>
              <a:t>Add-</a:t>
            </a:r>
            <a:r>
              <a:rPr lang="en-US" sz="1730" dirty="0" err="1"/>
              <a:t>MsolRoleMember</a:t>
            </a:r>
            <a:endParaRPr lang="en-US" sz="1730" dirty="0"/>
          </a:p>
          <a:p>
            <a:pPr defTabSz="435743">
              <a:spcBef>
                <a:spcPts val="588"/>
              </a:spcBef>
              <a:spcAft>
                <a:spcPts val="196"/>
              </a:spcAft>
            </a:pPr>
            <a:r>
              <a:rPr lang="en-US" sz="1730" dirty="0"/>
              <a:t>Remove-</a:t>
            </a:r>
            <a:r>
              <a:rPr lang="en-US" sz="1730" dirty="0" err="1"/>
              <a:t>MsolRoleMember</a:t>
            </a:r>
            <a:endParaRPr lang="en-US" sz="1730" dirty="0"/>
          </a:p>
        </p:txBody>
      </p:sp>
    </p:spTree>
    <p:extLst>
      <p:ext uri="{BB962C8B-B14F-4D97-AF65-F5344CB8AC3E}">
        <p14:creationId xmlns:p14="http://schemas.microsoft.com/office/powerpoint/2010/main" val="3108125030"/>
      </p:ext>
    </p:extLst>
  </p:cSld>
  <p:clrMapOvr>
    <a:masterClrMapping/>
  </p:clrMapOvr>
  <p:transition spd="med">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Planning delegated administration</a:t>
            </a:r>
          </a:p>
        </p:txBody>
      </p:sp>
      <p:pic>
        <p:nvPicPr>
          <p:cNvPr id="7" name="Picture 6" descr="Icon of circular arrow">
            <a:extLst>
              <a:ext uri="{FF2B5EF4-FFF2-40B4-BE49-F238E27FC236}">
                <a16:creationId xmlns:a16="http://schemas.microsoft.com/office/drawing/2014/main" id="{A41C6F91-2B59-4CC6-8964-A13A84FF89C7}"/>
              </a:ext>
            </a:extLst>
          </p:cNvPr>
          <p:cNvPicPr>
            <a:picLocks noChangeAspect="1"/>
          </p:cNvPicPr>
          <p:nvPr/>
        </p:nvPicPr>
        <p:blipFill>
          <a:blip r:embed="rId3"/>
          <a:stretch>
            <a:fillRect/>
          </a:stretch>
        </p:blipFill>
        <p:spPr>
          <a:xfrm>
            <a:off x="569642" y="1403250"/>
            <a:ext cx="838157" cy="838157"/>
          </a:xfrm>
          <a:prstGeom prst="rect">
            <a:avLst/>
          </a:prstGeom>
        </p:spPr>
      </p:pic>
      <p:sp>
        <p:nvSpPr>
          <p:cNvPr id="9" name="TextBox 8">
            <a:extLst>
              <a:ext uri="{FF2B5EF4-FFF2-40B4-BE49-F238E27FC236}">
                <a16:creationId xmlns:a16="http://schemas.microsoft.com/office/drawing/2014/main" id="{7CEB52D6-F117-43DD-A6E2-B7CEAFB34836}"/>
              </a:ext>
            </a:extLst>
          </p:cNvPr>
          <p:cNvSpPr txBox="1"/>
          <p:nvPr/>
        </p:nvSpPr>
        <p:spPr>
          <a:xfrm>
            <a:off x="1763280" y="1403250"/>
            <a:ext cx="9860673" cy="1765099"/>
          </a:xfrm>
          <a:prstGeom prst="rect">
            <a:avLst/>
          </a:prstGeom>
          <a:noFill/>
        </p:spPr>
        <p:txBody>
          <a:bodyPr wrap="square" lIns="0" tIns="0" rIns="0" bIns="0" rtlCol="0">
            <a:spAutoFit/>
          </a:bodyPr>
          <a:lstStyle/>
          <a:p>
            <a:pPr defTabSz="435743">
              <a:spcBef>
                <a:spcPts val="588"/>
              </a:spcBef>
            </a:pPr>
            <a:r>
              <a:rPr lang="en-US" sz="1961" dirty="0">
                <a:latin typeface="+mj-lt"/>
              </a:rPr>
              <a:t>Delegated administration process:</a:t>
            </a:r>
          </a:p>
          <a:p>
            <a:pPr marL="336145" indent="-278565" defTabSz="435743">
              <a:spcBef>
                <a:spcPts val="588"/>
              </a:spcBef>
              <a:spcAft>
                <a:spcPts val="196"/>
              </a:spcAft>
              <a:buFont typeface="+mj-lt"/>
              <a:buAutoNum type="arabicPeriod"/>
            </a:pPr>
            <a:r>
              <a:rPr lang="en-US" sz="1730" dirty="0"/>
              <a:t>Open the offer email message from the partner</a:t>
            </a:r>
          </a:p>
          <a:p>
            <a:pPr marL="336145" indent="-278565" defTabSz="435743">
              <a:spcBef>
                <a:spcPts val="588"/>
              </a:spcBef>
              <a:spcAft>
                <a:spcPts val="196"/>
              </a:spcAft>
              <a:buFont typeface="+mj-lt"/>
              <a:buAutoNum type="arabicPeriod"/>
            </a:pPr>
            <a:r>
              <a:rPr lang="en-US" sz="1730" dirty="0"/>
              <a:t>Navigate to the authorization page in Microsoft 365</a:t>
            </a:r>
          </a:p>
          <a:p>
            <a:pPr marL="336145" indent="-278565" defTabSz="435743">
              <a:spcBef>
                <a:spcPts val="588"/>
              </a:spcBef>
              <a:spcAft>
                <a:spcPts val="196"/>
              </a:spcAft>
              <a:buFont typeface="+mj-lt"/>
              <a:buAutoNum type="arabicPeriod"/>
            </a:pPr>
            <a:r>
              <a:rPr lang="en-US" sz="1730" dirty="0"/>
              <a:t>Authorize the partner</a:t>
            </a:r>
          </a:p>
          <a:p>
            <a:pPr marL="336145" indent="-278565" defTabSz="435743">
              <a:spcBef>
                <a:spcPts val="588"/>
              </a:spcBef>
              <a:spcAft>
                <a:spcPts val="196"/>
              </a:spcAft>
              <a:buFont typeface="+mj-lt"/>
              <a:buAutoNum type="arabicPeriod"/>
            </a:pPr>
            <a:r>
              <a:rPr lang="en-US" sz="1730" dirty="0"/>
              <a:t>Create the trial or subscription account</a:t>
            </a:r>
          </a:p>
        </p:txBody>
      </p:sp>
      <p:cxnSp>
        <p:nvCxnSpPr>
          <p:cNvPr id="5" name="Straight Connector 4">
            <a:extLst>
              <a:ext uri="{FF2B5EF4-FFF2-40B4-BE49-F238E27FC236}">
                <a16:creationId xmlns:a16="http://schemas.microsoft.com/office/drawing/2014/main" id="{8EC95054-8F40-4A1C-B852-CA958887FA41}"/>
              </a:ext>
              <a:ext uri="{C183D7F6-B498-43B3-948B-1728B52AA6E4}">
                <adec:decorative xmlns:adec="http://schemas.microsoft.com/office/drawing/2017/decorative" val="1"/>
              </a:ext>
            </a:extLst>
          </p:cNvPr>
          <p:cNvCxnSpPr>
            <a:cxnSpLocks/>
          </p:cNvCxnSpPr>
          <p:nvPr/>
        </p:nvCxnSpPr>
        <p:spPr>
          <a:xfrm>
            <a:off x="1763280" y="3480467"/>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3" name="Picture 22" descr="Icon of check mark in a circle">
            <a:extLst>
              <a:ext uri="{FF2B5EF4-FFF2-40B4-BE49-F238E27FC236}">
                <a16:creationId xmlns:a16="http://schemas.microsoft.com/office/drawing/2014/main" id="{57EE4C47-0FA3-4981-8FA2-7CEDE81C7B61}"/>
              </a:ext>
            </a:extLst>
          </p:cNvPr>
          <p:cNvPicPr>
            <a:picLocks noChangeAspect="1"/>
          </p:cNvPicPr>
          <p:nvPr/>
        </p:nvPicPr>
        <p:blipFill>
          <a:blip r:embed="rId4"/>
          <a:stretch>
            <a:fillRect/>
          </a:stretch>
        </p:blipFill>
        <p:spPr>
          <a:xfrm>
            <a:off x="570381" y="3792585"/>
            <a:ext cx="838157" cy="838157"/>
          </a:xfrm>
          <a:prstGeom prst="rect">
            <a:avLst/>
          </a:prstGeom>
        </p:spPr>
      </p:pic>
      <p:sp>
        <p:nvSpPr>
          <p:cNvPr id="13" name="TextBox 12">
            <a:extLst>
              <a:ext uri="{FF2B5EF4-FFF2-40B4-BE49-F238E27FC236}">
                <a16:creationId xmlns:a16="http://schemas.microsoft.com/office/drawing/2014/main" id="{254D56F9-F390-436D-B820-1814A19B3DAC}"/>
              </a:ext>
            </a:extLst>
          </p:cNvPr>
          <p:cNvSpPr txBox="1"/>
          <p:nvPr/>
        </p:nvSpPr>
        <p:spPr>
          <a:xfrm>
            <a:off x="1763280" y="3792586"/>
            <a:ext cx="9860673" cy="1020841"/>
          </a:xfrm>
          <a:prstGeom prst="rect">
            <a:avLst/>
          </a:prstGeom>
          <a:noFill/>
        </p:spPr>
        <p:txBody>
          <a:bodyPr wrap="square" lIns="0" tIns="0" rIns="0" bIns="0" rtlCol="0">
            <a:spAutoFit/>
          </a:bodyPr>
          <a:lstStyle/>
          <a:p>
            <a:pPr defTabSz="435743">
              <a:spcBef>
                <a:spcPts val="588"/>
              </a:spcBef>
            </a:pPr>
            <a:r>
              <a:rPr lang="en-US" sz="1961" dirty="0">
                <a:latin typeface="+mj-lt"/>
              </a:rPr>
              <a:t>Partner-assigned administration roles:</a:t>
            </a:r>
          </a:p>
          <a:p>
            <a:pPr defTabSz="435743">
              <a:spcBef>
                <a:spcPts val="588"/>
              </a:spcBef>
              <a:spcAft>
                <a:spcPts val="196"/>
              </a:spcAft>
            </a:pPr>
            <a:r>
              <a:rPr lang="en-US" sz="1730" dirty="0"/>
              <a:t>Full administration – Same as global administrator</a:t>
            </a:r>
          </a:p>
          <a:p>
            <a:pPr defTabSz="435743">
              <a:spcBef>
                <a:spcPts val="588"/>
              </a:spcBef>
              <a:spcAft>
                <a:spcPts val="196"/>
              </a:spcAft>
            </a:pPr>
            <a:r>
              <a:rPr lang="en-US" sz="1730" dirty="0"/>
              <a:t>Limited administration – Same as password administrator</a:t>
            </a:r>
          </a:p>
        </p:txBody>
      </p:sp>
    </p:spTree>
    <p:extLst>
      <p:ext uri="{BB962C8B-B14F-4D97-AF65-F5344CB8AC3E}">
        <p14:creationId xmlns:p14="http://schemas.microsoft.com/office/powerpoint/2010/main" val="913638942"/>
      </p:ext>
    </p:extLst>
  </p:cSld>
  <p:clrMapOvr>
    <a:masterClrMapping/>
  </p:clrMapOvr>
  <p:transition spd="med">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Exercises (continued)       </a:t>
            </a:r>
          </a:p>
        </p:txBody>
      </p:sp>
      <p:sp>
        <p:nvSpPr>
          <p:cNvPr id="4" name="Rectangle 3">
            <a:extLst>
              <a:ext uri="{FF2B5EF4-FFF2-40B4-BE49-F238E27FC236}">
                <a16:creationId xmlns:a16="http://schemas.microsoft.com/office/drawing/2014/main" id="{B968F7F2-AD0C-466D-90EB-DBF0F47127A6}"/>
              </a:ext>
            </a:extLst>
          </p:cNvPr>
          <p:cNvSpPr/>
          <p:nvPr/>
        </p:nvSpPr>
        <p:spPr>
          <a:xfrm>
            <a:off x="568053" y="1642833"/>
            <a:ext cx="11055902" cy="799575"/>
          </a:xfrm>
          <a:prstGeom prst="rect">
            <a:avLst/>
          </a:prstGeom>
        </p:spPr>
        <p:txBody>
          <a:bodyPr wrap="square" lIns="0" tIns="0" rIns="0" bIns="0">
            <a:spAutoFit/>
          </a:bodyPr>
          <a:lstStyle/>
          <a:p>
            <a:pPr fontAlgn="base">
              <a:spcBef>
                <a:spcPts val="588"/>
              </a:spcBef>
            </a:pPr>
            <a:r>
              <a:rPr lang="en-US" sz="2353" dirty="0">
                <a:latin typeface="+mj-lt"/>
              </a:rPr>
              <a:t>Exercise 5: </a:t>
            </a:r>
            <a:r>
              <a:rPr lang="en-US" sz="2353" dirty="0">
                <a:solidFill>
                  <a:srgbClr val="000000"/>
                </a:solidFill>
                <a:latin typeface="+mj-lt"/>
              </a:rPr>
              <a:t>Configuring Service Administrators</a:t>
            </a:r>
          </a:p>
          <a:p>
            <a:pPr fontAlgn="base">
              <a:spcBef>
                <a:spcPts val="588"/>
              </a:spcBef>
            </a:pPr>
            <a:endParaRPr lang="en-US" sz="2353" dirty="0">
              <a:latin typeface="+mj-lt"/>
              <a:cs typeface="Segoe UI Semilight" panose="020B0402040204020203" pitchFamily="34" charset="0"/>
            </a:endParaRPr>
          </a:p>
        </p:txBody>
      </p:sp>
      <p:sp>
        <p:nvSpPr>
          <p:cNvPr id="5" name="Rectangle 4">
            <a:extLst>
              <a:ext uri="{FF2B5EF4-FFF2-40B4-BE49-F238E27FC236}">
                <a16:creationId xmlns:a16="http://schemas.microsoft.com/office/drawing/2014/main" id="{BDAF068F-72A0-44DD-BD26-F8C7982B09B3}"/>
              </a:ext>
            </a:extLst>
          </p:cNvPr>
          <p:cNvSpPr/>
          <p:nvPr/>
        </p:nvSpPr>
        <p:spPr bwMode="auto">
          <a:xfrm>
            <a:off x="568052" y="2115013"/>
            <a:ext cx="2689274" cy="190375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Aft>
                <a:spcPts val="588"/>
              </a:spcAft>
            </a:pPr>
            <a:r>
              <a:rPr lang="en-US" sz="1961" dirty="0">
                <a:solidFill>
                  <a:schemeClr val="accent1"/>
                </a:solidFill>
                <a:latin typeface="+mj-lt"/>
              </a:rPr>
              <a:t>Task 1</a:t>
            </a:r>
          </a:p>
          <a:p>
            <a:pPr marL="0" lvl="1" fontAlgn="base">
              <a:spcAft>
                <a:spcPts val="588"/>
              </a:spcAft>
            </a:pPr>
            <a:r>
              <a:rPr lang="en-US" sz="1730" dirty="0">
                <a:solidFill>
                  <a:schemeClr val="tx1"/>
                </a:solidFill>
              </a:rPr>
              <a:t>Assign delegated admins in the Microsoft 365 admin center</a:t>
            </a:r>
          </a:p>
        </p:txBody>
      </p:sp>
      <p:pic>
        <p:nvPicPr>
          <p:cNvPr id="25" name="Picture 24" descr="Icon of a document">
            <a:extLst>
              <a:ext uri="{FF2B5EF4-FFF2-40B4-BE49-F238E27FC236}">
                <a16:creationId xmlns:a16="http://schemas.microsoft.com/office/drawing/2014/main" id="{74D077C2-AD4D-4153-B6BE-E4BB725CA467}"/>
              </a:ext>
            </a:extLst>
          </p:cNvPr>
          <p:cNvPicPr>
            <a:picLocks noChangeAspect="1"/>
          </p:cNvPicPr>
          <p:nvPr/>
        </p:nvPicPr>
        <p:blipFill>
          <a:blip r:embed="rId3"/>
          <a:stretch>
            <a:fillRect/>
          </a:stretch>
        </p:blipFill>
        <p:spPr>
          <a:xfrm>
            <a:off x="2468773" y="3230656"/>
            <a:ext cx="718634" cy="718634"/>
          </a:xfrm>
          <a:prstGeom prst="rect">
            <a:avLst/>
          </a:prstGeom>
        </p:spPr>
      </p:pic>
      <p:sp>
        <p:nvSpPr>
          <p:cNvPr id="12" name="Rectangle 11">
            <a:extLst>
              <a:ext uri="{FF2B5EF4-FFF2-40B4-BE49-F238E27FC236}">
                <a16:creationId xmlns:a16="http://schemas.microsoft.com/office/drawing/2014/main" id="{170BC0E3-3E29-4334-BC92-31FE68C776ED}"/>
              </a:ext>
            </a:extLst>
          </p:cNvPr>
          <p:cNvSpPr/>
          <p:nvPr/>
        </p:nvSpPr>
        <p:spPr bwMode="auto">
          <a:xfrm>
            <a:off x="3356928" y="2115013"/>
            <a:ext cx="2689274" cy="190375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Aft>
                <a:spcPts val="588"/>
              </a:spcAft>
            </a:pPr>
            <a:r>
              <a:rPr lang="en-US" sz="1961" dirty="0">
                <a:solidFill>
                  <a:schemeClr val="accent1"/>
                </a:solidFill>
                <a:latin typeface="+mj-lt"/>
              </a:rPr>
              <a:t>Task 2</a:t>
            </a:r>
          </a:p>
          <a:p>
            <a:pPr marL="0" lvl="1" fontAlgn="base">
              <a:spcAft>
                <a:spcPts val="588"/>
              </a:spcAft>
            </a:pPr>
            <a:r>
              <a:rPr lang="en-US" sz="1730" dirty="0">
                <a:solidFill>
                  <a:schemeClr val="tx1"/>
                </a:solidFill>
              </a:rPr>
              <a:t>Assign delegated admins with Windows PowerShell</a:t>
            </a:r>
          </a:p>
        </p:txBody>
      </p:sp>
      <p:pic>
        <p:nvPicPr>
          <p:cNvPr id="21" name="Picture 20" descr="Icon of a pie chart">
            <a:extLst>
              <a:ext uri="{FF2B5EF4-FFF2-40B4-BE49-F238E27FC236}">
                <a16:creationId xmlns:a16="http://schemas.microsoft.com/office/drawing/2014/main" id="{45678D26-A8ED-4649-BAF9-4F2B76302B24}"/>
              </a:ext>
            </a:extLst>
          </p:cNvPr>
          <p:cNvPicPr>
            <a:picLocks noChangeAspect="1"/>
          </p:cNvPicPr>
          <p:nvPr/>
        </p:nvPicPr>
        <p:blipFill>
          <a:blip r:embed="rId4"/>
          <a:stretch>
            <a:fillRect/>
          </a:stretch>
        </p:blipFill>
        <p:spPr>
          <a:xfrm>
            <a:off x="5260396" y="3229162"/>
            <a:ext cx="718634" cy="718634"/>
          </a:xfrm>
          <a:prstGeom prst="rect">
            <a:avLst/>
          </a:prstGeom>
        </p:spPr>
      </p:pic>
      <p:sp>
        <p:nvSpPr>
          <p:cNvPr id="29" name="Rectangle 28">
            <a:extLst>
              <a:ext uri="{FF2B5EF4-FFF2-40B4-BE49-F238E27FC236}">
                <a16:creationId xmlns:a16="http://schemas.microsoft.com/office/drawing/2014/main" id="{7EDFAEB3-9920-42CC-ACCA-F693824B2A4E}"/>
              </a:ext>
            </a:extLst>
          </p:cNvPr>
          <p:cNvSpPr/>
          <p:nvPr/>
        </p:nvSpPr>
        <p:spPr bwMode="auto">
          <a:xfrm>
            <a:off x="6145805" y="2115013"/>
            <a:ext cx="2689274" cy="190375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Aft>
                <a:spcPts val="588"/>
              </a:spcAft>
            </a:pPr>
            <a:r>
              <a:rPr lang="en-US" sz="1961" dirty="0">
                <a:solidFill>
                  <a:schemeClr val="accent1"/>
                </a:solidFill>
                <a:latin typeface="+mj-lt"/>
              </a:rPr>
              <a:t>Task 3</a:t>
            </a:r>
          </a:p>
          <a:p>
            <a:pPr marL="0" lvl="1" fontAlgn="base">
              <a:spcAft>
                <a:spcPts val="588"/>
              </a:spcAft>
            </a:pPr>
            <a:r>
              <a:rPr lang="en-US" sz="1730" dirty="0">
                <a:solidFill>
                  <a:schemeClr val="tx1"/>
                </a:solidFill>
              </a:rPr>
              <a:t>Verify delegated administration</a:t>
            </a:r>
          </a:p>
        </p:txBody>
      </p:sp>
      <p:pic>
        <p:nvPicPr>
          <p:cNvPr id="32" name="Picture 31" descr="Icon of a document">
            <a:extLst>
              <a:ext uri="{FF2B5EF4-FFF2-40B4-BE49-F238E27FC236}">
                <a16:creationId xmlns:a16="http://schemas.microsoft.com/office/drawing/2014/main" id="{31FE4BF3-62A6-4347-81AB-03E82BE5A78F}"/>
              </a:ext>
            </a:extLst>
          </p:cNvPr>
          <p:cNvPicPr>
            <a:picLocks noChangeAspect="1"/>
          </p:cNvPicPr>
          <p:nvPr/>
        </p:nvPicPr>
        <p:blipFill>
          <a:blip r:embed="rId5"/>
          <a:stretch>
            <a:fillRect/>
          </a:stretch>
        </p:blipFill>
        <p:spPr>
          <a:xfrm>
            <a:off x="8036883" y="3229162"/>
            <a:ext cx="718634" cy="718634"/>
          </a:xfrm>
          <a:prstGeom prst="rect">
            <a:avLst/>
          </a:prstGeom>
        </p:spPr>
      </p:pic>
    </p:spTree>
    <p:extLst>
      <p:ext uri="{BB962C8B-B14F-4D97-AF65-F5344CB8AC3E}">
        <p14:creationId xmlns:p14="http://schemas.microsoft.com/office/powerpoint/2010/main" val="98299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588263" y="457200"/>
            <a:ext cx="8183880" cy="553998"/>
          </a:xfrm>
        </p:spPr>
        <p:txBody>
          <a:bodyPr/>
          <a:lstStyle/>
          <a:p>
            <a:r>
              <a:rPr lang="en-US" dirty="0"/>
              <a:t>Put all your data to work with Dataverse</a:t>
            </a:r>
          </a:p>
        </p:txBody>
      </p:sp>
      <p:pic>
        <p:nvPicPr>
          <p:cNvPr id="22" name="Graphic 1245" descr="Logo of Common Data Service">
            <a:extLst>
              <a:ext uri="{FF2B5EF4-FFF2-40B4-BE49-F238E27FC236}">
                <a16:creationId xmlns:a16="http://schemas.microsoft.com/office/drawing/2014/main" id="{C62A4E39-1CA2-4123-9A87-F3F10519A97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59853" y="691470"/>
            <a:ext cx="642419" cy="642419"/>
          </a:xfrm>
          <a:prstGeom prst="rect">
            <a:avLst/>
          </a:prstGeom>
        </p:spPr>
      </p:pic>
      <p:sp>
        <p:nvSpPr>
          <p:cNvPr id="6" name="Rectangle 5">
            <a:extLst>
              <a:ext uri="{FF2B5EF4-FFF2-40B4-BE49-F238E27FC236}">
                <a16:creationId xmlns:a16="http://schemas.microsoft.com/office/drawing/2014/main" id="{7A7289C6-F6C0-47B0-9D7D-FB4AA402DFFC}"/>
              </a:ext>
            </a:extLst>
          </p:cNvPr>
          <p:cNvSpPr/>
          <p:nvPr/>
        </p:nvSpPr>
        <p:spPr>
          <a:xfrm>
            <a:off x="588262" y="1766456"/>
            <a:ext cx="3802763" cy="144094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800" dirty="0">
                <a:solidFill>
                  <a:schemeClr val="tx1"/>
                </a:solidFill>
              </a:rPr>
              <a:t>Jumpstart apps using a standardized data model with business logic, security and integration built-in</a:t>
            </a:r>
          </a:p>
        </p:txBody>
      </p:sp>
      <p:sp>
        <p:nvSpPr>
          <p:cNvPr id="7" name="Rectangle 6">
            <a:extLst>
              <a:ext uri="{FF2B5EF4-FFF2-40B4-BE49-F238E27FC236}">
                <a16:creationId xmlns:a16="http://schemas.microsoft.com/office/drawing/2014/main" id="{934885E6-2D2F-4DD5-B176-D3575022D10C}"/>
              </a:ext>
            </a:extLst>
          </p:cNvPr>
          <p:cNvSpPr/>
          <p:nvPr/>
        </p:nvSpPr>
        <p:spPr>
          <a:xfrm>
            <a:off x="588262" y="3336555"/>
            <a:ext cx="3802763" cy="144094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800" dirty="0">
                <a:solidFill>
                  <a:schemeClr val="tx1"/>
                </a:solidFill>
              </a:rPr>
              <a:t>Extend to your own needs and integrate across your apps and services </a:t>
            </a:r>
          </a:p>
        </p:txBody>
      </p:sp>
      <p:sp>
        <p:nvSpPr>
          <p:cNvPr id="8" name="Rectangle 7">
            <a:extLst>
              <a:ext uri="{FF2B5EF4-FFF2-40B4-BE49-F238E27FC236}">
                <a16:creationId xmlns:a16="http://schemas.microsoft.com/office/drawing/2014/main" id="{F5DD4B90-DC0F-4B2D-8E70-138CFBA4E739}"/>
              </a:ext>
            </a:extLst>
          </p:cNvPr>
          <p:cNvSpPr/>
          <p:nvPr/>
        </p:nvSpPr>
        <p:spPr>
          <a:xfrm>
            <a:off x="588262" y="4906654"/>
            <a:ext cx="3802763" cy="144094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800" dirty="0">
                <a:solidFill>
                  <a:schemeClr val="tx1"/>
                </a:solidFill>
              </a:rPr>
              <a:t>Seamless Dynamics 365, Office 365, and Azure integration, augmented with data from industry partners </a:t>
            </a:r>
          </a:p>
        </p:txBody>
      </p:sp>
      <p:pic>
        <p:nvPicPr>
          <p:cNvPr id="21" name="Picture 20" descr="Screenshot of a web page of Dynamics 365">
            <a:extLst>
              <a:ext uri="{FF2B5EF4-FFF2-40B4-BE49-F238E27FC236}">
                <a16:creationId xmlns:a16="http://schemas.microsoft.com/office/drawing/2014/main" id="{950F73C8-C87C-417C-9066-5DC2342163E8}"/>
              </a:ext>
            </a:extLst>
          </p:cNvPr>
          <p:cNvPicPr>
            <a:picLocks noChangeAspect="1"/>
          </p:cNvPicPr>
          <p:nvPr/>
        </p:nvPicPr>
        <p:blipFill rotWithShape="1">
          <a:blip r:embed="rId5"/>
          <a:srcRect l="-1555" t="-2364" r="-1559" b="-1945"/>
          <a:stretch/>
        </p:blipFill>
        <p:spPr>
          <a:xfrm>
            <a:off x="4526280" y="1766456"/>
            <a:ext cx="7075992" cy="4581144"/>
          </a:xfrm>
          <a:prstGeom prst="rect">
            <a:avLst/>
          </a:prstGeom>
          <a:noFill/>
          <a:ln w="19050">
            <a:solidFill>
              <a:srgbClr val="243A5E"/>
            </a:solidFill>
          </a:ln>
        </p:spPr>
      </p:pic>
    </p:spTree>
    <p:extLst>
      <p:ext uri="{BB962C8B-B14F-4D97-AF65-F5344CB8AC3E}">
        <p14:creationId xmlns:p14="http://schemas.microsoft.com/office/powerpoint/2010/main" val="74940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p:txBody>
          <a:bodyPr/>
          <a:lstStyle/>
          <a:p>
            <a:r>
              <a:rPr lang="en-US" dirty="0"/>
              <a:t>Data connectors</a:t>
            </a:r>
          </a:p>
        </p:txBody>
      </p:sp>
      <p:sp>
        <p:nvSpPr>
          <p:cNvPr id="8" name="plug" title="Icon of a power plug showing an A to B connection">
            <a:extLst>
              <a:ext uri="{FF2B5EF4-FFF2-40B4-BE49-F238E27FC236}">
                <a16:creationId xmlns:a16="http://schemas.microsoft.com/office/drawing/2014/main" id="{D0BDAFE1-637D-4293-B97F-1B652F64FDB2}"/>
              </a:ext>
            </a:extLst>
          </p:cNvPr>
          <p:cNvSpPr>
            <a:spLocks noChangeAspect="1" noEditPoints="1"/>
          </p:cNvSpPr>
          <p:nvPr/>
        </p:nvSpPr>
        <p:spPr bwMode="auto">
          <a:xfrm>
            <a:off x="10860681" y="584389"/>
            <a:ext cx="736705" cy="698311"/>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B2651418-CB5B-48B8-AFAE-079DB7481965}"/>
              </a:ext>
            </a:extLst>
          </p:cNvPr>
          <p:cNvSpPr/>
          <p:nvPr/>
        </p:nvSpPr>
        <p:spPr>
          <a:xfrm>
            <a:off x="588262" y="2017712"/>
            <a:ext cx="3983738" cy="3659187"/>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lvl="0" defTabSz="488950">
              <a:spcBef>
                <a:spcPct val="0"/>
              </a:spcBef>
            </a:pPr>
            <a:r>
              <a:rPr lang="en-US" sz="2000" dirty="0">
                <a:solidFill>
                  <a:schemeClr val="tx1"/>
                </a:solidFill>
                <a:latin typeface="+mj-lt"/>
              </a:rPr>
              <a:t>Connectors are available for use in multiple products:</a:t>
            </a:r>
          </a:p>
          <a:p>
            <a:pPr lvl="0" defTabSz="488950">
              <a:spcBef>
                <a:spcPts val="200"/>
              </a:spcBef>
              <a:spcAft>
                <a:spcPts val="600"/>
              </a:spcAft>
            </a:pPr>
            <a:r>
              <a:rPr lang="en-US" sz="1800" dirty="0">
                <a:solidFill>
                  <a:schemeClr val="tx1"/>
                </a:solidFill>
              </a:rPr>
              <a:t>Power Automate</a:t>
            </a:r>
          </a:p>
          <a:p>
            <a:pPr lvl="0" defTabSz="488950">
              <a:spcBef>
                <a:spcPts val="200"/>
              </a:spcBef>
              <a:spcAft>
                <a:spcPts val="600"/>
              </a:spcAft>
            </a:pPr>
            <a:r>
              <a:rPr lang="en-US" sz="1800" dirty="0">
                <a:solidFill>
                  <a:schemeClr val="tx1"/>
                </a:solidFill>
              </a:rPr>
              <a:t>Power Apps</a:t>
            </a:r>
          </a:p>
          <a:p>
            <a:pPr lvl="0" defTabSz="488950">
              <a:spcBef>
                <a:spcPts val="200"/>
              </a:spcBef>
              <a:spcAft>
                <a:spcPts val="600"/>
              </a:spcAft>
            </a:pPr>
            <a:r>
              <a:rPr lang="en-US" sz="1800" dirty="0">
                <a:solidFill>
                  <a:schemeClr val="tx1"/>
                </a:solidFill>
              </a:rPr>
              <a:t>Logic Apps</a:t>
            </a:r>
          </a:p>
        </p:txBody>
      </p:sp>
      <p:sp>
        <p:nvSpPr>
          <p:cNvPr id="12" name="Freeform: Shape 11">
            <a:extLst>
              <a:ext uri="{FF2B5EF4-FFF2-40B4-BE49-F238E27FC236}">
                <a16:creationId xmlns:a16="http://schemas.microsoft.com/office/drawing/2014/main" id="{147F36F3-D17C-42FB-92F2-C754B53434A8}"/>
              </a:ext>
            </a:extLst>
          </p:cNvPr>
          <p:cNvSpPr/>
          <p:nvPr/>
        </p:nvSpPr>
        <p:spPr>
          <a:xfrm>
            <a:off x="4711700" y="2017712"/>
            <a:ext cx="6885686" cy="3659187"/>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lvl="0" defTabSz="488950">
              <a:spcBef>
                <a:spcPct val="0"/>
              </a:spcBef>
            </a:pPr>
            <a:r>
              <a:rPr lang="en-US" sz="2000" dirty="0">
                <a:solidFill>
                  <a:schemeClr val="tx1"/>
                </a:solidFill>
                <a:latin typeface="+mj-lt"/>
              </a:rPr>
              <a:t>Custom connectors:</a:t>
            </a:r>
          </a:p>
          <a:p>
            <a:pPr defTabSz="488950">
              <a:spcBef>
                <a:spcPts val="200"/>
              </a:spcBef>
              <a:spcAft>
                <a:spcPts val="600"/>
              </a:spcAft>
            </a:pPr>
            <a:r>
              <a:rPr lang="en-US" sz="1800" dirty="0">
                <a:solidFill>
                  <a:schemeClr val="tx1"/>
                </a:solidFill>
              </a:rPr>
              <a:t>An advantage of building custom connectors is that they can be used in different platforms, such as Power Apps, Power Automate, and Azure Logic Apps</a:t>
            </a:r>
          </a:p>
          <a:p>
            <a:pPr defTabSz="488950">
              <a:spcBef>
                <a:spcPts val="200"/>
              </a:spcBef>
              <a:spcAft>
                <a:spcPts val="600"/>
              </a:spcAft>
            </a:pPr>
            <a:r>
              <a:rPr lang="en-US" sz="1800" dirty="0">
                <a:solidFill>
                  <a:schemeClr val="tx1"/>
                </a:solidFill>
              </a:rPr>
              <a:t>It allow you to extend your app by calling a publicly available API, or a custom API you're hosting in a cloud provider, such as Azure.</a:t>
            </a:r>
          </a:p>
          <a:p>
            <a:pPr defTabSz="488950">
              <a:spcBef>
                <a:spcPts val="200"/>
              </a:spcBef>
            </a:pPr>
            <a:r>
              <a:rPr lang="en-US" sz="1800" dirty="0">
                <a:solidFill>
                  <a:schemeClr val="tx1"/>
                </a:solidFill>
              </a:rPr>
              <a:t>You can create custom connectors using 3 different approaches:</a:t>
            </a:r>
          </a:p>
          <a:p>
            <a:pPr marL="330200" lvl="0" indent="-209550" defTabSz="488950">
              <a:spcBef>
                <a:spcPts val="300"/>
              </a:spcBef>
              <a:spcAft>
                <a:spcPts val="600"/>
              </a:spcAft>
              <a:buFont typeface="Arial" panose="020B0604020202020204" pitchFamily="34" charset="0"/>
              <a:buChar char="•"/>
            </a:pPr>
            <a:r>
              <a:rPr lang="en-US" sz="1800" dirty="0">
                <a:solidFill>
                  <a:schemeClr val="tx1"/>
                </a:solidFill>
              </a:rPr>
              <a:t>Using a blank custom connector</a:t>
            </a:r>
          </a:p>
          <a:p>
            <a:pPr marL="330200" lvl="0" indent="-209550" defTabSz="488950">
              <a:spcBef>
                <a:spcPts val="300"/>
              </a:spcBef>
              <a:spcAft>
                <a:spcPts val="600"/>
              </a:spcAft>
              <a:buFont typeface="Arial" panose="020B0604020202020204" pitchFamily="34" charset="0"/>
              <a:buChar char="•"/>
            </a:pPr>
            <a:r>
              <a:rPr lang="en-US" sz="1800" dirty="0">
                <a:solidFill>
                  <a:schemeClr val="tx1"/>
                </a:solidFill>
              </a:rPr>
              <a:t>From an </a:t>
            </a:r>
            <a:r>
              <a:rPr lang="en-US" sz="1800" dirty="0" err="1">
                <a:solidFill>
                  <a:schemeClr val="tx1"/>
                </a:solidFill>
              </a:rPr>
              <a:t>OpenAPI</a:t>
            </a:r>
            <a:r>
              <a:rPr lang="en-US" sz="1800" dirty="0">
                <a:solidFill>
                  <a:schemeClr val="tx1"/>
                </a:solidFill>
              </a:rPr>
              <a:t> definition</a:t>
            </a:r>
          </a:p>
          <a:p>
            <a:pPr marL="330200" lvl="0" indent="-209550" defTabSz="488950">
              <a:spcBef>
                <a:spcPts val="300"/>
              </a:spcBef>
              <a:spcAft>
                <a:spcPts val="600"/>
              </a:spcAft>
              <a:buFont typeface="Arial" panose="020B0604020202020204" pitchFamily="34" charset="0"/>
              <a:buChar char="•"/>
            </a:pPr>
            <a:r>
              <a:rPr lang="en-US" sz="1800" dirty="0">
                <a:solidFill>
                  <a:schemeClr val="tx1"/>
                </a:solidFill>
              </a:rPr>
              <a:t>From a Postman collection</a:t>
            </a:r>
            <a:endParaRPr lang="en-IN" sz="1800" kern="1200" dirty="0">
              <a:solidFill>
                <a:schemeClr val="tx1"/>
              </a:solidFill>
            </a:endParaRPr>
          </a:p>
        </p:txBody>
      </p:sp>
    </p:spTree>
    <p:extLst>
      <p:ext uri="{BB962C8B-B14F-4D97-AF65-F5344CB8AC3E}">
        <p14:creationId xmlns:p14="http://schemas.microsoft.com/office/powerpoint/2010/main" val="37155663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a:xfrm>
            <a:off x="588263" y="457200"/>
            <a:ext cx="9838627" cy="1107996"/>
          </a:xfrm>
        </p:spPr>
        <p:txBody>
          <a:bodyPr/>
          <a:lstStyle/>
          <a:p>
            <a:r>
              <a:rPr lang="en-US" dirty="0"/>
              <a:t>Data Loss Prevention, compliance, privacy, and accessibility</a:t>
            </a:r>
          </a:p>
        </p:txBody>
      </p:sp>
      <p:sp>
        <p:nvSpPr>
          <p:cNvPr id="10" name="Freeform: Shape 9">
            <a:extLst>
              <a:ext uri="{FF2B5EF4-FFF2-40B4-BE49-F238E27FC236}">
                <a16:creationId xmlns:a16="http://schemas.microsoft.com/office/drawing/2014/main" id="{B2651418-CB5B-48B8-AFAE-079DB7481965}"/>
              </a:ext>
            </a:extLst>
          </p:cNvPr>
          <p:cNvSpPr/>
          <p:nvPr/>
        </p:nvSpPr>
        <p:spPr>
          <a:xfrm>
            <a:off x="588262" y="1764792"/>
            <a:ext cx="3562633" cy="427024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lvl="0" defTabSz="488950">
              <a:spcBef>
                <a:spcPct val="0"/>
              </a:spcBef>
            </a:pPr>
            <a:r>
              <a:rPr lang="en-US" sz="2000" dirty="0">
                <a:solidFill>
                  <a:schemeClr val="tx1"/>
                </a:solidFill>
                <a:latin typeface="+mj-lt"/>
              </a:rPr>
              <a:t>Data loss prevention policies:</a:t>
            </a:r>
          </a:p>
          <a:p>
            <a:pPr lvl="0" defTabSz="488950">
              <a:spcBef>
                <a:spcPct val="0"/>
              </a:spcBef>
            </a:pPr>
            <a:r>
              <a:rPr lang="en-US" sz="1800" dirty="0">
                <a:solidFill>
                  <a:schemeClr val="tx1"/>
                </a:solidFill>
              </a:rPr>
              <a:t>Data loss prevention (DLP) policies can be scoped at the environment level or tenant level, offering flexibility to craft sensible policies that strike the right balance between protection and productivity.</a:t>
            </a:r>
          </a:p>
        </p:txBody>
      </p:sp>
      <p:sp>
        <p:nvSpPr>
          <p:cNvPr id="12" name="Freeform: Shape 11">
            <a:extLst>
              <a:ext uri="{FF2B5EF4-FFF2-40B4-BE49-F238E27FC236}">
                <a16:creationId xmlns:a16="http://schemas.microsoft.com/office/drawing/2014/main" id="{147F36F3-D17C-42FB-92F2-C754B53434A8}"/>
              </a:ext>
            </a:extLst>
          </p:cNvPr>
          <p:cNvSpPr/>
          <p:nvPr/>
        </p:nvSpPr>
        <p:spPr>
          <a:xfrm>
            <a:off x="4277757" y="1764792"/>
            <a:ext cx="3566160" cy="427024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lvl="0" defTabSz="488950">
              <a:spcBef>
                <a:spcPct val="0"/>
              </a:spcBef>
            </a:pPr>
            <a:r>
              <a:rPr lang="en-US" sz="2000" dirty="0">
                <a:solidFill>
                  <a:schemeClr val="tx1"/>
                </a:solidFill>
                <a:latin typeface="+mj-lt"/>
              </a:rPr>
              <a:t>Compliance and data privacy:</a:t>
            </a:r>
          </a:p>
          <a:p>
            <a:pPr lvl="0" defTabSz="488950">
              <a:spcBef>
                <a:spcPct val="0"/>
              </a:spcBef>
            </a:pPr>
            <a:r>
              <a:rPr lang="en-US" sz="1800" dirty="0">
                <a:solidFill>
                  <a:schemeClr val="tx1"/>
                </a:solidFill>
              </a:rPr>
              <a:t>Microsoft is committed to the highest levels of trust, transparency, standards conformance, and regulatory compliance.</a:t>
            </a:r>
          </a:p>
          <a:p>
            <a:pPr marL="285750" lvl="0" indent="-285750" defTabSz="488950">
              <a:spcBef>
                <a:spcPct val="0"/>
              </a:spcBef>
              <a:buFont typeface="Arial" panose="020B0604020202020204" pitchFamily="34" charset="0"/>
              <a:buChar char="•"/>
            </a:pPr>
            <a:r>
              <a:rPr lang="en-US" sz="1800" dirty="0">
                <a:solidFill>
                  <a:schemeClr val="tx1"/>
                </a:solidFill>
              </a:rPr>
              <a:t>Data Protection</a:t>
            </a:r>
          </a:p>
          <a:p>
            <a:pPr marL="285750" lvl="0" indent="-285750" defTabSz="488950">
              <a:spcBef>
                <a:spcPct val="0"/>
              </a:spcBef>
              <a:buFont typeface="Arial" panose="020B0604020202020204" pitchFamily="34" charset="0"/>
              <a:buChar char="•"/>
            </a:pPr>
            <a:r>
              <a:rPr lang="en-US" sz="1800" dirty="0">
                <a:solidFill>
                  <a:schemeClr val="tx1"/>
                </a:solidFill>
              </a:rPr>
              <a:t>Resources to manage GDPR Compliance</a:t>
            </a:r>
          </a:p>
        </p:txBody>
      </p:sp>
      <p:sp>
        <p:nvSpPr>
          <p:cNvPr id="6" name="Freeform: Shape 5">
            <a:extLst>
              <a:ext uri="{FF2B5EF4-FFF2-40B4-BE49-F238E27FC236}">
                <a16:creationId xmlns:a16="http://schemas.microsoft.com/office/drawing/2014/main" id="{F80F5F4C-F51A-451A-AF2D-51418BE73C40}"/>
              </a:ext>
            </a:extLst>
          </p:cNvPr>
          <p:cNvSpPr/>
          <p:nvPr/>
        </p:nvSpPr>
        <p:spPr>
          <a:xfrm>
            <a:off x="7999875" y="1764792"/>
            <a:ext cx="3566160" cy="427024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lvl="0" defTabSz="488950">
              <a:spcBef>
                <a:spcPct val="0"/>
              </a:spcBef>
            </a:pPr>
            <a:r>
              <a:rPr lang="en-US" sz="2000" dirty="0">
                <a:solidFill>
                  <a:schemeClr val="tx1"/>
                </a:solidFill>
                <a:latin typeface="+mj-lt"/>
              </a:rPr>
              <a:t>Accessibility in Microsoft Power Platform:</a:t>
            </a:r>
          </a:p>
          <a:p>
            <a:pPr lvl="0" defTabSz="488950">
              <a:spcBef>
                <a:spcPct val="0"/>
              </a:spcBef>
            </a:pPr>
            <a:r>
              <a:rPr lang="en-US" sz="1800" dirty="0">
                <a:solidFill>
                  <a:schemeClr val="tx1"/>
                </a:solidFill>
              </a:rPr>
              <a:t>Microsoft Power Platform is accessible and inclusive to all kinds of users all over the world. </a:t>
            </a:r>
          </a:p>
          <a:p>
            <a:pPr lvl="0" defTabSz="488950">
              <a:spcBef>
                <a:spcPct val="0"/>
              </a:spcBef>
            </a:pPr>
            <a:endParaRPr lang="en-US" sz="1800" dirty="0">
              <a:solidFill>
                <a:schemeClr val="tx1"/>
              </a:solidFill>
            </a:endParaRPr>
          </a:p>
          <a:p>
            <a:pPr lvl="0" defTabSz="488950">
              <a:spcBef>
                <a:spcPct val="0"/>
              </a:spcBef>
            </a:pPr>
            <a:r>
              <a:rPr lang="en-US" sz="1800" dirty="0">
                <a:solidFill>
                  <a:schemeClr val="tx1"/>
                </a:solidFill>
              </a:rPr>
              <a:t>An accessible canvas app will allow users with vision, hearing, and other impairments to successfully use the app. </a:t>
            </a:r>
          </a:p>
        </p:txBody>
      </p:sp>
    </p:spTree>
    <p:extLst>
      <p:ext uri="{BB962C8B-B14F-4D97-AF65-F5344CB8AC3E}">
        <p14:creationId xmlns:p14="http://schemas.microsoft.com/office/powerpoint/2010/main" val="175308379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a:xfrm>
            <a:off x="588263" y="457200"/>
            <a:ext cx="11018520" cy="553998"/>
          </a:xfrm>
        </p:spPr>
        <p:txBody>
          <a:bodyPr/>
          <a:lstStyle/>
          <a:p>
            <a:r>
              <a:rPr lang="en-US"/>
              <a:t>Pulling it all together</a:t>
            </a:r>
          </a:p>
        </p:txBody>
      </p:sp>
      <p:pic>
        <p:nvPicPr>
          <p:cNvPr id="43" name="Picture 42" descr="Icon of a graph progressing upwards with time">
            <a:extLst>
              <a:ext uri="{FF2B5EF4-FFF2-40B4-BE49-F238E27FC236}">
                <a16:creationId xmlns:a16="http://schemas.microsoft.com/office/drawing/2014/main" id="{161EA426-7142-4F99-91DD-51A01EC50479}"/>
              </a:ext>
            </a:extLst>
          </p:cNvPr>
          <p:cNvPicPr>
            <a:picLocks noChangeAspect="1"/>
          </p:cNvPicPr>
          <p:nvPr/>
        </p:nvPicPr>
        <p:blipFill>
          <a:blip r:embed="rId3"/>
          <a:stretch>
            <a:fillRect/>
          </a:stretch>
        </p:blipFill>
        <p:spPr>
          <a:xfrm>
            <a:off x="588263" y="1981657"/>
            <a:ext cx="1248156" cy="1248156"/>
          </a:xfrm>
          <a:prstGeom prst="rect">
            <a:avLst/>
          </a:prstGeom>
        </p:spPr>
      </p:pic>
      <p:sp>
        <p:nvSpPr>
          <p:cNvPr id="12" name="TextBox 11">
            <a:extLst>
              <a:ext uri="{FF2B5EF4-FFF2-40B4-BE49-F238E27FC236}">
                <a16:creationId xmlns:a16="http://schemas.microsoft.com/office/drawing/2014/main" id="{D0F60CB6-2614-454C-AA2B-C4EE349D754E}"/>
              </a:ext>
            </a:extLst>
          </p:cNvPr>
          <p:cNvSpPr txBox="1">
            <a:spLocks/>
          </p:cNvSpPr>
          <p:nvPr/>
        </p:nvSpPr>
        <p:spPr>
          <a:xfrm>
            <a:off x="2098449" y="1802121"/>
            <a:ext cx="9505290" cy="2277547"/>
          </a:xfrm>
          <a:prstGeom prst="rect">
            <a:avLst/>
          </a:prstGeom>
          <a:noFill/>
        </p:spPr>
        <p:txBody>
          <a:bodyPr wrap="square" lIns="0" tIns="0" rIns="0" bIns="0" rtlCol="0" anchor="ctr">
            <a:spAutoFit/>
          </a:bodyPr>
          <a:lstStyle/>
          <a:p>
            <a:r>
              <a:rPr lang="en-US" sz="2400" dirty="0">
                <a:latin typeface="+mj-lt"/>
              </a:rPr>
              <a:t>Microsoft Power Platform helps to add value to any business by analyzing, acting and automating </a:t>
            </a:r>
          </a:p>
          <a:p>
            <a:pPr>
              <a:spcBef>
                <a:spcPts val="600"/>
              </a:spcBef>
            </a:pPr>
            <a:r>
              <a:rPr lang="en-US" sz="2000" dirty="0"/>
              <a:t>Build custom apps in Power Apps</a:t>
            </a:r>
          </a:p>
          <a:p>
            <a:pPr>
              <a:spcBef>
                <a:spcPts val="600"/>
              </a:spcBef>
            </a:pPr>
            <a:r>
              <a:rPr lang="en-US" sz="2000" dirty="0"/>
              <a:t>Automate processes with Power Automate</a:t>
            </a:r>
          </a:p>
          <a:p>
            <a:pPr>
              <a:spcBef>
                <a:spcPts val="600"/>
              </a:spcBef>
            </a:pPr>
            <a:r>
              <a:rPr lang="en-US" sz="2000" dirty="0"/>
              <a:t>Analyze data with Power BI</a:t>
            </a:r>
          </a:p>
          <a:p>
            <a:pPr>
              <a:spcBef>
                <a:spcPts val="600"/>
              </a:spcBef>
            </a:pPr>
            <a:r>
              <a:rPr lang="en-US" sz="2000" dirty="0"/>
              <a:t>Build powerful chatbots with Power Virtual Agents</a:t>
            </a:r>
          </a:p>
        </p:txBody>
      </p:sp>
    </p:spTree>
    <p:extLst>
      <p:ext uri="{BB962C8B-B14F-4D97-AF65-F5344CB8AC3E}">
        <p14:creationId xmlns:p14="http://schemas.microsoft.com/office/powerpoint/2010/main" val="41303637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9064E-7B11-4061-A1EB-A6F234B04C63}"/>
              </a:ext>
            </a:extLst>
          </p:cNvPr>
          <p:cNvSpPr>
            <a:spLocks noGrp="1"/>
          </p:cNvSpPr>
          <p:nvPr>
            <p:ph type="title"/>
          </p:nvPr>
        </p:nvSpPr>
        <p:spPr/>
        <p:txBody>
          <a:bodyPr/>
          <a:lstStyle/>
          <a:p>
            <a:r>
              <a:rPr lang="en-US" dirty="0"/>
              <a:t>Module 1 lab</a:t>
            </a:r>
          </a:p>
        </p:txBody>
      </p:sp>
      <p:sp>
        <p:nvSpPr>
          <p:cNvPr id="8" name="Rectangle 7">
            <a:extLst>
              <a:ext uri="{FF2B5EF4-FFF2-40B4-BE49-F238E27FC236}">
                <a16:creationId xmlns:a16="http://schemas.microsoft.com/office/drawing/2014/main" id="{72C3711E-9716-4DB5-BB20-520CAF07539D}"/>
              </a:ext>
            </a:extLst>
          </p:cNvPr>
          <p:cNvSpPr/>
          <p:nvPr/>
        </p:nvSpPr>
        <p:spPr>
          <a:xfrm>
            <a:off x="1756663" y="2309295"/>
            <a:ext cx="4945079" cy="369332"/>
          </a:xfrm>
          <a:prstGeom prst="rect">
            <a:avLst/>
          </a:prstGeom>
          <a:noFill/>
        </p:spPr>
        <p:txBody>
          <a:bodyPr wrap="square" lIns="0" tIns="0" rIns="0" bIns="0" rtlCol="0" anchor="ctr">
            <a:spAutoFit/>
          </a:bodyPr>
          <a:lstStyle/>
          <a:p>
            <a:r>
              <a:rPr lang="en-US" sz="2400" dirty="0"/>
              <a:t>Lab 0: Setup lab environment</a:t>
            </a:r>
          </a:p>
        </p:txBody>
      </p:sp>
      <p:pic>
        <p:nvPicPr>
          <p:cNvPr id="9" name="Picture 8" descr="A picture containing icon&#10;&#10;Description automatically generated">
            <a:extLst>
              <a:ext uri="{FF2B5EF4-FFF2-40B4-BE49-F238E27FC236}">
                <a16:creationId xmlns:a16="http://schemas.microsoft.com/office/drawing/2014/main" id="{BD7B5FEE-6882-4C08-8299-6E5BBB78F8A0}"/>
              </a:ext>
            </a:extLst>
          </p:cNvPr>
          <p:cNvPicPr>
            <a:picLocks noChangeAspect="1"/>
          </p:cNvPicPr>
          <p:nvPr/>
        </p:nvPicPr>
        <p:blipFill>
          <a:blip r:embed="rId3"/>
          <a:stretch>
            <a:fillRect/>
          </a:stretch>
        </p:blipFill>
        <p:spPr>
          <a:xfrm>
            <a:off x="585216" y="2020824"/>
            <a:ext cx="987470" cy="987470"/>
          </a:xfrm>
          <a:prstGeom prst="rect">
            <a:avLst/>
          </a:prstGeom>
        </p:spPr>
      </p:pic>
    </p:spTree>
    <p:extLst>
      <p:ext uri="{BB962C8B-B14F-4D97-AF65-F5344CB8AC3E}">
        <p14:creationId xmlns:p14="http://schemas.microsoft.com/office/powerpoint/2010/main" val="239014746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Microsoft Dataverse overview</a:t>
            </a:r>
          </a:p>
        </p:txBody>
      </p:sp>
      <p:grpSp>
        <p:nvGrpSpPr>
          <p:cNvPr id="11" name="Group 10" descr="Icon of a magnifying glass">
            <a:extLst>
              <a:ext uri="{FF2B5EF4-FFF2-40B4-BE49-F238E27FC236}">
                <a16:creationId xmlns:a16="http://schemas.microsoft.com/office/drawing/2014/main" id="{1B624081-2A29-4E84-A9A6-1770E53B4608}"/>
              </a:ext>
            </a:extLst>
          </p:cNvPr>
          <p:cNvGrpSpPr/>
          <p:nvPr/>
        </p:nvGrpSpPr>
        <p:grpSpPr>
          <a:xfrm>
            <a:off x="10076763" y="2792611"/>
            <a:ext cx="1124184" cy="1281958"/>
            <a:chOff x="4664075" y="1115689"/>
            <a:chExt cx="1298575" cy="1480834"/>
          </a:xfrm>
        </p:grpSpPr>
        <p:sp>
          <p:nvSpPr>
            <p:cNvPr id="12" name="Freeform: Shape 11">
              <a:extLst>
                <a:ext uri="{FF2B5EF4-FFF2-40B4-BE49-F238E27FC236}">
                  <a16:creationId xmlns:a16="http://schemas.microsoft.com/office/drawing/2014/main" id="{E421C9E6-62A0-4672-B35B-9854E4807635}"/>
                </a:ext>
              </a:extLst>
            </p:cNvPr>
            <p:cNvSpPr/>
            <p:nvPr/>
          </p:nvSpPr>
          <p:spPr bwMode="auto">
            <a:xfrm rot="18900000">
              <a:off x="5655409" y="1924760"/>
              <a:ext cx="307241" cy="671763"/>
            </a:xfrm>
            <a:custGeom>
              <a:avLst/>
              <a:gdLst>
                <a:gd name="connsiteX0" fmla="*/ 97518 w 97518"/>
                <a:gd name="connsiteY0" fmla="*/ 0 h 213217"/>
                <a:gd name="connsiteX1" fmla="*/ 97518 w 97518"/>
                <a:gd name="connsiteY1" fmla="*/ 164458 h 213217"/>
                <a:gd name="connsiteX2" fmla="*/ 48759 w 97518"/>
                <a:gd name="connsiteY2" fmla="*/ 213217 h 213217"/>
                <a:gd name="connsiteX3" fmla="*/ 0 w 97518"/>
                <a:gd name="connsiteY3" fmla="*/ 164458 h 213217"/>
                <a:gd name="connsiteX4" fmla="*/ 0 w 97518"/>
                <a:gd name="connsiteY4" fmla="*/ 0 h 213217"/>
                <a:gd name="connsiteX5" fmla="*/ 48759 w 97518"/>
                <a:gd name="connsiteY5" fmla="*/ 9844 h 21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518" h="213217">
                  <a:moveTo>
                    <a:pt x="97518" y="0"/>
                  </a:moveTo>
                  <a:lnTo>
                    <a:pt x="97518" y="164458"/>
                  </a:lnTo>
                  <a:cubicBezTo>
                    <a:pt x="97518" y="191387"/>
                    <a:pt x="75688" y="213217"/>
                    <a:pt x="48759" y="213217"/>
                  </a:cubicBezTo>
                  <a:cubicBezTo>
                    <a:pt x="21830" y="213217"/>
                    <a:pt x="0" y="191387"/>
                    <a:pt x="0" y="164458"/>
                  </a:cubicBezTo>
                  <a:lnTo>
                    <a:pt x="0" y="0"/>
                  </a:lnTo>
                  <a:lnTo>
                    <a:pt x="48759" y="9844"/>
                  </a:lnTo>
                  <a:close/>
                </a:path>
              </a:pathLst>
            </a:custGeom>
            <a:solidFill>
              <a:srgbClr val="1919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302508D5-AA41-4EA6-9A8F-7A219F1CDD4D}"/>
                </a:ext>
              </a:extLst>
            </p:cNvPr>
            <p:cNvSpPr/>
            <p:nvPr/>
          </p:nvSpPr>
          <p:spPr bwMode="auto">
            <a:xfrm rot="18900000">
              <a:off x="4664075" y="1115689"/>
              <a:ext cx="1145268" cy="1145260"/>
            </a:xfrm>
            <a:custGeom>
              <a:avLst/>
              <a:gdLst>
                <a:gd name="connsiteX0" fmla="*/ 181754 w 363508"/>
                <a:gd name="connsiteY0" fmla="*/ 30602 h 363506"/>
                <a:gd name="connsiteX1" fmla="*/ 30602 w 363508"/>
                <a:gd name="connsiteY1" fmla="*/ 181753 h 363506"/>
                <a:gd name="connsiteX2" fmla="*/ 181754 w 363508"/>
                <a:gd name="connsiteY2" fmla="*/ 332904 h 363506"/>
                <a:gd name="connsiteX3" fmla="*/ 332906 w 363508"/>
                <a:gd name="connsiteY3" fmla="*/ 181753 h 363506"/>
                <a:gd name="connsiteX4" fmla="*/ 181754 w 363508"/>
                <a:gd name="connsiteY4" fmla="*/ 30602 h 363506"/>
                <a:gd name="connsiteX5" fmla="*/ 181754 w 363508"/>
                <a:gd name="connsiteY5" fmla="*/ 0 h 363506"/>
                <a:gd name="connsiteX6" fmla="*/ 363508 w 363508"/>
                <a:gd name="connsiteY6" fmla="*/ 181753 h 363506"/>
                <a:gd name="connsiteX7" fmla="*/ 181754 w 363508"/>
                <a:gd name="connsiteY7" fmla="*/ 363506 h 363506"/>
                <a:gd name="connsiteX8" fmla="*/ 0 w 363508"/>
                <a:gd name="connsiteY8" fmla="*/ 181753 h 363506"/>
                <a:gd name="connsiteX9" fmla="*/ 181754 w 363508"/>
                <a:gd name="connsiteY9" fmla="*/ 0 h 36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508" h="363506">
                  <a:moveTo>
                    <a:pt x="181754" y="30602"/>
                  </a:moveTo>
                  <a:cubicBezTo>
                    <a:pt x="98275" y="30602"/>
                    <a:pt x="30602" y="98275"/>
                    <a:pt x="30602" y="181753"/>
                  </a:cubicBezTo>
                  <a:cubicBezTo>
                    <a:pt x="30602" y="265231"/>
                    <a:pt x="98275" y="332904"/>
                    <a:pt x="181754" y="332904"/>
                  </a:cubicBezTo>
                  <a:cubicBezTo>
                    <a:pt x="265233" y="332904"/>
                    <a:pt x="332906" y="265231"/>
                    <a:pt x="332906" y="181753"/>
                  </a:cubicBezTo>
                  <a:cubicBezTo>
                    <a:pt x="332906" y="98275"/>
                    <a:pt x="265233" y="30602"/>
                    <a:pt x="181754" y="30602"/>
                  </a:cubicBezTo>
                  <a:close/>
                  <a:moveTo>
                    <a:pt x="181754" y="0"/>
                  </a:moveTo>
                  <a:cubicBezTo>
                    <a:pt x="282134" y="0"/>
                    <a:pt x="363508" y="81374"/>
                    <a:pt x="363508" y="181753"/>
                  </a:cubicBezTo>
                  <a:cubicBezTo>
                    <a:pt x="363508" y="282132"/>
                    <a:pt x="282134" y="363506"/>
                    <a:pt x="181754" y="363506"/>
                  </a:cubicBezTo>
                  <a:cubicBezTo>
                    <a:pt x="81374" y="363506"/>
                    <a:pt x="0" y="282132"/>
                    <a:pt x="0" y="181753"/>
                  </a:cubicBezTo>
                  <a:cubicBezTo>
                    <a:pt x="0" y="81374"/>
                    <a:pt x="81374" y="0"/>
                    <a:pt x="181754" y="0"/>
                  </a:cubicBezTo>
                  <a:close/>
                </a:path>
              </a:pathLst>
            </a:cu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4177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tanding in front of a store&#10;&#10;Description automatically generated">
            <a:extLst>
              <a:ext uri="{FF2B5EF4-FFF2-40B4-BE49-F238E27FC236}">
                <a16:creationId xmlns:a16="http://schemas.microsoft.com/office/drawing/2014/main" id="{C43CA450-4923-4417-BDFB-049FFB203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9601" y="93303"/>
            <a:ext cx="1757823" cy="1757823"/>
          </a:xfrm>
          <a:prstGeom prst="ellipse">
            <a:avLst/>
          </a:prstGeom>
          <a:noFill/>
          <a:ln>
            <a:solidFill>
              <a:srgbClr val="135051"/>
            </a:solidFill>
          </a:ln>
          <a:effectLst>
            <a:softEdge rad="0"/>
          </a:effectLst>
        </p:spPr>
      </p:pic>
      <p:sp>
        <p:nvSpPr>
          <p:cNvPr id="6" name="object 5">
            <a:extLst>
              <a:ext uri="{FF2B5EF4-FFF2-40B4-BE49-F238E27FC236}">
                <a16:creationId xmlns:a16="http://schemas.microsoft.com/office/drawing/2014/main" id="{D1BBCBAF-646C-4928-8061-90B4FF51373C}"/>
              </a:ext>
            </a:extLst>
          </p:cNvPr>
          <p:cNvSpPr/>
          <p:nvPr/>
        </p:nvSpPr>
        <p:spPr>
          <a:xfrm>
            <a:off x="1732" y="1634"/>
            <a:ext cx="7788851" cy="914141"/>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chemeClr val="accent5">
              <a:lumMod val="20000"/>
              <a:lumOff val="80000"/>
            </a:schemeClr>
          </a:solidFill>
        </p:spPr>
        <p:txBody>
          <a:bodyPr wrap="square" lIns="0" tIns="0" rIns="0" bIns="0" rtlCol="0"/>
          <a:lstStyle/>
          <a:p>
            <a:pPr defTabSz="914026">
              <a:defRPr/>
            </a:pPr>
            <a:endParaRPr sz="1800">
              <a:solidFill>
                <a:prstClr val="black"/>
              </a:solidFill>
              <a:latin typeface="Calibri" panose="020F0502020204030204"/>
              <a:cs typeface="Arial"/>
              <a:sym typeface="Arial"/>
            </a:endParaRPr>
          </a:p>
        </p:txBody>
      </p:sp>
      <p:sp>
        <p:nvSpPr>
          <p:cNvPr id="7" name="object 6">
            <a:extLst>
              <a:ext uri="{FF2B5EF4-FFF2-40B4-BE49-F238E27FC236}">
                <a16:creationId xmlns:a16="http://schemas.microsoft.com/office/drawing/2014/main" id="{6EEFDCDB-9EC2-435F-935E-E448499A39A7}"/>
              </a:ext>
            </a:extLst>
          </p:cNvPr>
          <p:cNvSpPr txBox="1">
            <a:spLocks noGrp="1"/>
          </p:cNvSpPr>
          <p:nvPr>
            <p:ph type="title"/>
          </p:nvPr>
        </p:nvSpPr>
        <p:spPr>
          <a:xfrm>
            <a:off x="305553" y="154191"/>
            <a:ext cx="4720523" cy="628373"/>
          </a:xfrm>
          <a:prstGeom prst="rect">
            <a:avLst/>
          </a:prstGeom>
        </p:spPr>
        <p:txBody>
          <a:bodyPr vert="horz" wrap="square" lIns="0" tIns="12696" rIns="0" bIns="0" rtlCol="0" anchor="ctr">
            <a:spAutoFit/>
          </a:bodyPr>
          <a:lstStyle/>
          <a:p>
            <a:pPr marL="12696">
              <a:lnSpc>
                <a:spcPct val="100000"/>
              </a:lnSpc>
              <a:spcBef>
                <a:spcPts val="100"/>
              </a:spcBef>
            </a:pPr>
            <a:r>
              <a:rPr lang="en-US" sz="4000" b="1" dirty="0">
                <a:solidFill>
                  <a:schemeClr val="accent1">
                    <a:lumMod val="50000"/>
                  </a:schemeClr>
                </a:solidFill>
              </a:rPr>
              <a:t>Jenkins NS</a:t>
            </a:r>
            <a:endParaRPr sz="4000" b="1" dirty="0">
              <a:solidFill>
                <a:schemeClr val="accent1">
                  <a:lumMod val="50000"/>
                </a:schemeClr>
              </a:solidFill>
            </a:endParaRPr>
          </a:p>
        </p:txBody>
      </p:sp>
      <p:pic>
        <p:nvPicPr>
          <p:cNvPr id="8" name="Picture 7" descr="A close up of a sign&#10;&#10;Description automatically generated">
            <a:extLst>
              <a:ext uri="{FF2B5EF4-FFF2-40B4-BE49-F238E27FC236}">
                <a16:creationId xmlns:a16="http://schemas.microsoft.com/office/drawing/2014/main" id="{A80B0759-DE2D-4DAE-9C81-EDB7DD934925}"/>
              </a:ext>
            </a:extLst>
          </p:cNvPr>
          <p:cNvPicPr>
            <a:picLocks noChangeAspect="1"/>
          </p:cNvPicPr>
          <p:nvPr/>
        </p:nvPicPr>
        <p:blipFill>
          <a:blip r:embed="rId4"/>
          <a:stretch>
            <a:fillRect/>
          </a:stretch>
        </p:blipFill>
        <p:spPr>
          <a:xfrm>
            <a:off x="65000" y="1537807"/>
            <a:ext cx="2468712" cy="1006080"/>
          </a:xfrm>
          <a:prstGeom prst="rect">
            <a:avLst/>
          </a:prstGeom>
        </p:spPr>
      </p:pic>
      <p:pic>
        <p:nvPicPr>
          <p:cNvPr id="9" name="Picture 8" descr="A close up of a sign&#10;&#10;Description automatically generated">
            <a:extLst>
              <a:ext uri="{FF2B5EF4-FFF2-40B4-BE49-F238E27FC236}">
                <a16:creationId xmlns:a16="http://schemas.microsoft.com/office/drawing/2014/main" id="{A7D6B94B-D73B-4C2F-8AD3-59EFA59DE8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78382" y="1521750"/>
            <a:ext cx="1384148" cy="1384148"/>
          </a:xfrm>
          <a:prstGeom prst="rect">
            <a:avLst/>
          </a:prstGeom>
        </p:spPr>
      </p:pic>
      <p:sp>
        <p:nvSpPr>
          <p:cNvPr id="11" name="Text Placeholder 7">
            <a:extLst>
              <a:ext uri="{FF2B5EF4-FFF2-40B4-BE49-F238E27FC236}">
                <a16:creationId xmlns:a16="http://schemas.microsoft.com/office/drawing/2014/main" id="{AFBE7D9E-FDC8-4005-9ECB-664FFE60C05A}"/>
              </a:ext>
            </a:extLst>
          </p:cNvPr>
          <p:cNvSpPr txBox="1">
            <a:spLocks/>
          </p:cNvSpPr>
          <p:nvPr/>
        </p:nvSpPr>
        <p:spPr>
          <a:xfrm>
            <a:off x="4966159" y="1415854"/>
            <a:ext cx="4419600" cy="4434340"/>
          </a:xfrm>
          <a:prstGeom prst="rect">
            <a:avLst/>
          </a:prstGeom>
          <a:solidFill>
            <a:sysClr val="window" lastClr="FFFFFF">
              <a:alpha val="0"/>
            </a:sysClr>
          </a:solidFill>
        </p:spPr>
        <p:txBody>
          <a:bodyPr anchor="ctr" anchorCtr="0"/>
          <a:lstStyle>
            <a:lvl1pPr marL="285750" marR="0" indent="-285750" algn="l" defTabSz="685955"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sz="1600" b="0" kern="1200" spc="-53" baseline="0">
                <a:solidFill>
                  <a:schemeClr val="tx1"/>
                </a:solidFill>
                <a:latin typeface="Segoe UI Semibold" panose="020B0702040204020203" pitchFamily="34" charset="0"/>
                <a:ea typeface="+mn-ea"/>
                <a:cs typeface="Segoe UI Semibold" panose="020B0702040204020203" pitchFamily="34" charset="0"/>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44" indent="-285744" defTabSz="685938">
              <a:defRPr/>
            </a:pPr>
            <a:r>
              <a:rPr lang="en-US" sz="1300" dirty="0">
                <a:solidFill>
                  <a:srgbClr val="DBEFF9">
                    <a:lumMod val="25000"/>
                  </a:srgbClr>
                </a:solidFill>
                <a:sym typeface="Arial"/>
              </a:rPr>
              <a:t>Chennai, India</a:t>
            </a:r>
          </a:p>
          <a:p>
            <a:pPr marL="285744" indent="-285744" defTabSz="685938">
              <a:defRPr/>
            </a:pPr>
            <a:r>
              <a:rPr lang="en-US" sz="1300" dirty="0">
                <a:solidFill>
                  <a:srgbClr val="DBEFF9">
                    <a:lumMod val="25000"/>
                  </a:srgbClr>
                </a:solidFill>
                <a:sym typeface="Arial"/>
              </a:rPr>
              <a:t>Founder @</a:t>
            </a:r>
          </a:p>
          <a:p>
            <a:pPr marL="285744" indent="-285744" defTabSz="685938">
              <a:defRPr/>
            </a:pPr>
            <a:r>
              <a:rPr lang="en-US" sz="1300" dirty="0">
                <a:solidFill>
                  <a:srgbClr val="DBEFF9">
                    <a:lumMod val="25000"/>
                  </a:srgbClr>
                </a:solidFill>
                <a:sym typeface="Arial"/>
              </a:rPr>
              <a:t>MVP | MCT | International Speaker | Author | Trainer</a:t>
            </a:r>
          </a:p>
          <a:p>
            <a:pPr marL="285744" indent="-285744" defTabSz="685938">
              <a:defRPr/>
            </a:pPr>
            <a:r>
              <a:rPr lang="en-US" sz="1300" dirty="0">
                <a:solidFill>
                  <a:srgbClr val="DBEFF9">
                    <a:lumMod val="25000"/>
                  </a:srgbClr>
                </a:solidFill>
                <a:sym typeface="Arial"/>
              </a:rPr>
              <a:t>Microsoft Teams, Power Platform and SPFx Specialist</a:t>
            </a:r>
          </a:p>
          <a:p>
            <a:pPr marL="285744" indent="-285744" defTabSz="685938">
              <a:defRPr/>
            </a:pPr>
            <a:r>
              <a:rPr lang="pt-BR" sz="1300" dirty="0">
                <a:solidFill>
                  <a:srgbClr val="DBEFF9">
                    <a:lumMod val="25000"/>
                  </a:srgbClr>
                </a:solidFill>
                <a:sym typeface="Arial"/>
              </a:rPr>
              <a:t>M365 Bangalore Organizer </a:t>
            </a:r>
          </a:p>
          <a:p>
            <a:pPr marL="285744" indent="-285744" defTabSz="685938">
              <a:defRPr/>
            </a:pPr>
            <a:r>
              <a:rPr lang="pt-BR" sz="1300" dirty="0">
                <a:solidFill>
                  <a:srgbClr val="DBEFF9">
                    <a:lumMod val="25000"/>
                  </a:srgbClr>
                </a:solidFill>
                <a:sym typeface="Arial"/>
              </a:rPr>
              <a:t>aMS Ambassador</a:t>
            </a:r>
            <a:endParaRPr lang="en-US" sz="1300" dirty="0">
              <a:solidFill>
                <a:srgbClr val="DBEFF9">
                  <a:lumMod val="25000"/>
                </a:srgbClr>
              </a:solidFill>
              <a:sym typeface="Arial"/>
            </a:endParaRPr>
          </a:p>
          <a:p>
            <a:pPr marL="285744" indent="-285744" defTabSz="685938">
              <a:defRPr/>
            </a:pPr>
            <a:r>
              <a:rPr lang="en-US" sz="1300" dirty="0">
                <a:solidFill>
                  <a:srgbClr val="DBEFF9">
                    <a:lumMod val="25000"/>
                  </a:srgbClr>
                </a:solidFill>
                <a:sym typeface="Arial"/>
              </a:rPr>
              <a:t>@jenkinsns</a:t>
            </a:r>
          </a:p>
          <a:p>
            <a:pPr marL="285744" indent="-285744" defTabSz="685938">
              <a:defRPr/>
            </a:pPr>
            <a:r>
              <a:rPr lang="en-US" sz="1300" dirty="0">
                <a:solidFill>
                  <a:srgbClr val="DBEFF9">
                    <a:lumMod val="25000"/>
                  </a:srgbClr>
                </a:solidFill>
                <a:sym typeface="Arial"/>
                <a:hlinkClick r:id="rId6"/>
              </a:rPr>
              <a:t>https://www.linkedin.com/in/jenkinsns/</a:t>
            </a:r>
            <a:r>
              <a:rPr lang="en-US" sz="1300" dirty="0">
                <a:solidFill>
                  <a:srgbClr val="DBEFF9">
                    <a:lumMod val="25000"/>
                  </a:srgbClr>
                </a:solidFill>
                <a:sym typeface="Arial"/>
              </a:rPr>
              <a:t> </a:t>
            </a:r>
          </a:p>
          <a:p>
            <a:pPr marL="285744" indent="-285744" defTabSz="685938">
              <a:defRPr/>
            </a:pPr>
            <a:r>
              <a:rPr lang="en-GB" sz="1300" dirty="0">
                <a:solidFill>
                  <a:srgbClr val="DBEFF9">
                    <a:lumMod val="25000"/>
                  </a:srgbClr>
                </a:solidFill>
                <a:sym typeface="Arial"/>
                <a:hlinkClick r:id="rId7"/>
              </a:rPr>
              <a:t>http://www.jenkinsblogs.com</a:t>
            </a:r>
            <a:r>
              <a:rPr lang="en-GB" sz="1300" dirty="0">
                <a:solidFill>
                  <a:srgbClr val="DBEFF9">
                    <a:lumMod val="25000"/>
                  </a:srgbClr>
                </a:solidFill>
                <a:sym typeface="Arial"/>
              </a:rPr>
              <a:t>   </a:t>
            </a:r>
          </a:p>
          <a:p>
            <a:pPr marL="285744" indent="-285744" defTabSz="685938">
              <a:defRPr/>
            </a:pPr>
            <a:r>
              <a:rPr lang="en-GB" sz="1300" dirty="0">
                <a:solidFill>
                  <a:srgbClr val="DBEFF9">
                    <a:lumMod val="25000"/>
                  </a:srgbClr>
                </a:solidFill>
                <a:sym typeface="Arial"/>
                <a:hlinkClick r:id="rId8"/>
              </a:rPr>
              <a:t>https://www.youtube.com/user/jenkinsnss</a:t>
            </a:r>
            <a:r>
              <a:rPr lang="en-GB" sz="1300" dirty="0">
                <a:solidFill>
                  <a:srgbClr val="DBEFF9">
                    <a:lumMod val="25000"/>
                  </a:srgbClr>
                </a:solidFill>
                <a:sym typeface="Arial"/>
              </a:rPr>
              <a:t> </a:t>
            </a:r>
            <a:endParaRPr lang="en-US" sz="1300" dirty="0">
              <a:solidFill>
                <a:srgbClr val="DBEFF9">
                  <a:lumMod val="25000"/>
                </a:srgbClr>
              </a:solidFill>
              <a:sym typeface="Arial"/>
            </a:endParaRPr>
          </a:p>
        </p:txBody>
      </p:sp>
      <p:pic>
        <p:nvPicPr>
          <p:cNvPr id="13" name="Picture 12" descr="Logo&#10;&#10;Description automatically generated">
            <a:extLst>
              <a:ext uri="{FF2B5EF4-FFF2-40B4-BE49-F238E27FC236}">
                <a16:creationId xmlns:a16="http://schemas.microsoft.com/office/drawing/2014/main" id="{9CF8DFFA-2887-403A-A635-C0A29FBED91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215779" y="4258955"/>
            <a:ext cx="287944" cy="287944"/>
          </a:xfrm>
          <a:prstGeom prst="rect">
            <a:avLst/>
          </a:prstGeom>
        </p:spPr>
      </p:pic>
      <p:pic>
        <p:nvPicPr>
          <p:cNvPr id="14" name="Picture 13">
            <a:extLst>
              <a:ext uri="{FF2B5EF4-FFF2-40B4-BE49-F238E27FC236}">
                <a16:creationId xmlns:a16="http://schemas.microsoft.com/office/drawing/2014/main" id="{7BC3D5A8-CD61-43B2-B148-9C2C6A2B34C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230" y="6261970"/>
            <a:ext cx="2822127" cy="434173"/>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A0E133B7-6CAF-4AC7-9E90-B833F25872B7}"/>
              </a:ext>
            </a:extLst>
          </p:cNvPr>
          <p:cNvPicPr>
            <a:picLocks noChangeAspect="1"/>
          </p:cNvPicPr>
          <p:nvPr/>
        </p:nvPicPr>
        <p:blipFill>
          <a:blip r:embed="rId12"/>
          <a:stretch>
            <a:fillRect/>
          </a:stretch>
        </p:blipFill>
        <p:spPr>
          <a:xfrm>
            <a:off x="9397707" y="2173649"/>
            <a:ext cx="2643288" cy="3686377"/>
          </a:xfrm>
          <a:prstGeom prst="rect">
            <a:avLst/>
          </a:prstGeom>
        </p:spPr>
      </p:pic>
      <p:sp>
        <p:nvSpPr>
          <p:cNvPr id="16" name="Rectangle 15">
            <a:extLst>
              <a:ext uri="{FF2B5EF4-FFF2-40B4-BE49-F238E27FC236}">
                <a16:creationId xmlns:a16="http://schemas.microsoft.com/office/drawing/2014/main" id="{26EBF00C-1C7B-46B7-AA0D-4457ACD39212}"/>
              </a:ext>
            </a:extLst>
          </p:cNvPr>
          <p:cNvSpPr/>
          <p:nvPr/>
        </p:nvSpPr>
        <p:spPr>
          <a:xfrm>
            <a:off x="0" y="927875"/>
            <a:ext cx="7788851" cy="456215"/>
          </a:xfrm>
          <a:prstGeom prst="rect">
            <a:avLst/>
          </a:prstGeom>
        </p:spPr>
        <p:txBody>
          <a:bodyPr wrap="square">
            <a:spAutoFit/>
          </a:bodyPr>
          <a:lstStyle/>
          <a:p>
            <a:pPr defTabSz="914026">
              <a:lnSpc>
                <a:spcPts val="3200"/>
              </a:lnSpc>
              <a:defRPr/>
            </a:pPr>
            <a:r>
              <a:rPr lang="en-US" sz="2131" dirty="0">
                <a:solidFill>
                  <a:srgbClr val="3C4252"/>
                </a:solidFill>
                <a:latin typeface="Proxima Nova" panose="02000506030000020004" pitchFamily="50" charset="0"/>
                <a:ea typeface="Roboto Light" panose="02000000000000000000" pitchFamily="2" charset="0"/>
                <a:cs typeface="Roboto Light"/>
                <a:sym typeface="Arial"/>
              </a:rPr>
              <a:t>Modern Workplace Solution Architect | Consultant </a:t>
            </a:r>
            <a:endParaRPr lang="en-US" sz="2131" dirty="0">
              <a:solidFill>
                <a:srgbClr val="E7E6E6">
                  <a:lumMod val="50000"/>
                </a:srgbClr>
              </a:solidFill>
              <a:latin typeface="Proxima Nova" panose="02000506030000020004" pitchFamily="50" charset="0"/>
              <a:ea typeface="Roboto Light" panose="02000000000000000000" pitchFamily="2" charset="0"/>
              <a:cs typeface="Roboto Light"/>
              <a:sym typeface="Arial"/>
            </a:endParaRPr>
          </a:p>
        </p:txBody>
      </p:sp>
      <p:pic>
        <p:nvPicPr>
          <p:cNvPr id="17" name="Picture 16">
            <a:extLst>
              <a:ext uri="{FF2B5EF4-FFF2-40B4-BE49-F238E27FC236}">
                <a16:creationId xmlns:a16="http://schemas.microsoft.com/office/drawing/2014/main" id="{53D38849-0053-43C5-A232-C64E74CE088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96000" y="2120225"/>
            <a:ext cx="1216808" cy="187201"/>
          </a:xfrm>
          <a:prstGeom prst="rect">
            <a:avLst/>
          </a:prstGeom>
        </p:spPr>
      </p:pic>
      <p:pic>
        <p:nvPicPr>
          <p:cNvPr id="19" name="Picture 18" descr="Icon&#10;&#10;Description automatically generated with medium confidence">
            <a:extLst>
              <a:ext uri="{FF2B5EF4-FFF2-40B4-BE49-F238E27FC236}">
                <a16:creationId xmlns:a16="http://schemas.microsoft.com/office/drawing/2014/main" id="{10967870-6A32-4D4B-1676-C9B5F49AC89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5416" y="4694752"/>
            <a:ext cx="685714" cy="685714"/>
          </a:xfrm>
          <a:prstGeom prst="rect">
            <a:avLst/>
          </a:prstGeom>
        </p:spPr>
      </p:pic>
      <p:pic>
        <p:nvPicPr>
          <p:cNvPr id="20" name="Picture 19" descr="A picture containing text, case&#10;&#10;Description automatically generated">
            <a:extLst>
              <a:ext uri="{FF2B5EF4-FFF2-40B4-BE49-F238E27FC236}">
                <a16:creationId xmlns:a16="http://schemas.microsoft.com/office/drawing/2014/main" id="{110EBD59-33E4-022F-6464-79CAAF3C94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40293" y="4694752"/>
            <a:ext cx="685714" cy="685714"/>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41CEAB02-CFB0-35D7-87C6-09A4120C513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05170" y="4694752"/>
            <a:ext cx="685714" cy="685714"/>
          </a:xfrm>
          <a:prstGeom prst="rect">
            <a:avLst/>
          </a:prstGeom>
        </p:spPr>
      </p:pic>
      <p:pic>
        <p:nvPicPr>
          <p:cNvPr id="23" name="Picture 22">
            <a:extLst>
              <a:ext uri="{FF2B5EF4-FFF2-40B4-BE49-F238E27FC236}">
                <a16:creationId xmlns:a16="http://schemas.microsoft.com/office/drawing/2014/main" id="{335E3A84-E2E4-1182-50B7-162EE3675F7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70047" y="4694752"/>
            <a:ext cx="685714" cy="685714"/>
          </a:xfrm>
          <a:prstGeom prst="rect">
            <a:avLst/>
          </a:prstGeom>
        </p:spPr>
      </p:pic>
      <p:pic>
        <p:nvPicPr>
          <p:cNvPr id="24" name="Picture 23" descr="Graphical user interface, application&#10;&#10;Description automatically generated">
            <a:extLst>
              <a:ext uri="{FF2B5EF4-FFF2-40B4-BE49-F238E27FC236}">
                <a16:creationId xmlns:a16="http://schemas.microsoft.com/office/drawing/2014/main" id="{EEB27F83-BC08-4177-FAB9-360ABBFF729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61073" y="3381778"/>
            <a:ext cx="914400" cy="914400"/>
          </a:xfrm>
          <a:prstGeom prst="rect">
            <a:avLst/>
          </a:prstGeom>
        </p:spPr>
      </p:pic>
      <p:pic>
        <p:nvPicPr>
          <p:cNvPr id="25" name="Picture 24" descr="Graphical user interface, application&#10;&#10;Description automatically generated">
            <a:extLst>
              <a:ext uri="{FF2B5EF4-FFF2-40B4-BE49-F238E27FC236}">
                <a16:creationId xmlns:a16="http://schemas.microsoft.com/office/drawing/2014/main" id="{E55AE851-E194-8CCA-7291-33799B99606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21902" y="3425391"/>
            <a:ext cx="914400" cy="914400"/>
          </a:xfrm>
          <a:prstGeom prst="rect">
            <a:avLst/>
          </a:prstGeom>
        </p:spPr>
      </p:pic>
      <p:pic>
        <p:nvPicPr>
          <p:cNvPr id="26" name="Picture 25" descr="A picture containing logo&#10;&#10;Description automatically generated">
            <a:extLst>
              <a:ext uri="{FF2B5EF4-FFF2-40B4-BE49-F238E27FC236}">
                <a16:creationId xmlns:a16="http://schemas.microsoft.com/office/drawing/2014/main" id="{FFF911C9-9A6C-A5BC-E99E-AB590BE0AA9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90827" y="3446543"/>
            <a:ext cx="914400" cy="914400"/>
          </a:xfrm>
          <a:prstGeom prst="rect">
            <a:avLst/>
          </a:prstGeom>
        </p:spPr>
      </p:pic>
      <p:pic>
        <p:nvPicPr>
          <p:cNvPr id="3" name="Picture 2" descr="A picture containing text, clipart&#10;&#10;Description automatically generated">
            <a:extLst>
              <a:ext uri="{FF2B5EF4-FFF2-40B4-BE49-F238E27FC236}">
                <a16:creationId xmlns:a16="http://schemas.microsoft.com/office/drawing/2014/main" id="{20C4EF9C-1C62-736B-16DD-D2BF95045BD7}"/>
              </a:ext>
            </a:extLst>
          </p:cNvPr>
          <p:cNvPicPr>
            <a:picLocks noChangeAspect="1"/>
          </p:cNvPicPr>
          <p:nvPr/>
        </p:nvPicPr>
        <p:blipFill>
          <a:blip r:embed="rId20"/>
          <a:stretch>
            <a:fillRect/>
          </a:stretch>
        </p:blipFill>
        <p:spPr>
          <a:xfrm>
            <a:off x="3490170" y="3560506"/>
            <a:ext cx="437371" cy="540491"/>
          </a:xfrm>
          <a:prstGeom prst="rect">
            <a:avLst/>
          </a:prstGeom>
        </p:spPr>
      </p:pic>
    </p:spTree>
    <p:extLst>
      <p:ext uri="{BB962C8B-B14F-4D97-AF65-F5344CB8AC3E}">
        <p14:creationId xmlns:p14="http://schemas.microsoft.com/office/powerpoint/2010/main" val="1298186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Lesson introduction</a:t>
            </a:r>
          </a:p>
        </p:txBody>
      </p:sp>
      <p:sp>
        <p:nvSpPr>
          <p:cNvPr id="13" name="Rectangle 12">
            <a:extLst>
              <a:ext uri="{FF2B5EF4-FFF2-40B4-BE49-F238E27FC236}">
                <a16:creationId xmlns:a16="http://schemas.microsoft.com/office/drawing/2014/main" id="{A145C86C-87B4-4DEF-BF83-A6265CE08D70}"/>
              </a:ext>
            </a:extLst>
          </p:cNvPr>
          <p:cNvSpPr/>
          <p:nvPr/>
        </p:nvSpPr>
        <p:spPr>
          <a:xfrm>
            <a:off x="588263" y="1189627"/>
            <a:ext cx="3125215" cy="369332"/>
          </a:xfrm>
          <a:prstGeom prst="rect">
            <a:avLst/>
          </a:prstGeom>
        </p:spPr>
        <p:txBody>
          <a:bodyPr wrap="none" lIns="0" tIns="0" rIns="0" bIns="0">
            <a:spAutoFit/>
          </a:bodyPr>
          <a:lstStyle/>
          <a:p>
            <a:r>
              <a:rPr lang="en-US" sz="2400">
                <a:latin typeface="+mj-lt"/>
              </a:rPr>
              <a:t>In this lesson, you will:</a:t>
            </a:r>
          </a:p>
        </p:txBody>
      </p:sp>
      <p:pic>
        <p:nvPicPr>
          <p:cNvPr id="202" name="Picture 201" descr="Icon of three circles connected by a line">
            <a:extLst>
              <a:ext uri="{FF2B5EF4-FFF2-40B4-BE49-F238E27FC236}">
                <a16:creationId xmlns:a16="http://schemas.microsoft.com/office/drawing/2014/main" id="{5CEEB4FC-D499-4BAF-9BD7-CBB5EF1B53BC}"/>
              </a:ext>
            </a:extLst>
          </p:cNvPr>
          <p:cNvPicPr>
            <a:picLocks noChangeAspect="1"/>
          </p:cNvPicPr>
          <p:nvPr/>
        </p:nvPicPr>
        <p:blipFill>
          <a:blip r:embed="rId3"/>
          <a:stretch>
            <a:fillRect/>
          </a:stretch>
        </p:blipFill>
        <p:spPr>
          <a:xfrm>
            <a:off x="588263" y="1773416"/>
            <a:ext cx="954024" cy="954024"/>
          </a:xfrm>
          <a:prstGeom prst="rect">
            <a:avLst/>
          </a:prstGeom>
        </p:spPr>
      </p:pic>
      <p:sp>
        <p:nvSpPr>
          <p:cNvPr id="15" name="TextBox 14">
            <a:extLst>
              <a:ext uri="{FF2B5EF4-FFF2-40B4-BE49-F238E27FC236}">
                <a16:creationId xmlns:a16="http://schemas.microsoft.com/office/drawing/2014/main" id="{45B00DD2-859C-47BE-8A1C-0684BB37338F}"/>
              </a:ext>
            </a:extLst>
          </p:cNvPr>
          <p:cNvSpPr txBox="1"/>
          <p:nvPr/>
        </p:nvSpPr>
        <p:spPr>
          <a:xfrm>
            <a:off x="1767033" y="1788763"/>
            <a:ext cx="4475018" cy="923330"/>
          </a:xfrm>
          <a:prstGeom prst="rect">
            <a:avLst/>
          </a:prstGeom>
          <a:noFill/>
        </p:spPr>
        <p:txBody>
          <a:bodyPr wrap="square" lIns="0" tIns="0" rIns="0" bIns="0" rtlCol="0" anchor="ctr">
            <a:spAutoFit/>
          </a:bodyPr>
          <a:lstStyle/>
          <a:p>
            <a:pPr marL="0" lvl="1"/>
            <a:r>
              <a:rPr lang="en-US" sz="2000" dirty="0"/>
              <a:t>Explain what environments, tables, columns, and relationships are in Microsoft Dataverse</a:t>
            </a:r>
          </a:p>
        </p:txBody>
      </p:sp>
      <p:cxnSp>
        <p:nvCxnSpPr>
          <p:cNvPr id="16" name="Straight Connector 15">
            <a:extLst>
              <a:ext uri="{FF2B5EF4-FFF2-40B4-BE49-F238E27FC236}">
                <a16:creationId xmlns:a16="http://schemas.microsoft.com/office/drawing/2014/main" id="{0F1D15E5-58B6-4EF1-AA76-0B61DC198BFC}"/>
              </a:ext>
              <a:ext uri="{C183D7F6-B498-43B3-948B-1728B52AA6E4}">
                <adec:decorative xmlns:adec="http://schemas.microsoft.com/office/drawing/2017/decorative" val="1"/>
              </a:ext>
            </a:extLst>
          </p:cNvPr>
          <p:cNvCxnSpPr>
            <a:cxnSpLocks/>
          </p:cNvCxnSpPr>
          <p:nvPr/>
        </p:nvCxnSpPr>
        <p:spPr>
          <a:xfrm>
            <a:off x="1752599" y="3017859"/>
            <a:ext cx="460519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4" name="Picture 203" descr="Icon of a database">
            <a:extLst>
              <a:ext uri="{FF2B5EF4-FFF2-40B4-BE49-F238E27FC236}">
                <a16:creationId xmlns:a16="http://schemas.microsoft.com/office/drawing/2014/main" id="{3705111C-FFB3-4579-B0CB-016EB1941395}"/>
              </a:ext>
            </a:extLst>
          </p:cNvPr>
          <p:cNvPicPr>
            <a:picLocks noChangeAspect="1"/>
          </p:cNvPicPr>
          <p:nvPr/>
        </p:nvPicPr>
        <p:blipFill>
          <a:blip r:embed="rId4"/>
          <a:stretch>
            <a:fillRect/>
          </a:stretch>
        </p:blipFill>
        <p:spPr>
          <a:xfrm>
            <a:off x="588263" y="3315966"/>
            <a:ext cx="954024" cy="954024"/>
          </a:xfrm>
          <a:prstGeom prst="rect">
            <a:avLst/>
          </a:prstGeom>
        </p:spPr>
      </p:pic>
      <p:sp>
        <p:nvSpPr>
          <p:cNvPr id="19" name="TextBox 18">
            <a:extLst>
              <a:ext uri="{FF2B5EF4-FFF2-40B4-BE49-F238E27FC236}">
                <a16:creationId xmlns:a16="http://schemas.microsoft.com/office/drawing/2014/main" id="{2F935D03-7DDA-495B-B0C6-709D50349CE0}"/>
              </a:ext>
            </a:extLst>
          </p:cNvPr>
          <p:cNvSpPr txBox="1"/>
          <p:nvPr/>
        </p:nvSpPr>
        <p:spPr>
          <a:xfrm>
            <a:off x="1780640" y="3485201"/>
            <a:ext cx="4475018" cy="615553"/>
          </a:xfrm>
          <a:prstGeom prst="rect">
            <a:avLst/>
          </a:prstGeom>
          <a:noFill/>
        </p:spPr>
        <p:txBody>
          <a:bodyPr wrap="square" lIns="0" tIns="0" rIns="0" bIns="0" rtlCol="0" anchor="ctr">
            <a:spAutoFit/>
          </a:bodyPr>
          <a:lstStyle/>
          <a:p>
            <a:pPr marL="0" lvl="1"/>
            <a:r>
              <a:rPr lang="en-US" sz="2000" dirty="0"/>
              <a:t>Describe the difference between Dataverse and Common Data Model</a:t>
            </a:r>
          </a:p>
        </p:txBody>
      </p:sp>
      <p:cxnSp>
        <p:nvCxnSpPr>
          <p:cNvPr id="21" name="Straight Connector 20">
            <a:extLst>
              <a:ext uri="{FF2B5EF4-FFF2-40B4-BE49-F238E27FC236}">
                <a16:creationId xmlns:a16="http://schemas.microsoft.com/office/drawing/2014/main" id="{BD414A5D-9314-4F84-B925-E09A97B119CB}"/>
              </a:ext>
              <a:ext uri="{C183D7F6-B498-43B3-948B-1728B52AA6E4}">
                <adec:decorative xmlns:adec="http://schemas.microsoft.com/office/drawing/2017/decorative" val="1"/>
              </a:ext>
            </a:extLst>
          </p:cNvPr>
          <p:cNvCxnSpPr>
            <a:cxnSpLocks/>
          </p:cNvCxnSpPr>
          <p:nvPr/>
        </p:nvCxnSpPr>
        <p:spPr>
          <a:xfrm>
            <a:off x="1767031" y="4568097"/>
            <a:ext cx="460519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6" name="Picture 205" descr="Icon of two gears of varying sizes">
            <a:extLst>
              <a:ext uri="{FF2B5EF4-FFF2-40B4-BE49-F238E27FC236}">
                <a16:creationId xmlns:a16="http://schemas.microsoft.com/office/drawing/2014/main" id="{30BA03B9-CEC8-409E-BB27-023CFD106581}"/>
              </a:ext>
            </a:extLst>
          </p:cNvPr>
          <p:cNvPicPr>
            <a:picLocks noChangeAspect="1"/>
          </p:cNvPicPr>
          <p:nvPr/>
        </p:nvPicPr>
        <p:blipFill>
          <a:blip r:embed="rId5"/>
          <a:stretch>
            <a:fillRect/>
          </a:stretch>
        </p:blipFill>
        <p:spPr>
          <a:xfrm>
            <a:off x="588263" y="4866204"/>
            <a:ext cx="954024" cy="954024"/>
          </a:xfrm>
          <a:prstGeom prst="rect">
            <a:avLst/>
          </a:prstGeom>
        </p:spPr>
      </p:pic>
      <p:sp>
        <p:nvSpPr>
          <p:cNvPr id="20" name="TextBox 19">
            <a:extLst>
              <a:ext uri="{FF2B5EF4-FFF2-40B4-BE49-F238E27FC236}">
                <a16:creationId xmlns:a16="http://schemas.microsoft.com/office/drawing/2014/main" id="{00B425F2-E15A-470E-BB82-5E65AF9F280D}"/>
              </a:ext>
            </a:extLst>
          </p:cNvPr>
          <p:cNvSpPr txBox="1"/>
          <p:nvPr/>
        </p:nvSpPr>
        <p:spPr>
          <a:xfrm>
            <a:off x="1767032" y="5035440"/>
            <a:ext cx="4475018" cy="615553"/>
          </a:xfrm>
          <a:prstGeom prst="rect">
            <a:avLst/>
          </a:prstGeom>
          <a:noFill/>
        </p:spPr>
        <p:txBody>
          <a:bodyPr wrap="square" lIns="0" tIns="0" rIns="0" bIns="0">
            <a:spAutoFit/>
          </a:bodyPr>
          <a:lstStyle/>
          <a:p>
            <a:pPr marL="0" lvl="1"/>
            <a:r>
              <a:rPr lang="en-US" sz="2000"/>
              <a:t>Explain use cases and limitations of business rules and process flows </a:t>
            </a:r>
          </a:p>
        </p:txBody>
      </p:sp>
    </p:spTree>
    <p:extLst>
      <p:ext uri="{BB962C8B-B14F-4D97-AF65-F5344CB8AC3E}">
        <p14:creationId xmlns:p14="http://schemas.microsoft.com/office/powerpoint/2010/main" val="36273854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Overview of Microsoft Dataverse</a:t>
            </a:r>
          </a:p>
        </p:txBody>
      </p:sp>
      <p:sp>
        <p:nvSpPr>
          <p:cNvPr id="9" name="Rectangle 8">
            <a:extLst>
              <a:ext uri="{FF2B5EF4-FFF2-40B4-BE49-F238E27FC236}">
                <a16:creationId xmlns:a16="http://schemas.microsoft.com/office/drawing/2014/main" id="{DAA05F3D-E12E-4DA7-B8C6-63ED5D2971DB}"/>
              </a:ext>
            </a:extLst>
          </p:cNvPr>
          <p:cNvSpPr/>
          <p:nvPr/>
        </p:nvSpPr>
        <p:spPr bwMode="auto">
          <a:xfrm>
            <a:off x="596866" y="2025650"/>
            <a:ext cx="5423155" cy="30035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r>
              <a:rPr lang="en-US" sz="2400" dirty="0">
                <a:solidFill>
                  <a:schemeClr val="tx1"/>
                </a:solidFill>
                <a:latin typeface="+mj-lt"/>
              </a:rPr>
              <a:t>Dataverse: Database storing a set of standard and custom data structures called tables</a:t>
            </a: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6186232" y="2025650"/>
            <a:ext cx="5423155" cy="30035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r>
              <a:rPr lang="en-US" sz="2400" dirty="0">
                <a:solidFill>
                  <a:schemeClr val="tx1"/>
                </a:solidFill>
                <a:latin typeface="+mj-lt"/>
              </a:rPr>
              <a:t>Common Data Model: Set of open-sourced, standardized, extensible data tables and relationships </a:t>
            </a:r>
          </a:p>
          <a:p>
            <a:pPr marL="0" lvl="1">
              <a:spcBef>
                <a:spcPts val="600"/>
              </a:spcBef>
              <a:spcAft>
                <a:spcPts val="600"/>
              </a:spcAft>
            </a:pPr>
            <a:r>
              <a:rPr lang="en-US" sz="2000" dirty="0">
                <a:solidFill>
                  <a:schemeClr val="tx1"/>
                </a:solidFill>
              </a:rPr>
              <a:t>Part of the Open Data Initiative </a:t>
            </a:r>
          </a:p>
        </p:txBody>
      </p:sp>
    </p:spTree>
    <p:extLst>
      <p:ext uri="{BB962C8B-B14F-4D97-AF65-F5344CB8AC3E}">
        <p14:creationId xmlns:p14="http://schemas.microsoft.com/office/powerpoint/2010/main" val="415003096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Dataverse for Teams</a:t>
            </a:r>
          </a:p>
        </p:txBody>
      </p:sp>
      <p:sp>
        <p:nvSpPr>
          <p:cNvPr id="9" name="Rectangle 8">
            <a:extLst>
              <a:ext uri="{FF2B5EF4-FFF2-40B4-BE49-F238E27FC236}">
                <a16:creationId xmlns:a16="http://schemas.microsoft.com/office/drawing/2014/main" id="{DAA05F3D-E12E-4DA7-B8C6-63ED5D2971DB}"/>
              </a:ext>
            </a:extLst>
          </p:cNvPr>
          <p:cNvSpPr/>
          <p:nvPr/>
        </p:nvSpPr>
        <p:spPr bwMode="auto">
          <a:xfrm>
            <a:off x="596866" y="2025650"/>
            <a:ext cx="5423155" cy="30035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r>
              <a:rPr lang="en-US" sz="2400" dirty="0">
                <a:solidFill>
                  <a:schemeClr val="tx1"/>
                </a:solidFill>
                <a:latin typeface="+mj-lt"/>
              </a:rPr>
              <a:t>Delivers a targeted set of features needed for creating apps, flows and more within Microsoft Teams. </a:t>
            </a: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6186232" y="2025650"/>
            <a:ext cx="5423155" cy="30035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r>
              <a:rPr lang="en-US" sz="2400" dirty="0">
                <a:solidFill>
                  <a:schemeClr val="tx1"/>
                </a:solidFill>
                <a:latin typeface="+mj-lt"/>
              </a:rPr>
              <a:t>Most of the standard tables provided with a typical Dataverse environment will not be present as part of Dataverse for Teams</a:t>
            </a:r>
            <a:endParaRPr lang="en-US" sz="2000" dirty="0">
              <a:solidFill>
                <a:schemeClr val="tx1"/>
              </a:solidFill>
            </a:endParaRPr>
          </a:p>
        </p:txBody>
      </p:sp>
    </p:spTree>
    <p:extLst>
      <p:ext uri="{BB962C8B-B14F-4D97-AF65-F5344CB8AC3E}">
        <p14:creationId xmlns:p14="http://schemas.microsoft.com/office/powerpoint/2010/main" val="16430634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471ED-6D5F-4340-90E4-8DD467272AB0}"/>
              </a:ext>
            </a:extLst>
          </p:cNvPr>
          <p:cNvSpPr>
            <a:spLocks noGrp="1"/>
          </p:cNvSpPr>
          <p:nvPr>
            <p:ph type="title"/>
          </p:nvPr>
        </p:nvSpPr>
        <p:spPr>
          <a:xfrm>
            <a:off x="588263" y="457200"/>
            <a:ext cx="11018520" cy="523220"/>
          </a:xfrm>
        </p:spPr>
        <p:txBody>
          <a:bodyPr/>
          <a:lstStyle/>
          <a:p>
            <a:r>
              <a:rPr lang="en-US" sz="3400" dirty="0"/>
              <a:t>Identify tables and columns in Dataverse for Teams</a:t>
            </a:r>
          </a:p>
        </p:txBody>
      </p:sp>
      <p:sp>
        <p:nvSpPr>
          <p:cNvPr id="12" name="Rectangle 11">
            <a:extLst>
              <a:ext uri="{FF2B5EF4-FFF2-40B4-BE49-F238E27FC236}">
                <a16:creationId xmlns:a16="http://schemas.microsoft.com/office/drawing/2014/main" id="{CE70B210-F9B6-4D2D-94C4-4AFD90AFFE9A}"/>
              </a:ext>
            </a:extLst>
          </p:cNvPr>
          <p:cNvSpPr/>
          <p:nvPr/>
        </p:nvSpPr>
        <p:spPr bwMode="auto">
          <a:xfrm>
            <a:off x="596866" y="2025650"/>
            <a:ext cx="5423155" cy="30035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r>
              <a:rPr lang="en-US" sz="2400" dirty="0">
                <a:solidFill>
                  <a:schemeClr val="tx1"/>
                </a:solidFill>
                <a:latin typeface="+mj-lt"/>
              </a:rPr>
              <a:t>Types of tables:</a:t>
            </a:r>
          </a:p>
          <a:p>
            <a:pPr marL="0" lvl="1">
              <a:spcBef>
                <a:spcPts val="600"/>
              </a:spcBef>
              <a:spcAft>
                <a:spcPts val="600"/>
              </a:spcAft>
            </a:pPr>
            <a:r>
              <a:rPr lang="en-US" sz="2000" dirty="0">
                <a:solidFill>
                  <a:schemeClr val="tx1"/>
                </a:solidFill>
              </a:rPr>
              <a:t>Standard: Base set of tables, created for every instance of a Dataverse database</a:t>
            </a:r>
          </a:p>
          <a:p>
            <a:pPr marL="0" lvl="1">
              <a:spcBef>
                <a:spcPts val="600"/>
              </a:spcBef>
              <a:spcAft>
                <a:spcPts val="600"/>
              </a:spcAft>
            </a:pPr>
            <a:r>
              <a:rPr lang="en-US" sz="2000" dirty="0">
                <a:solidFill>
                  <a:schemeClr val="tx1"/>
                </a:solidFill>
              </a:rPr>
              <a:t>Custom: Created for a specific business application </a:t>
            </a:r>
            <a:endParaRPr lang="en-US" sz="280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9290A22-B430-49D8-A61F-55A6B9FD003D}"/>
              </a:ext>
            </a:extLst>
          </p:cNvPr>
          <p:cNvSpPr/>
          <p:nvPr/>
        </p:nvSpPr>
        <p:spPr bwMode="auto">
          <a:xfrm>
            <a:off x="6186232" y="2025650"/>
            <a:ext cx="5423155" cy="30035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r>
              <a:rPr lang="en-US" sz="2400" dirty="0">
                <a:solidFill>
                  <a:schemeClr val="tx1"/>
                </a:solidFill>
                <a:latin typeface="+mj-lt"/>
              </a:rPr>
              <a:t>Columns: </a:t>
            </a:r>
          </a:p>
          <a:p>
            <a:pPr marL="0" lvl="1">
              <a:spcBef>
                <a:spcPts val="600"/>
              </a:spcBef>
              <a:spcAft>
                <a:spcPts val="600"/>
              </a:spcAft>
            </a:pPr>
            <a:r>
              <a:rPr lang="en-US" sz="2000" dirty="0">
                <a:solidFill>
                  <a:schemeClr val="tx1"/>
                </a:solidFill>
              </a:rPr>
              <a:t>Store discrete pieces of information within a record in a table</a:t>
            </a:r>
          </a:p>
          <a:p>
            <a:pPr marL="0" lvl="1">
              <a:spcBef>
                <a:spcPts val="600"/>
              </a:spcBef>
              <a:spcAft>
                <a:spcPts val="600"/>
              </a:spcAft>
            </a:pPr>
            <a:r>
              <a:rPr lang="en-US" sz="2000" dirty="0">
                <a:solidFill>
                  <a:schemeClr val="tx1"/>
                </a:solidFill>
              </a:rPr>
              <a:t>Every column has a type, which defines the way you store the data (example: Date columns)</a:t>
            </a:r>
          </a:p>
          <a:p>
            <a:pPr algn="l"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42369137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5E4A-3D51-4A85-8D0F-C744EA576E84}"/>
              </a:ext>
            </a:extLst>
          </p:cNvPr>
          <p:cNvSpPr>
            <a:spLocks noGrp="1"/>
          </p:cNvSpPr>
          <p:nvPr>
            <p:ph type="title"/>
          </p:nvPr>
        </p:nvSpPr>
        <p:spPr/>
        <p:txBody>
          <a:bodyPr/>
          <a:lstStyle/>
          <a:p>
            <a:r>
              <a:rPr lang="en-US"/>
              <a:t>Understand relationships</a:t>
            </a:r>
          </a:p>
        </p:txBody>
      </p:sp>
      <p:pic>
        <p:nvPicPr>
          <p:cNvPr id="109" name="Picture 108" descr="Icon of three circles connected by a line">
            <a:extLst>
              <a:ext uri="{FF2B5EF4-FFF2-40B4-BE49-F238E27FC236}">
                <a16:creationId xmlns:a16="http://schemas.microsoft.com/office/drawing/2014/main" id="{9C1EE0B6-5509-43CE-8224-282461880B4F}"/>
              </a:ext>
            </a:extLst>
          </p:cNvPr>
          <p:cNvPicPr>
            <a:picLocks noChangeAspect="1"/>
          </p:cNvPicPr>
          <p:nvPr/>
        </p:nvPicPr>
        <p:blipFill>
          <a:blip r:embed="rId3"/>
          <a:stretch>
            <a:fillRect/>
          </a:stretch>
        </p:blipFill>
        <p:spPr>
          <a:xfrm>
            <a:off x="588263" y="1443216"/>
            <a:ext cx="954024" cy="954024"/>
          </a:xfrm>
          <a:prstGeom prst="rect">
            <a:avLst/>
          </a:prstGeom>
        </p:spPr>
      </p:pic>
      <p:sp>
        <p:nvSpPr>
          <p:cNvPr id="4" name="TextBox 3">
            <a:extLst>
              <a:ext uri="{FF2B5EF4-FFF2-40B4-BE49-F238E27FC236}">
                <a16:creationId xmlns:a16="http://schemas.microsoft.com/office/drawing/2014/main" id="{38B0F54C-8CDD-4A02-8A40-C3715F0791E9}"/>
              </a:ext>
            </a:extLst>
          </p:cNvPr>
          <p:cNvSpPr txBox="1"/>
          <p:nvPr/>
        </p:nvSpPr>
        <p:spPr>
          <a:xfrm>
            <a:off x="1767033" y="1734800"/>
            <a:ext cx="9836704" cy="369332"/>
          </a:xfrm>
          <a:prstGeom prst="rect">
            <a:avLst/>
          </a:prstGeom>
          <a:noFill/>
        </p:spPr>
        <p:txBody>
          <a:bodyPr wrap="square" lIns="0" tIns="0" rIns="0" bIns="0" rtlCol="0" anchor="ctr">
            <a:spAutoFit/>
          </a:bodyPr>
          <a:lstStyle/>
          <a:p>
            <a:pPr marL="0" lvl="1"/>
            <a:r>
              <a:rPr lang="en-US" sz="2400" dirty="0"/>
              <a:t>Relationships: Represent the way that tables are connected</a:t>
            </a:r>
          </a:p>
        </p:txBody>
      </p:sp>
      <p:cxnSp>
        <p:nvCxnSpPr>
          <p:cNvPr id="18" name="Straight Connector 17">
            <a:extLst>
              <a:ext uri="{FF2B5EF4-FFF2-40B4-BE49-F238E27FC236}">
                <a16:creationId xmlns:a16="http://schemas.microsoft.com/office/drawing/2014/main" id="{C89F35DB-89F9-40C4-B7D3-1066C87CC48B}"/>
              </a:ext>
              <a:ext uri="{C183D7F6-B498-43B3-948B-1728B52AA6E4}">
                <adec:decorative xmlns:adec="http://schemas.microsoft.com/office/drawing/2017/decorative" val="1"/>
              </a:ext>
            </a:extLst>
          </p:cNvPr>
          <p:cNvCxnSpPr>
            <a:cxnSpLocks/>
          </p:cNvCxnSpPr>
          <p:nvPr/>
        </p:nvCxnSpPr>
        <p:spPr>
          <a:xfrm>
            <a:off x="1767033" y="2644932"/>
            <a:ext cx="983670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6" name="Picture 145" descr="Icon of four corners covering the circle underneath it">
            <a:extLst>
              <a:ext uri="{FF2B5EF4-FFF2-40B4-BE49-F238E27FC236}">
                <a16:creationId xmlns:a16="http://schemas.microsoft.com/office/drawing/2014/main" id="{0A93B2AB-7C84-4457-9EB8-C27461067075}"/>
              </a:ext>
            </a:extLst>
          </p:cNvPr>
          <p:cNvPicPr>
            <a:picLocks noChangeAspect="1"/>
          </p:cNvPicPr>
          <p:nvPr/>
        </p:nvPicPr>
        <p:blipFill>
          <a:blip r:embed="rId4"/>
          <a:stretch>
            <a:fillRect/>
          </a:stretch>
        </p:blipFill>
        <p:spPr>
          <a:xfrm rot="2700000">
            <a:off x="588263" y="2987284"/>
            <a:ext cx="954024" cy="954024"/>
          </a:xfrm>
          <a:prstGeom prst="rect">
            <a:avLst/>
          </a:prstGeom>
        </p:spPr>
      </p:pic>
      <p:sp>
        <p:nvSpPr>
          <p:cNvPr id="16" name="TextBox 15">
            <a:extLst>
              <a:ext uri="{FF2B5EF4-FFF2-40B4-BE49-F238E27FC236}">
                <a16:creationId xmlns:a16="http://schemas.microsoft.com/office/drawing/2014/main" id="{1416D710-3784-4F07-8E4C-E1A4D3A524D3}"/>
              </a:ext>
            </a:extLst>
          </p:cNvPr>
          <p:cNvSpPr txBox="1"/>
          <p:nvPr/>
        </p:nvSpPr>
        <p:spPr>
          <a:xfrm>
            <a:off x="1767033" y="2894148"/>
            <a:ext cx="9836704" cy="1138773"/>
          </a:xfrm>
          <a:prstGeom prst="rect">
            <a:avLst/>
          </a:prstGeom>
          <a:noFill/>
        </p:spPr>
        <p:txBody>
          <a:bodyPr wrap="square" lIns="0" tIns="0" rIns="0" bIns="0" rtlCol="0" anchor="ctr">
            <a:spAutoFit/>
          </a:bodyPr>
          <a:lstStyle/>
          <a:p>
            <a:pPr marL="0" lvl="1"/>
            <a:r>
              <a:rPr lang="en-US" sz="2400" dirty="0">
                <a:latin typeface="+mj-lt"/>
              </a:rPr>
              <a:t>One-to-many relationships: </a:t>
            </a:r>
          </a:p>
          <a:p>
            <a:pPr marL="0" lvl="1">
              <a:spcBef>
                <a:spcPts val="600"/>
              </a:spcBef>
            </a:pPr>
            <a:r>
              <a:rPr lang="en-US" sz="2000" dirty="0"/>
              <a:t>Can be “parent-child” relationships</a:t>
            </a:r>
          </a:p>
          <a:p>
            <a:pPr marL="0" lvl="1">
              <a:spcBef>
                <a:spcPts val="600"/>
              </a:spcBef>
            </a:pPr>
            <a:r>
              <a:rPr lang="en-US" sz="2000" dirty="0"/>
              <a:t>Example: An invoice (parent table) can have many line items (child rows)</a:t>
            </a:r>
          </a:p>
        </p:txBody>
      </p:sp>
      <p:cxnSp>
        <p:nvCxnSpPr>
          <p:cNvPr id="19" name="Straight Connector 18">
            <a:extLst>
              <a:ext uri="{FF2B5EF4-FFF2-40B4-BE49-F238E27FC236}">
                <a16:creationId xmlns:a16="http://schemas.microsoft.com/office/drawing/2014/main" id="{A61A7287-7F17-4CBF-B153-C4946C4FDD0B}"/>
              </a:ext>
              <a:ext uri="{C183D7F6-B498-43B3-948B-1728B52AA6E4}">
                <adec:decorative xmlns:adec="http://schemas.microsoft.com/office/drawing/2017/decorative" val="1"/>
              </a:ext>
            </a:extLst>
          </p:cNvPr>
          <p:cNvCxnSpPr>
            <a:cxnSpLocks/>
          </p:cNvCxnSpPr>
          <p:nvPr/>
        </p:nvCxnSpPr>
        <p:spPr>
          <a:xfrm>
            <a:off x="1767033" y="4282137"/>
            <a:ext cx="983670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5" name="Picture 134" descr="Icon of a multiple dots connecting within the dot underneath">
            <a:extLst>
              <a:ext uri="{FF2B5EF4-FFF2-40B4-BE49-F238E27FC236}">
                <a16:creationId xmlns:a16="http://schemas.microsoft.com/office/drawing/2014/main" id="{6F6CB6B7-FF48-4EE7-A860-2D0AD17F9458}"/>
              </a:ext>
            </a:extLst>
          </p:cNvPr>
          <p:cNvPicPr>
            <a:picLocks noChangeAspect="1"/>
          </p:cNvPicPr>
          <p:nvPr/>
        </p:nvPicPr>
        <p:blipFill>
          <a:blip r:embed="rId5"/>
          <a:stretch>
            <a:fillRect/>
          </a:stretch>
        </p:blipFill>
        <p:spPr>
          <a:xfrm>
            <a:off x="576199" y="4563737"/>
            <a:ext cx="954024" cy="954024"/>
          </a:xfrm>
          <a:prstGeom prst="rect">
            <a:avLst/>
          </a:prstGeom>
        </p:spPr>
      </p:pic>
      <p:sp>
        <p:nvSpPr>
          <p:cNvPr id="14" name="TextBox 13">
            <a:extLst>
              <a:ext uri="{FF2B5EF4-FFF2-40B4-BE49-F238E27FC236}">
                <a16:creationId xmlns:a16="http://schemas.microsoft.com/office/drawing/2014/main" id="{353A4E00-033C-4D2F-9A7D-12C8279C5F73}"/>
              </a:ext>
            </a:extLst>
          </p:cNvPr>
          <p:cNvSpPr txBox="1"/>
          <p:nvPr/>
        </p:nvSpPr>
        <p:spPr>
          <a:xfrm>
            <a:off x="1767033" y="4531352"/>
            <a:ext cx="9836704" cy="984885"/>
          </a:xfrm>
          <a:prstGeom prst="rect">
            <a:avLst/>
          </a:prstGeom>
          <a:noFill/>
        </p:spPr>
        <p:txBody>
          <a:bodyPr wrap="square" lIns="0" tIns="0" rIns="0" bIns="0" rtlCol="0" anchor="ctr">
            <a:spAutoFit/>
          </a:bodyPr>
          <a:lstStyle/>
          <a:p>
            <a:pPr marL="0" lvl="1"/>
            <a:r>
              <a:rPr lang="en-US" sz="2400" dirty="0">
                <a:latin typeface="+mj-lt"/>
              </a:rPr>
              <a:t>Many-to-many relationships:</a:t>
            </a:r>
          </a:p>
          <a:p>
            <a:pPr marL="0" lvl="1"/>
            <a:r>
              <a:rPr lang="en-US" sz="2000" dirty="0"/>
              <a:t>Example: A Contact can attend multiple Events, and an Event can have many</a:t>
            </a:r>
            <a:br>
              <a:rPr lang="en-US" sz="2000" dirty="0"/>
            </a:br>
            <a:r>
              <a:rPr lang="en-US" sz="2000" dirty="0"/>
              <a:t>Contacts attend </a:t>
            </a:r>
          </a:p>
        </p:txBody>
      </p:sp>
    </p:spTree>
    <p:extLst>
      <p:ext uri="{BB962C8B-B14F-4D97-AF65-F5344CB8AC3E}">
        <p14:creationId xmlns:p14="http://schemas.microsoft.com/office/powerpoint/2010/main" val="25253885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0A5B3-53B8-440A-85DD-0A6364EA04FE}"/>
              </a:ext>
            </a:extLst>
          </p:cNvPr>
          <p:cNvSpPr>
            <a:spLocks noGrp="1"/>
          </p:cNvSpPr>
          <p:nvPr>
            <p:ph type="title"/>
          </p:nvPr>
        </p:nvSpPr>
        <p:spPr/>
        <p:txBody>
          <a:bodyPr/>
          <a:lstStyle/>
          <a:p>
            <a:r>
              <a:rPr lang="en-US">
                <a:cs typeface="Segoe UI"/>
              </a:rPr>
              <a:t>Module 2 lab</a:t>
            </a:r>
          </a:p>
        </p:txBody>
      </p:sp>
      <p:sp>
        <p:nvSpPr>
          <p:cNvPr id="173" name="Rectangle 172">
            <a:extLst>
              <a:ext uri="{FF2B5EF4-FFF2-40B4-BE49-F238E27FC236}">
                <a16:creationId xmlns:a16="http://schemas.microsoft.com/office/drawing/2014/main" id="{AFA999D4-AC75-4145-8764-517717261D14}"/>
              </a:ext>
            </a:extLst>
          </p:cNvPr>
          <p:cNvSpPr/>
          <p:nvPr/>
        </p:nvSpPr>
        <p:spPr>
          <a:xfrm>
            <a:off x="1741713" y="1822293"/>
            <a:ext cx="3989385" cy="3693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l" defTabSz="444500">
              <a:spcBef>
                <a:spcPct val="0"/>
              </a:spcBef>
              <a:spcAft>
                <a:spcPct val="35000"/>
              </a:spcAft>
              <a:buNone/>
            </a:pPr>
            <a:r>
              <a:rPr lang="en-US" sz="2400" kern="1200" dirty="0">
                <a:solidFill>
                  <a:schemeClr val="tx1"/>
                </a:solidFill>
              </a:rPr>
              <a:t>Lab 1: Data modeling</a:t>
            </a:r>
            <a:endParaRPr lang="en-IN" sz="2400" kern="1200" dirty="0">
              <a:solidFill>
                <a:schemeClr val="tx1"/>
              </a:solidFill>
            </a:endParaRPr>
          </a:p>
        </p:txBody>
      </p:sp>
      <p:pic>
        <p:nvPicPr>
          <p:cNvPr id="4" name="Picture 3" descr="A picture containing icon&#10;&#10;Description automatically generated">
            <a:extLst>
              <a:ext uri="{FF2B5EF4-FFF2-40B4-BE49-F238E27FC236}">
                <a16:creationId xmlns:a16="http://schemas.microsoft.com/office/drawing/2014/main" id="{81429C28-6772-4FB3-AE3F-B2EA7D6792AA}"/>
              </a:ext>
            </a:extLst>
          </p:cNvPr>
          <p:cNvPicPr>
            <a:picLocks noChangeAspect="1"/>
          </p:cNvPicPr>
          <p:nvPr/>
        </p:nvPicPr>
        <p:blipFill>
          <a:blip r:embed="rId3"/>
          <a:stretch>
            <a:fillRect/>
          </a:stretch>
        </p:blipFill>
        <p:spPr>
          <a:xfrm>
            <a:off x="576072" y="1527048"/>
            <a:ext cx="987470" cy="987470"/>
          </a:xfrm>
          <a:prstGeom prst="rect">
            <a:avLst/>
          </a:prstGeom>
        </p:spPr>
      </p:pic>
    </p:spTree>
    <p:extLst>
      <p:ext uri="{BB962C8B-B14F-4D97-AF65-F5344CB8AC3E}">
        <p14:creationId xmlns:p14="http://schemas.microsoft.com/office/powerpoint/2010/main" val="27662346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Module 3</a:t>
            </a:r>
            <a:r>
              <a:rPr lang="bs-Latn-BA" dirty="0"/>
              <a:t>: </a:t>
            </a:r>
            <a:r>
              <a:rPr lang="en-US" dirty="0"/>
              <a:t>Introduction to Power Apps</a:t>
            </a:r>
          </a:p>
        </p:txBody>
      </p:sp>
      <p:pic>
        <p:nvPicPr>
          <p:cNvPr id="31" name="Picture 30" descr="Icon of a document">
            <a:extLst>
              <a:ext uri="{FF2B5EF4-FFF2-40B4-BE49-F238E27FC236}">
                <a16:creationId xmlns:a16="http://schemas.microsoft.com/office/drawing/2014/main" id="{7BE23071-00C2-45BC-B90A-8F10801C7C2C}"/>
              </a:ext>
            </a:extLst>
          </p:cNvPr>
          <p:cNvPicPr>
            <a:picLocks noChangeAspect="1"/>
          </p:cNvPicPr>
          <p:nvPr/>
        </p:nvPicPr>
        <p:blipFill>
          <a:blip r:embed="rId3"/>
          <a:stretch>
            <a:fillRect/>
          </a:stretch>
        </p:blipFill>
        <p:spPr>
          <a:xfrm>
            <a:off x="10293773" y="2838450"/>
            <a:ext cx="885444" cy="1182624"/>
          </a:xfrm>
          <a:prstGeom prst="rect">
            <a:avLst/>
          </a:prstGeom>
        </p:spPr>
      </p:pic>
    </p:spTree>
    <p:extLst>
      <p:ext uri="{BB962C8B-B14F-4D97-AF65-F5344CB8AC3E}">
        <p14:creationId xmlns:p14="http://schemas.microsoft.com/office/powerpoint/2010/main" val="176749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5914137" cy="553998"/>
          </a:xfrm>
        </p:spPr>
        <p:txBody>
          <a:bodyPr/>
          <a:lstStyle/>
          <a:p>
            <a:r>
              <a:rPr lang="bs-Latn-BA"/>
              <a:t>Lesson </a:t>
            </a:r>
            <a:r>
              <a:rPr lang="en-US"/>
              <a:t>introduction</a:t>
            </a:r>
          </a:p>
        </p:txBody>
      </p:sp>
      <p:sp>
        <p:nvSpPr>
          <p:cNvPr id="5" name="Rectangle 4">
            <a:extLst>
              <a:ext uri="{FF2B5EF4-FFF2-40B4-BE49-F238E27FC236}">
                <a16:creationId xmlns:a16="http://schemas.microsoft.com/office/drawing/2014/main" id="{C4E9B422-5CDD-4063-976C-63AB017BCCAC}"/>
              </a:ext>
            </a:extLst>
          </p:cNvPr>
          <p:cNvSpPr/>
          <p:nvPr/>
        </p:nvSpPr>
        <p:spPr>
          <a:xfrm>
            <a:off x="588263" y="1189627"/>
            <a:ext cx="3125215" cy="369332"/>
          </a:xfrm>
          <a:prstGeom prst="rect">
            <a:avLst/>
          </a:prstGeom>
        </p:spPr>
        <p:txBody>
          <a:bodyPr wrap="none" lIns="0" tIns="0" rIns="0" bIns="0">
            <a:spAutoFit/>
          </a:bodyPr>
          <a:lstStyle/>
          <a:p>
            <a:r>
              <a:rPr lang="en-US" sz="2400">
                <a:latin typeface="+mj-lt"/>
              </a:rPr>
              <a:t>In this lesson, you will:</a:t>
            </a:r>
          </a:p>
        </p:txBody>
      </p:sp>
      <p:pic>
        <p:nvPicPr>
          <p:cNvPr id="3" name="Picture 2" descr="Icon of a circular arrow with dollar sign at the centre">
            <a:extLst>
              <a:ext uri="{FF2B5EF4-FFF2-40B4-BE49-F238E27FC236}">
                <a16:creationId xmlns:a16="http://schemas.microsoft.com/office/drawing/2014/main" id="{CC194B49-671B-40D0-9227-D2AA86B262DB}"/>
              </a:ext>
            </a:extLst>
          </p:cNvPr>
          <p:cNvPicPr>
            <a:picLocks noChangeAspect="1"/>
          </p:cNvPicPr>
          <p:nvPr/>
        </p:nvPicPr>
        <p:blipFill>
          <a:blip r:embed="rId3"/>
          <a:stretch>
            <a:fillRect/>
          </a:stretch>
        </p:blipFill>
        <p:spPr>
          <a:xfrm>
            <a:off x="588162" y="1732808"/>
            <a:ext cx="1002792" cy="1002792"/>
          </a:xfrm>
          <a:prstGeom prst="rect">
            <a:avLst/>
          </a:prstGeom>
        </p:spPr>
      </p:pic>
      <p:sp>
        <p:nvSpPr>
          <p:cNvPr id="8" name="TextBox 7">
            <a:extLst>
              <a:ext uri="{FF2B5EF4-FFF2-40B4-BE49-F238E27FC236}">
                <a16:creationId xmlns:a16="http://schemas.microsoft.com/office/drawing/2014/main" id="{4174A8F6-9438-41CA-8311-54A9D6F62988}"/>
              </a:ext>
            </a:extLst>
          </p:cNvPr>
          <p:cNvSpPr txBox="1"/>
          <p:nvPr/>
        </p:nvSpPr>
        <p:spPr>
          <a:xfrm>
            <a:off x="1790702" y="1926428"/>
            <a:ext cx="4464956" cy="615553"/>
          </a:xfrm>
          <a:prstGeom prst="rect">
            <a:avLst/>
          </a:prstGeom>
          <a:noFill/>
        </p:spPr>
        <p:txBody>
          <a:bodyPr wrap="square" lIns="0" tIns="0" rIns="0" bIns="0" rtlCol="0" anchor="ctr">
            <a:spAutoFit/>
          </a:bodyPr>
          <a:lstStyle/>
          <a:p>
            <a:r>
              <a:rPr lang="en-US" sz="2000" dirty="0"/>
              <a:t>Learn what Power Apps is and the business value it creates</a:t>
            </a:r>
          </a:p>
        </p:txBody>
      </p:sp>
      <p:cxnSp>
        <p:nvCxnSpPr>
          <p:cNvPr id="9" name="Straight Connector 8">
            <a:extLst>
              <a:ext uri="{FF2B5EF4-FFF2-40B4-BE49-F238E27FC236}">
                <a16:creationId xmlns:a16="http://schemas.microsoft.com/office/drawing/2014/main" id="{CF0731F7-44F0-4166-8655-A31384DB6513}"/>
              </a:ext>
              <a:ext uri="{C183D7F6-B498-43B3-948B-1728B52AA6E4}">
                <adec:decorative xmlns:adec="http://schemas.microsoft.com/office/drawing/2017/decorative" val="1"/>
              </a:ext>
            </a:extLst>
          </p:cNvPr>
          <p:cNvCxnSpPr>
            <a:cxnSpLocks/>
          </p:cNvCxnSpPr>
          <p:nvPr/>
        </p:nvCxnSpPr>
        <p:spPr>
          <a:xfrm>
            <a:off x="1790701" y="2942218"/>
            <a:ext cx="44649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3" name="Picture 22" descr="Icon of an aeroplane">
            <a:extLst>
              <a:ext uri="{FF2B5EF4-FFF2-40B4-BE49-F238E27FC236}">
                <a16:creationId xmlns:a16="http://schemas.microsoft.com/office/drawing/2014/main" id="{1BF6B9E2-8E01-411D-AF90-2EA66068528C}"/>
              </a:ext>
            </a:extLst>
          </p:cNvPr>
          <p:cNvPicPr>
            <a:picLocks noChangeAspect="1"/>
          </p:cNvPicPr>
          <p:nvPr/>
        </p:nvPicPr>
        <p:blipFill>
          <a:blip r:embed="rId4"/>
          <a:stretch>
            <a:fillRect/>
          </a:stretch>
        </p:blipFill>
        <p:spPr>
          <a:xfrm>
            <a:off x="588263" y="3151884"/>
            <a:ext cx="1002792" cy="1002792"/>
          </a:xfrm>
          <a:prstGeom prst="rect">
            <a:avLst/>
          </a:prstGeom>
        </p:spPr>
      </p:pic>
      <p:sp>
        <p:nvSpPr>
          <p:cNvPr id="11" name="TextBox 10">
            <a:extLst>
              <a:ext uri="{FF2B5EF4-FFF2-40B4-BE49-F238E27FC236}">
                <a16:creationId xmlns:a16="http://schemas.microsoft.com/office/drawing/2014/main" id="{0FCFAE49-0066-4968-9F16-CEEC25EB8430}"/>
              </a:ext>
            </a:extLst>
          </p:cNvPr>
          <p:cNvSpPr txBox="1"/>
          <p:nvPr/>
        </p:nvSpPr>
        <p:spPr>
          <a:xfrm>
            <a:off x="1790702" y="3190694"/>
            <a:ext cx="4464956" cy="923330"/>
          </a:xfrm>
          <a:prstGeom prst="rect">
            <a:avLst/>
          </a:prstGeom>
          <a:noFill/>
        </p:spPr>
        <p:txBody>
          <a:bodyPr wrap="square" lIns="0" tIns="0" rIns="0" bIns="0" rtlCol="0" anchor="ctr">
            <a:spAutoFit/>
          </a:bodyPr>
          <a:lstStyle/>
          <a:p>
            <a:r>
              <a:rPr lang="en-US" sz="2000"/>
              <a:t>Learn how one of the world’s largest airports is digitizing its processes using Power Apps</a:t>
            </a:r>
          </a:p>
        </p:txBody>
      </p:sp>
      <p:cxnSp>
        <p:nvCxnSpPr>
          <p:cNvPr id="15" name="Straight Connector 14">
            <a:extLst>
              <a:ext uri="{FF2B5EF4-FFF2-40B4-BE49-F238E27FC236}">
                <a16:creationId xmlns:a16="http://schemas.microsoft.com/office/drawing/2014/main" id="{0A0F3695-1463-457C-AD45-67D595FB2939}"/>
              </a:ext>
              <a:ext uri="{C183D7F6-B498-43B3-948B-1728B52AA6E4}">
                <adec:decorative xmlns:adec="http://schemas.microsoft.com/office/drawing/2017/decorative" val="1"/>
              </a:ext>
            </a:extLst>
          </p:cNvPr>
          <p:cNvCxnSpPr>
            <a:cxnSpLocks/>
          </p:cNvCxnSpPr>
          <p:nvPr/>
        </p:nvCxnSpPr>
        <p:spPr>
          <a:xfrm>
            <a:off x="1790701" y="4362500"/>
            <a:ext cx="44649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5" name="Picture 34" descr="Icon of a gear and a wrench going across it">
            <a:extLst>
              <a:ext uri="{FF2B5EF4-FFF2-40B4-BE49-F238E27FC236}">
                <a16:creationId xmlns:a16="http://schemas.microsoft.com/office/drawing/2014/main" id="{354458EA-4509-430C-A6BE-9FE875017822}"/>
              </a:ext>
            </a:extLst>
          </p:cNvPr>
          <p:cNvPicPr>
            <a:picLocks noChangeAspect="1"/>
          </p:cNvPicPr>
          <p:nvPr/>
        </p:nvPicPr>
        <p:blipFill>
          <a:blip r:embed="rId5"/>
          <a:stretch>
            <a:fillRect/>
          </a:stretch>
        </p:blipFill>
        <p:spPr>
          <a:xfrm>
            <a:off x="588263" y="4572168"/>
            <a:ext cx="1002792" cy="1002792"/>
          </a:xfrm>
          <a:prstGeom prst="rect">
            <a:avLst/>
          </a:prstGeom>
        </p:spPr>
      </p:pic>
      <p:sp>
        <p:nvSpPr>
          <p:cNvPr id="16" name="TextBox 15">
            <a:extLst>
              <a:ext uri="{FF2B5EF4-FFF2-40B4-BE49-F238E27FC236}">
                <a16:creationId xmlns:a16="http://schemas.microsoft.com/office/drawing/2014/main" id="{074CEEF3-A909-4DFC-8220-4FA7B1E2F691}"/>
              </a:ext>
            </a:extLst>
          </p:cNvPr>
          <p:cNvSpPr txBox="1"/>
          <p:nvPr/>
        </p:nvSpPr>
        <p:spPr>
          <a:xfrm>
            <a:off x="1790702" y="4610978"/>
            <a:ext cx="4464956" cy="923330"/>
          </a:xfrm>
          <a:prstGeom prst="rect">
            <a:avLst/>
          </a:prstGeom>
          <a:noFill/>
        </p:spPr>
        <p:txBody>
          <a:bodyPr wrap="square" lIns="0" tIns="0" rIns="0" bIns="0" rtlCol="0" anchor="ctr">
            <a:spAutoFit/>
          </a:bodyPr>
          <a:lstStyle/>
          <a:p>
            <a:r>
              <a:rPr lang="en-US" sz="2000"/>
              <a:t>See Power Apps in action and learn some of the options for making your first app</a:t>
            </a:r>
          </a:p>
        </p:txBody>
      </p:sp>
    </p:spTree>
    <p:extLst>
      <p:ext uri="{BB962C8B-B14F-4D97-AF65-F5344CB8AC3E}">
        <p14:creationId xmlns:p14="http://schemas.microsoft.com/office/powerpoint/2010/main" val="3942320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Power Apps and what it can do for you</a:t>
            </a:r>
          </a:p>
        </p:txBody>
      </p:sp>
      <p:pic>
        <p:nvPicPr>
          <p:cNvPr id="69" name="Picture 68" descr="Icon of a computer screen">
            <a:extLst>
              <a:ext uri="{FF2B5EF4-FFF2-40B4-BE49-F238E27FC236}">
                <a16:creationId xmlns:a16="http://schemas.microsoft.com/office/drawing/2014/main" id="{365AC886-1186-42FD-A2E9-265EE797AD27}"/>
              </a:ext>
            </a:extLst>
          </p:cNvPr>
          <p:cNvPicPr>
            <a:picLocks noChangeAspect="1"/>
          </p:cNvPicPr>
          <p:nvPr/>
        </p:nvPicPr>
        <p:blipFill>
          <a:blip r:embed="rId3"/>
          <a:stretch>
            <a:fillRect/>
          </a:stretch>
        </p:blipFill>
        <p:spPr>
          <a:xfrm>
            <a:off x="588263" y="1133488"/>
            <a:ext cx="938784" cy="938784"/>
          </a:xfrm>
          <a:prstGeom prst="rect">
            <a:avLst/>
          </a:prstGeom>
        </p:spPr>
      </p:pic>
      <p:sp>
        <p:nvSpPr>
          <p:cNvPr id="70" name="TextBox 69">
            <a:extLst>
              <a:ext uri="{FF2B5EF4-FFF2-40B4-BE49-F238E27FC236}">
                <a16:creationId xmlns:a16="http://schemas.microsoft.com/office/drawing/2014/main" id="{7B037B6F-E666-4D15-90A9-AFEDBA162961}"/>
              </a:ext>
            </a:extLst>
          </p:cNvPr>
          <p:cNvSpPr txBox="1">
            <a:spLocks/>
          </p:cNvSpPr>
          <p:nvPr/>
        </p:nvSpPr>
        <p:spPr>
          <a:xfrm>
            <a:off x="1741714" y="1448230"/>
            <a:ext cx="9867674" cy="307777"/>
          </a:xfrm>
          <a:prstGeom prst="rect">
            <a:avLst/>
          </a:prstGeom>
          <a:noFill/>
        </p:spPr>
        <p:txBody>
          <a:bodyPr wrap="square" lIns="0" tIns="0" rIns="0" bIns="0" rtlCol="0" anchor="ctr">
            <a:spAutoFit/>
          </a:bodyPr>
          <a:lstStyle/>
          <a:p>
            <a:r>
              <a:rPr lang="en-US" sz="2000"/>
              <a:t>Low/no-code platform for building apps</a:t>
            </a:r>
          </a:p>
        </p:txBody>
      </p:sp>
      <p:cxnSp>
        <p:nvCxnSpPr>
          <p:cNvPr id="71" name="Straight Connector 70">
            <a:extLst>
              <a:ext uri="{FF2B5EF4-FFF2-40B4-BE49-F238E27FC236}">
                <a16:creationId xmlns:a16="http://schemas.microsoft.com/office/drawing/2014/main" id="{78D7ABE5-58D9-4A5D-BA09-54A317D43739}"/>
              </a:ext>
              <a:ext uri="{C183D7F6-B498-43B3-948B-1728B52AA6E4}">
                <adec:decorative xmlns:adec="http://schemas.microsoft.com/office/drawing/2017/decorative" val="1"/>
              </a:ext>
            </a:extLst>
          </p:cNvPr>
          <p:cNvCxnSpPr>
            <a:cxnSpLocks/>
          </p:cNvCxnSpPr>
          <p:nvPr/>
        </p:nvCxnSpPr>
        <p:spPr>
          <a:xfrm>
            <a:off x="1741714" y="2249603"/>
            <a:ext cx="986767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2" name="Picture 71" descr="Icon of a server">
            <a:extLst>
              <a:ext uri="{FF2B5EF4-FFF2-40B4-BE49-F238E27FC236}">
                <a16:creationId xmlns:a16="http://schemas.microsoft.com/office/drawing/2014/main" id="{31D75129-28BF-49EE-A14E-F197D8112A57}"/>
              </a:ext>
            </a:extLst>
          </p:cNvPr>
          <p:cNvPicPr>
            <a:picLocks noChangeAspect="1"/>
          </p:cNvPicPr>
          <p:nvPr/>
        </p:nvPicPr>
        <p:blipFill>
          <a:blip r:embed="rId4"/>
          <a:stretch>
            <a:fillRect/>
          </a:stretch>
        </p:blipFill>
        <p:spPr>
          <a:xfrm>
            <a:off x="588263" y="2428458"/>
            <a:ext cx="938784" cy="938784"/>
          </a:xfrm>
          <a:prstGeom prst="rect">
            <a:avLst/>
          </a:prstGeom>
        </p:spPr>
      </p:pic>
      <p:sp>
        <p:nvSpPr>
          <p:cNvPr id="73" name="TextBox 72">
            <a:extLst>
              <a:ext uri="{FF2B5EF4-FFF2-40B4-BE49-F238E27FC236}">
                <a16:creationId xmlns:a16="http://schemas.microsoft.com/office/drawing/2014/main" id="{AC3A809F-59ED-440A-8CEA-77791C440E0F}"/>
              </a:ext>
            </a:extLst>
          </p:cNvPr>
          <p:cNvSpPr txBox="1">
            <a:spLocks/>
          </p:cNvSpPr>
          <p:nvPr/>
        </p:nvSpPr>
        <p:spPr>
          <a:xfrm>
            <a:off x="1741714" y="2750820"/>
            <a:ext cx="9867674" cy="307777"/>
          </a:xfrm>
          <a:prstGeom prst="rect">
            <a:avLst/>
          </a:prstGeom>
          <a:noFill/>
        </p:spPr>
        <p:txBody>
          <a:bodyPr wrap="square" lIns="0" tIns="0" rIns="0" bIns="0" rtlCol="0" anchor="ctr">
            <a:spAutoFit/>
          </a:bodyPr>
          <a:lstStyle/>
          <a:p>
            <a:r>
              <a:rPr lang="en-US" sz="2000"/>
              <a:t>Work with data where it lives</a:t>
            </a:r>
          </a:p>
        </p:txBody>
      </p:sp>
      <p:cxnSp>
        <p:nvCxnSpPr>
          <p:cNvPr id="74" name="Straight Connector 73">
            <a:extLst>
              <a:ext uri="{FF2B5EF4-FFF2-40B4-BE49-F238E27FC236}">
                <a16:creationId xmlns:a16="http://schemas.microsoft.com/office/drawing/2014/main" id="{5E525DC2-41C5-4B35-903D-3A5F13F479EA}"/>
              </a:ext>
              <a:ext uri="{C183D7F6-B498-43B3-948B-1728B52AA6E4}">
                <adec:decorative xmlns:adec="http://schemas.microsoft.com/office/drawing/2017/decorative" val="1"/>
              </a:ext>
            </a:extLst>
          </p:cNvPr>
          <p:cNvCxnSpPr>
            <a:cxnSpLocks/>
          </p:cNvCxnSpPr>
          <p:nvPr/>
        </p:nvCxnSpPr>
        <p:spPr>
          <a:xfrm>
            <a:off x="1741714" y="3559813"/>
            <a:ext cx="986767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Picture 75" descr="Icon of a document">
            <a:extLst>
              <a:ext uri="{FF2B5EF4-FFF2-40B4-BE49-F238E27FC236}">
                <a16:creationId xmlns:a16="http://schemas.microsoft.com/office/drawing/2014/main" id="{096EB3EB-17C1-4FCB-94AA-FC8DD78A1EEC}"/>
              </a:ext>
            </a:extLst>
          </p:cNvPr>
          <p:cNvPicPr>
            <a:picLocks noChangeAspect="1"/>
          </p:cNvPicPr>
          <p:nvPr/>
        </p:nvPicPr>
        <p:blipFill>
          <a:blip r:embed="rId5"/>
          <a:stretch>
            <a:fillRect/>
          </a:stretch>
        </p:blipFill>
        <p:spPr>
          <a:xfrm>
            <a:off x="588263" y="3738668"/>
            <a:ext cx="938784" cy="938784"/>
          </a:xfrm>
          <a:prstGeom prst="rect">
            <a:avLst/>
          </a:prstGeom>
        </p:spPr>
      </p:pic>
      <p:sp>
        <p:nvSpPr>
          <p:cNvPr id="77" name="TextBox 76">
            <a:extLst>
              <a:ext uri="{FF2B5EF4-FFF2-40B4-BE49-F238E27FC236}">
                <a16:creationId xmlns:a16="http://schemas.microsoft.com/office/drawing/2014/main" id="{968D8FB7-0894-4DD8-BAA3-84C9D610D481}"/>
              </a:ext>
            </a:extLst>
          </p:cNvPr>
          <p:cNvSpPr txBox="1">
            <a:spLocks/>
          </p:cNvSpPr>
          <p:nvPr/>
        </p:nvSpPr>
        <p:spPr>
          <a:xfrm>
            <a:off x="1741714" y="3738668"/>
            <a:ext cx="9867674" cy="1395254"/>
          </a:xfrm>
          <a:prstGeom prst="rect">
            <a:avLst/>
          </a:prstGeom>
          <a:noFill/>
        </p:spPr>
        <p:txBody>
          <a:bodyPr wrap="square" lIns="0" tIns="0" rIns="0" bIns="0" rtlCol="0" anchor="t">
            <a:spAutoFit/>
          </a:bodyPr>
          <a:lstStyle/>
          <a:p>
            <a:r>
              <a:rPr lang="en-US" sz="2000" dirty="0">
                <a:latin typeface="+mj-lt"/>
              </a:rPr>
              <a:t>Types of Power Apps:</a:t>
            </a:r>
          </a:p>
          <a:p>
            <a:pPr>
              <a:spcBef>
                <a:spcPts val="400"/>
              </a:spcBef>
              <a:spcAft>
                <a:spcPts val="400"/>
              </a:spcAft>
            </a:pPr>
            <a:r>
              <a:rPr lang="en-US" sz="1800" dirty="0"/>
              <a:t>Canvas apps: Build an app from a blank canvas</a:t>
            </a:r>
          </a:p>
          <a:p>
            <a:pPr>
              <a:spcBef>
                <a:spcPts val="400"/>
              </a:spcBef>
              <a:spcAft>
                <a:spcPts val="400"/>
              </a:spcAft>
            </a:pPr>
            <a:r>
              <a:rPr lang="en-US" sz="1800" dirty="0"/>
              <a:t>Model-driven apps: Build from data in Microsoft Dataverse</a:t>
            </a:r>
          </a:p>
          <a:p>
            <a:pPr>
              <a:spcBef>
                <a:spcPts val="400"/>
              </a:spcBef>
              <a:spcAft>
                <a:spcPts val="400"/>
              </a:spcAft>
            </a:pPr>
            <a:r>
              <a:rPr lang="en-US" sz="1800" dirty="0"/>
              <a:t>Portals: Externally-facing websites</a:t>
            </a:r>
          </a:p>
        </p:txBody>
      </p:sp>
      <p:cxnSp>
        <p:nvCxnSpPr>
          <p:cNvPr id="78" name="Straight Connector 77">
            <a:extLst>
              <a:ext uri="{FF2B5EF4-FFF2-40B4-BE49-F238E27FC236}">
                <a16:creationId xmlns:a16="http://schemas.microsoft.com/office/drawing/2014/main" id="{FCAB84BF-7444-4565-9B90-CDA0FFECE57B}"/>
              </a:ext>
              <a:ext uri="{C183D7F6-B498-43B3-948B-1728B52AA6E4}">
                <adec:decorative xmlns:adec="http://schemas.microsoft.com/office/drawing/2017/decorative" val="1"/>
              </a:ext>
            </a:extLst>
          </p:cNvPr>
          <p:cNvCxnSpPr>
            <a:cxnSpLocks/>
          </p:cNvCxnSpPr>
          <p:nvPr/>
        </p:nvCxnSpPr>
        <p:spPr>
          <a:xfrm>
            <a:off x="1741714" y="5312777"/>
            <a:ext cx="986767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9" name="Picture 78" descr="Icon of five circles that are inter-connected to each circle with a line">
            <a:extLst>
              <a:ext uri="{FF2B5EF4-FFF2-40B4-BE49-F238E27FC236}">
                <a16:creationId xmlns:a16="http://schemas.microsoft.com/office/drawing/2014/main" id="{ECA6DC36-E983-4668-882C-18B9FCA6CBF1}"/>
              </a:ext>
            </a:extLst>
          </p:cNvPr>
          <p:cNvPicPr>
            <a:picLocks noChangeAspect="1"/>
          </p:cNvPicPr>
          <p:nvPr/>
        </p:nvPicPr>
        <p:blipFill>
          <a:blip r:embed="rId6"/>
          <a:stretch>
            <a:fillRect/>
          </a:stretch>
        </p:blipFill>
        <p:spPr>
          <a:xfrm>
            <a:off x="588263" y="5491631"/>
            <a:ext cx="938784" cy="938784"/>
          </a:xfrm>
          <a:prstGeom prst="rect">
            <a:avLst/>
          </a:prstGeom>
        </p:spPr>
      </p:pic>
      <p:sp>
        <p:nvSpPr>
          <p:cNvPr id="80" name="TextBox 79">
            <a:extLst>
              <a:ext uri="{FF2B5EF4-FFF2-40B4-BE49-F238E27FC236}">
                <a16:creationId xmlns:a16="http://schemas.microsoft.com/office/drawing/2014/main" id="{E0CF4F10-D910-465E-BA81-6616DAEEB56D}"/>
              </a:ext>
            </a:extLst>
          </p:cNvPr>
          <p:cNvSpPr txBox="1">
            <a:spLocks/>
          </p:cNvSpPr>
          <p:nvPr/>
        </p:nvSpPr>
        <p:spPr>
          <a:xfrm>
            <a:off x="1741714" y="5504488"/>
            <a:ext cx="9867674" cy="861774"/>
          </a:xfrm>
          <a:prstGeom prst="rect">
            <a:avLst/>
          </a:prstGeom>
          <a:noFill/>
        </p:spPr>
        <p:txBody>
          <a:bodyPr wrap="square" lIns="0" tIns="0" rIns="0" bIns="0" rtlCol="0" anchor="t">
            <a:spAutoFit/>
          </a:bodyPr>
          <a:lstStyle/>
          <a:p>
            <a:r>
              <a:rPr lang="en-US" sz="2000" dirty="0">
                <a:latin typeface="+mj-lt"/>
              </a:rPr>
              <a:t>Add artificial intelligence to your app with no code</a:t>
            </a:r>
          </a:p>
          <a:p>
            <a:r>
              <a:rPr lang="en-US" sz="1800" dirty="0">
                <a:latin typeface="+mj-lt"/>
              </a:rPr>
              <a:t>The prediction model: </a:t>
            </a:r>
            <a:r>
              <a:rPr lang="en-US" sz="1800" dirty="0"/>
              <a:t>Create a model with AI Builder that can predict a yes or no answer based on historical data</a:t>
            </a:r>
          </a:p>
        </p:txBody>
      </p:sp>
    </p:spTree>
    <p:extLst>
      <p:ext uri="{BB962C8B-B14F-4D97-AF65-F5344CB8AC3E}">
        <p14:creationId xmlns:p14="http://schemas.microsoft.com/office/powerpoint/2010/main" val="351259668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E1625-326A-4220-92F9-205846EAB100}"/>
              </a:ext>
            </a:extLst>
          </p:cNvPr>
          <p:cNvSpPr>
            <a:spLocks noGrp="1"/>
          </p:cNvSpPr>
          <p:nvPr>
            <p:ph type="title"/>
          </p:nvPr>
        </p:nvSpPr>
        <p:spPr/>
        <p:txBody>
          <a:bodyPr/>
          <a:lstStyle/>
          <a:p>
            <a:r>
              <a:rPr lang="en-US"/>
              <a:t>Canvas apps</a:t>
            </a:r>
          </a:p>
        </p:txBody>
      </p:sp>
      <p:sp>
        <p:nvSpPr>
          <p:cNvPr id="7" name="Rectangle 6">
            <a:extLst>
              <a:ext uri="{FF2B5EF4-FFF2-40B4-BE49-F238E27FC236}">
                <a16:creationId xmlns:a16="http://schemas.microsoft.com/office/drawing/2014/main" id="{8E0A3B48-0168-452B-A96C-17F2072D75D4}"/>
              </a:ext>
            </a:extLst>
          </p:cNvPr>
          <p:cNvSpPr/>
          <p:nvPr/>
        </p:nvSpPr>
        <p:spPr bwMode="auto">
          <a:xfrm>
            <a:off x="584200" y="1436688"/>
            <a:ext cx="5657850" cy="23495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tx1"/>
                </a:solidFill>
              </a:rPr>
              <a:t>Canvas apps are a great option when you want to build an app from a blank canvas. You start by choosing the screen size: tablet or mobile, then you have a blank screen from which</a:t>
            </a:r>
            <a:br>
              <a:rPr lang="en-US" sz="2000" dirty="0">
                <a:solidFill>
                  <a:schemeClr val="tx1"/>
                </a:solidFill>
              </a:rPr>
            </a:br>
            <a:r>
              <a:rPr lang="en-US" sz="2000" dirty="0">
                <a:solidFill>
                  <a:schemeClr val="tx1"/>
                </a:solidFill>
              </a:rPr>
              <a:t>to build</a:t>
            </a:r>
          </a:p>
        </p:txBody>
      </p:sp>
      <p:sp>
        <p:nvSpPr>
          <p:cNvPr id="8" name="Rectangle 7">
            <a:extLst>
              <a:ext uri="{FF2B5EF4-FFF2-40B4-BE49-F238E27FC236}">
                <a16:creationId xmlns:a16="http://schemas.microsoft.com/office/drawing/2014/main" id="{55121C00-C107-4EFC-8E6E-42465D7C1E75}"/>
              </a:ext>
            </a:extLst>
          </p:cNvPr>
          <p:cNvSpPr/>
          <p:nvPr/>
        </p:nvSpPr>
        <p:spPr bwMode="auto">
          <a:xfrm>
            <a:off x="584200" y="3919516"/>
            <a:ext cx="5657850" cy="23495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r>
              <a:rPr lang="en-US" sz="2000" dirty="0">
                <a:solidFill>
                  <a:schemeClr val="tx1"/>
                </a:solidFill>
              </a:rPr>
              <a:t>You can interact with data in your app by adding data sources. Drag and drop various controls and add the desired functionality by writing Excel style formulas. Canvas apps provide you complete flexibility when building your apps</a:t>
            </a:r>
          </a:p>
        </p:txBody>
      </p:sp>
      <p:sp>
        <p:nvSpPr>
          <p:cNvPr id="10" name="Rectangle 9">
            <a:extLst>
              <a:ext uri="{FF2B5EF4-FFF2-40B4-BE49-F238E27FC236}">
                <a16:creationId xmlns:a16="http://schemas.microsoft.com/office/drawing/2014/main" id="{0418F2B7-6E57-4BF0-AAC8-E4538A149244}"/>
              </a:ext>
              <a:ext uri="{C183D7F6-B498-43B3-948B-1728B52AA6E4}">
                <adec:decorative xmlns:adec="http://schemas.microsoft.com/office/drawing/2017/decorative" val="1"/>
              </a:ext>
            </a:extLst>
          </p:cNvPr>
          <p:cNvSpPr/>
          <p:nvPr/>
        </p:nvSpPr>
        <p:spPr bwMode="auto">
          <a:xfrm>
            <a:off x="6400800" y="1436688"/>
            <a:ext cx="5208588" cy="4832350"/>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37160" tIns="91440" rIns="137160" bIns="91440" numCol="1" spcCol="0" rtlCol="0" fromWordArt="0" anchor="t" anchorCtr="0" forceAA="0" compatLnSpc="1">
            <a:prstTxWarp prst="textNoShape">
              <a:avLst/>
            </a:prstTxWarp>
            <a:noAutofit/>
          </a:bodyPr>
          <a:lstStyle/>
          <a:p>
            <a:pPr lvl="0" fontAlgn="base"/>
            <a:endParaRPr lang="en-US" sz="2000">
              <a:latin typeface="+mj-lt"/>
            </a:endParaRPr>
          </a:p>
        </p:txBody>
      </p:sp>
      <p:pic>
        <p:nvPicPr>
          <p:cNvPr id="5" name="Picture 4" descr="Two mobile phones with its screen shot depicting manager check list and Heathrow site with vehicles page">
            <a:extLst>
              <a:ext uri="{FF2B5EF4-FFF2-40B4-BE49-F238E27FC236}">
                <a16:creationId xmlns:a16="http://schemas.microsoft.com/office/drawing/2014/main" id="{7B86AE1E-5A63-4F2D-B0CB-47B4A70A659A}"/>
              </a:ext>
            </a:extLst>
          </p:cNvPr>
          <p:cNvPicPr>
            <a:picLocks noChangeAspect="1"/>
          </p:cNvPicPr>
          <p:nvPr/>
        </p:nvPicPr>
        <p:blipFill rotWithShape="1">
          <a:blip r:embed="rId2"/>
          <a:srcRect l="14403" r="14366"/>
          <a:stretch/>
        </p:blipFill>
        <p:spPr>
          <a:xfrm>
            <a:off x="6738144" y="2119693"/>
            <a:ext cx="4533900" cy="3466341"/>
          </a:xfrm>
          <a:prstGeom prst="rect">
            <a:avLst/>
          </a:prstGeom>
        </p:spPr>
      </p:pic>
      <p:pic>
        <p:nvPicPr>
          <p:cNvPr id="4" name="Picture 3" descr="Shape&#10;&#10;Description automatically generated">
            <a:extLst>
              <a:ext uri="{FF2B5EF4-FFF2-40B4-BE49-F238E27FC236}">
                <a16:creationId xmlns:a16="http://schemas.microsoft.com/office/drawing/2014/main" id="{C6CCB982-A72E-C32B-F02A-6F723B44EFDC}"/>
              </a:ext>
            </a:extLst>
          </p:cNvPr>
          <p:cNvPicPr>
            <a:picLocks noChangeAspect="1"/>
          </p:cNvPicPr>
          <p:nvPr/>
        </p:nvPicPr>
        <p:blipFill>
          <a:blip r:embed="rId3"/>
          <a:stretch>
            <a:fillRect/>
          </a:stretch>
        </p:blipFill>
        <p:spPr>
          <a:xfrm>
            <a:off x="10863819" y="278736"/>
            <a:ext cx="816450" cy="816450"/>
          </a:xfrm>
          <a:prstGeom prst="rect">
            <a:avLst/>
          </a:prstGeom>
        </p:spPr>
      </p:pic>
    </p:spTree>
    <p:extLst>
      <p:ext uri="{BB962C8B-B14F-4D97-AF65-F5344CB8AC3E}">
        <p14:creationId xmlns:p14="http://schemas.microsoft.com/office/powerpoint/2010/main" val="10987293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bs-Latn-BA" dirty="0"/>
              <a:t>Course agenda</a:t>
            </a:r>
            <a:endParaRPr lang="en-US" dirty="0"/>
          </a:p>
        </p:txBody>
      </p:sp>
      <p:sp>
        <p:nvSpPr>
          <p:cNvPr id="71" name="Rectangle 70">
            <a:extLst>
              <a:ext uri="{FF2B5EF4-FFF2-40B4-BE49-F238E27FC236}">
                <a16:creationId xmlns:a16="http://schemas.microsoft.com/office/drawing/2014/main" id="{F5DF63CA-3ADE-4B87-8119-246783E9B0C5}"/>
              </a:ext>
            </a:extLst>
          </p:cNvPr>
          <p:cNvSpPr/>
          <p:nvPr/>
        </p:nvSpPr>
        <p:spPr bwMode="auto">
          <a:xfrm>
            <a:off x="600058" y="1344386"/>
            <a:ext cx="3654455" cy="128451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92024" tIns="137160" rIns="182880" bIns="137160" numCol="1" spcCol="1270" anchor="ctr" anchorCtr="0">
            <a:noAutofit/>
          </a:bodyPr>
          <a:lstStyle/>
          <a:p>
            <a:pPr lvl="0">
              <a:buSzPct val="90000"/>
            </a:pPr>
            <a:r>
              <a:rPr lang="en-US" sz="2400" dirty="0">
                <a:solidFill>
                  <a:schemeClr val="bg1"/>
                </a:solidFill>
                <a:latin typeface="Segoe UI Semibold"/>
                <a:cs typeface="Segoe UI Semilight"/>
              </a:rPr>
              <a:t>Module 1</a:t>
            </a:r>
            <a:br>
              <a:rPr lang="en-US" sz="2400" dirty="0">
                <a:solidFill>
                  <a:schemeClr val="bg1"/>
                </a:solidFill>
                <a:latin typeface="Segoe UI Semibold"/>
                <a:cs typeface="Segoe UI Semilight"/>
              </a:rPr>
            </a:br>
            <a:r>
              <a:rPr lang="en-US" sz="2000" dirty="0">
                <a:solidFill>
                  <a:schemeClr val="bg1"/>
                </a:solidFill>
              </a:rPr>
              <a:t>Introduction to Microsoft </a:t>
            </a:r>
            <a:br>
              <a:rPr lang="en-US" sz="2000" dirty="0">
                <a:solidFill>
                  <a:schemeClr val="bg1"/>
                </a:solidFill>
              </a:rPr>
            </a:br>
            <a:r>
              <a:rPr lang="en-US" sz="2000" dirty="0">
                <a:solidFill>
                  <a:schemeClr val="bg1"/>
                </a:solidFill>
              </a:rPr>
              <a:t>Power Platform</a:t>
            </a:r>
          </a:p>
        </p:txBody>
      </p:sp>
      <p:sp>
        <p:nvSpPr>
          <p:cNvPr id="70" name="Rectangle 69">
            <a:extLst>
              <a:ext uri="{FF2B5EF4-FFF2-40B4-BE49-F238E27FC236}">
                <a16:creationId xmlns:a16="http://schemas.microsoft.com/office/drawing/2014/main" id="{21A7CA32-FD4C-4A98-8DAE-46B18E4DAE7C}"/>
              </a:ext>
            </a:extLst>
          </p:cNvPr>
          <p:cNvSpPr/>
          <p:nvPr/>
        </p:nvSpPr>
        <p:spPr>
          <a:xfrm>
            <a:off x="600059" y="2679863"/>
            <a:ext cx="3657600"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ctr" anchorCtr="0">
            <a:noAutofit/>
          </a:bodyPr>
          <a:lstStyle/>
          <a:p>
            <a:pPr defTabSz="800100">
              <a:spcBef>
                <a:spcPct val="0"/>
              </a:spcBef>
              <a:spcAft>
                <a:spcPct val="35000"/>
              </a:spcAft>
              <a:buSzPct val="100000"/>
              <a:tabLst>
                <a:tab pos="349724" algn="l"/>
                <a:tab pos="582873" algn="l"/>
              </a:tabLst>
            </a:pPr>
            <a:r>
              <a:rPr lang="en-US" dirty="0">
                <a:solidFill>
                  <a:schemeClr val="tx1"/>
                </a:solidFill>
              </a:rPr>
              <a:t>Microsoft Power Platform overview</a:t>
            </a:r>
          </a:p>
        </p:txBody>
      </p:sp>
      <p:sp>
        <p:nvSpPr>
          <p:cNvPr id="73" name="Rectangle 72">
            <a:extLst>
              <a:ext uri="{FF2B5EF4-FFF2-40B4-BE49-F238E27FC236}">
                <a16:creationId xmlns:a16="http://schemas.microsoft.com/office/drawing/2014/main" id="{4CA43703-29FD-44B5-B3F3-921D95BB9BEB}"/>
              </a:ext>
            </a:extLst>
          </p:cNvPr>
          <p:cNvSpPr/>
          <p:nvPr/>
        </p:nvSpPr>
        <p:spPr bwMode="auto">
          <a:xfrm>
            <a:off x="4405274" y="1344386"/>
            <a:ext cx="3654455" cy="128451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92024" tIns="137160" rIns="182880" bIns="137160" numCol="1" spcCol="1270" anchor="ctr" anchorCtr="0">
            <a:noAutofit/>
          </a:bodyPr>
          <a:lstStyle/>
          <a:p>
            <a:pPr lvl="0">
              <a:buSzPct val="90000"/>
            </a:pPr>
            <a:r>
              <a:rPr lang="en-US" sz="2400" dirty="0">
                <a:solidFill>
                  <a:schemeClr val="bg1"/>
                </a:solidFill>
                <a:latin typeface="Segoe UI Semibold"/>
                <a:cs typeface="Segoe UI Semilight"/>
              </a:rPr>
              <a:t>Module 2</a:t>
            </a:r>
            <a:br>
              <a:rPr lang="en-US" sz="2400" dirty="0">
                <a:solidFill>
                  <a:schemeClr val="bg1"/>
                </a:solidFill>
                <a:latin typeface="Segoe UI Semibold"/>
                <a:cs typeface="Segoe UI Semilight"/>
              </a:rPr>
            </a:br>
            <a:r>
              <a:rPr lang="en-US" sz="2000" dirty="0">
                <a:solidFill>
                  <a:schemeClr val="bg1"/>
                </a:solidFill>
              </a:rPr>
              <a:t>Introduction to Microsoft Dataverse</a:t>
            </a:r>
          </a:p>
        </p:txBody>
      </p:sp>
      <p:sp>
        <p:nvSpPr>
          <p:cNvPr id="85" name="Rectangle 84">
            <a:extLst>
              <a:ext uri="{FF2B5EF4-FFF2-40B4-BE49-F238E27FC236}">
                <a16:creationId xmlns:a16="http://schemas.microsoft.com/office/drawing/2014/main" id="{08D12578-3A56-4DAF-A461-4202D442F98F}"/>
              </a:ext>
            </a:extLst>
          </p:cNvPr>
          <p:cNvSpPr/>
          <p:nvPr/>
        </p:nvSpPr>
        <p:spPr>
          <a:xfrm>
            <a:off x="4402129" y="2674524"/>
            <a:ext cx="3654455"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0" rIns="0" bIns="0" numCol="1" spcCol="1270" anchor="ctr" anchorCtr="0">
            <a:noAutofit/>
          </a:bodyPr>
          <a:lstStyle/>
          <a:p>
            <a:pPr defTabSz="800100">
              <a:spcBef>
                <a:spcPct val="0"/>
              </a:spcBef>
              <a:spcAft>
                <a:spcPct val="35000"/>
              </a:spcAft>
              <a:buSzPct val="100000"/>
              <a:tabLst>
                <a:tab pos="349724" algn="l"/>
                <a:tab pos="582873" algn="l"/>
              </a:tabLst>
            </a:pPr>
            <a:r>
              <a:rPr lang="en-US" spc="-10" dirty="0">
                <a:solidFill>
                  <a:schemeClr val="tx1"/>
                </a:solidFill>
              </a:rPr>
              <a:t>Microsoft Dataverse overview </a:t>
            </a:r>
          </a:p>
        </p:txBody>
      </p:sp>
      <p:cxnSp>
        <p:nvCxnSpPr>
          <p:cNvPr id="19" name="Straight Connector 18">
            <a:extLst>
              <a:ext uri="{FF2B5EF4-FFF2-40B4-BE49-F238E27FC236}">
                <a16:creationId xmlns:a16="http://schemas.microsoft.com/office/drawing/2014/main" id="{02F51D4F-D1E2-49EE-B5CF-92DC8268D46D}"/>
              </a:ext>
              <a:ext uri="{C183D7F6-B498-43B3-948B-1728B52AA6E4}">
                <adec:decorative xmlns:adec="http://schemas.microsoft.com/office/drawing/2017/decorative" val="1"/>
              </a:ext>
            </a:extLst>
          </p:cNvPr>
          <p:cNvCxnSpPr>
            <a:cxnSpLocks/>
          </p:cNvCxnSpPr>
          <p:nvPr/>
        </p:nvCxnSpPr>
        <p:spPr>
          <a:xfrm>
            <a:off x="8184204" y="4098581"/>
            <a:ext cx="36576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EFC4B1B-64BC-49C6-873B-B6999714C498}"/>
              </a:ext>
            </a:extLst>
          </p:cNvPr>
          <p:cNvSpPr/>
          <p:nvPr/>
        </p:nvSpPr>
        <p:spPr>
          <a:xfrm>
            <a:off x="8184204" y="4144206"/>
            <a:ext cx="3657600"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ctr" anchorCtr="0">
            <a:noAutofit/>
          </a:bodyPr>
          <a:lstStyle/>
          <a:p>
            <a:pPr defTabSz="800100">
              <a:spcBef>
                <a:spcPct val="0"/>
              </a:spcBef>
              <a:spcAft>
                <a:spcPct val="35000"/>
              </a:spcAft>
              <a:buSzPct val="100000"/>
              <a:tabLst>
                <a:tab pos="349724" algn="l"/>
                <a:tab pos="582873" algn="l"/>
              </a:tabLst>
            </a:pPr>
            <a:r>
              <a:rPr lang="en-US" dirty="0">
                <a:solidFill>
                  <a:schemeClr val="tx1"/>
                </a:solidFill>
              </a:rPr>
              <a:t>How to build a model-driven app</a:t>
            </a:r>
          </a:p>
        </p:txBody>
      </p:sp>
      <p:cxnSp>
        <p:nvCxnSpPr>
          <p:cNvPr id="84" name="Straight Connector 83">
            <a:extLst>
              <a:ext uri="{FF2B5EF4-FFF2-40B4-BE49-F238E27FC236}">
                <a16:creationId xmlns:a16="http://schemas.microsoft.com/office/drawing/2014/main" id="{FA1F868B-42B5-4C0A-BEF9-25467582D2DC}"/>
              </a:ext>
              <a:ext uri="{C183D7F6-B498-43B3-948B-1728B52AA6E4}">
                <adec:decorative xmlns:adec="http://schemas.microsoft.com/office/drawing/2017/decorative" val="1"/>
              </a:ext>
            </a:extLst>
          </p:cNvPr>
          <p:cNvCxnSpPr>
            <a:cxnSpLocks/>
          </p:cNvCxnSpPr>
          <p:nvPr/>
        </p:nvCxnSpPr>
        <p:spPr>
          <a:xfrm>
            <a:off x="8184204" y="4812037"/>
            <a:ext cx="36576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021C6C3B-B2EC-46DC-AF2D-E0BEB728A9A4}"/>
              </a:ext>
            </a:extLst>
          </p:cNvPr>
          <p:cNvSpPr/>
          <p:nvPr/>
        </p:nvSpPr>
        <p:spPr>
          <a:xfrm>
            <a:off x="8184204" y="4857665"/>
            <a:ext cx="3657600"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ctr" anchorCtr="0">
            <a:noAutofit/>
          </a:bodyPr>
          <a:lstStyle/>
          <a:p>
            <a:pPr defTabSz="800100">
              <a:spcBef>
                <a:spcPct val="0"/>
              </a:spcBef>
              <a:spcAft>
                <a:spcPct val="35000"/>
              </a:spcAft>
              <a:buSzPct val="100000"/>
              <a:tabLst>
                <a:tab pos="349724" algn="l"/>
                <a:tab pos="582873" algn="l"/>
              </a:tabLst>
            </a:pPr>
            <a:r>
              <a:rPr lang="en-US" dirty="0">
                <a:solidFill>
                  <a:schemeClr val="tx1"/>
                </a:solidFill>
              </a:rPr>
              <a:t>Lab: How to build a canvas app</a:t>
            </a:r>
          </a:p>
        </p:txBody>
      </p:sp>
      <p:sp>
        <p:nvSpPr>
          <p:cNvPr id="72" name="Rectangle 71">
            <a:extLst>
              <a:ext uri="{FF2B5EF4-FFF2-40B4-BE49-F238E27FC236}">
                <a16:creationId xmlns:a16="http://schemas.microsoft.com/office/drawing/2014/main" id="{91EA6C3C-D320-4731-9D17-C9E6DD4D1BD0}"/>
              </a:ext>
            </a:extLst>
          </p:cNvPr>
          <p:cNvSpPr/>
          <p:nvPr/>
        </p:nvSpPr>
        <p:spPr bwMode="auto">
          <a:xfrm>
            <a:off x="8207345" y="1344386"/>
            <a:ext cx="3654455" cy="128451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92024" tIns="137160" rIns="182880" bIns="137160" numCol="1" spcCol="1270" anchor="ctr" anchorCtr="0">
            <a:noAutofit/>
          </a:bodyPr>
          <a:lstStyle/>
          <a:p>
            <a:pPr lvl="0">
              <a:buSzPct val="90000"/>
            </a:pPr>
            <a:r>
              <a:rPr lang="en-US" sz="2400" dirty="0">
                <a:solidFill>
                  <a:schemeClr val="bg1"/>
                </a:solidFill>
                <a:latin typeface="Segoe UI Semibold"/>
                <a:cs typeface="Segoe UI Semilight"/>
              </a:rPr>
              <a:t>Module 3</a:t>
            </a:r>
            <a:br>
              <a:rPr lang="en-US" sz="2400" dirty="0">
                <a:solidFill>
                  <a:schemeClr val="bg1"/>
                </a:solidFill>
                <a:latin typeface="Segoe UI Semibold"/>
                <a:cs typeface="Segoe UI Semilight"/>
              </a:rPr>
            </a:br>
            <a:r>
              <a:rPr lang="en-US" sz="2000" dirty="0">
                <a:solidFill>
                  <a:schemeClr val="bg1"/>
                </a:solidFill>
              </a:rPr>
              <a:t>Get Started with Power Apps</a:t>
            </a:r>
          </a:p>
        </p:txBody>
      </p:sp>
      <p:sp>
        <p:nvSpPr>
          <p:cNvPr id="76" name="Rectangle 75">
            <a:extLst>
              <a:ext uri="{FF2B5EF4-FFF2-40B4-BE49-F238E27FC236}">
                <a16:creationId xmlns:a16="http://schemas.microsoft.com/office/drawing/2014/main" id="{AAA51081-5959-4938-852D-7DF7CF866793}"/>
              </a:ext>
            </a:extLst>
          </p:cNvPr>
          <p:cNvSpPr/>
          <p:nvPr/>
        </p:nvSpPr>
        <p:spPr>
          <a:xfrm>
            <a:off x="8184204" y="2679863"/>
            <a:ext cx="3657600"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ctr" anchorCtr="0">
            <a:noAutofit/>
          </a:bodyPr>
          <a:lstStyle/>
          <a:p>
            <a:pPr defTabSz="800100">
              <a:spcBef>
                <a:spcPct val="0"/>
              </a:spcBef>
              <a:spcAft>
                <a:spcPct val="35000"/>
              </a:spcAft>
              <a:buSzPct val="100000"/>
              <a:tabLst>
                <a:tab pos="349724" algn="l"/>
                <a:tab pos="582873" algn="l"/>
              </a:tabLst>
            </a:pPr>
            <a:r>
              <a:rPr lang="en-US" dirty="0">
                <a:solidFill>
                  <a:schemeClr val="tx1"/>
                </a:solidFill>
              </a:rPr>
              <a:t>Introduction to Power Apps</a:t>
            </a:r>
          </a:p>
        </p:txBody>
      </p:sp>
      <p:cxnSp>
        <p:nvCxnSpPr>
          <p:cNvPr id="74" name="Straight Connector 73">
            <a:extLst>
              <a:ext uri="{FF2B5EF4-FFF2-40B4-BE49-F238E27FC236}">
                <a16:creationId xmlns:a16="http://schemas.microsoft.com/office/drawing/2014/main" id="{BB6854BD-4D34-4854-B289-AE8DC6ADCA6D}"/>
              </a:ext>
              <a:ext uri="{C183D7F6-B498-43B3-948B-1728B52AA6E4}">
                <adec:decorative xmlns:adec="http://schemas.microsoft.com/office/drawing/2017/decorative" val="1"/>
              </a:ext>
            </a:extLst>
          </p:cNvPr>
          <p:cNvCxnSpPr>
            <a:cxnSpLocks/>
          </p:cNvCxnSpPr>
          <p:nvPr/>
        </p:nvCxnSpPr>
        <p:spPr>
          <a:xfrm>
            <a:off x="8184204" y="3415406"/>
            <a:ext cx="36576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67243BC4-D590-4597-969B-FFB6FFBA8F9D}"/>
              </a:ext>
            </a:extLst>
          </p:cNvPr>
          <p:cNvSpPr/>
          <p:nvPr/>
        </p:nvSpPr>
        <p:spPr>
          <a:xfrm>
            <a:off x="8184204" y="3429000"/>
            <a:ext cx="3657600"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0" bIns="106040" numCol="1" spcCol="1270" anchor="ctr" anchorCtr="0">
            <a:noAutofit/>
          </a:bodyPr>
          <a:lstStyle/>
          <a:p>
            <a:pPr defTabSz="800100">
              <a:spcBef>
                <a:spcPct val="0"/>
              </a:spcBef>
              <a:spcAft>
                <a:spcPct val="35000"/>
              </a:spcAft>
              <a:buSzPct val="100000"/>
              <a:tabLst>
                <a:tab pos="349724" algn="l"/>
                <a:tab pos="582873" algn="l"/>
              </a:tabLst>
            </a:pPr>
            <a:r>
              <a:rPr lang="en-US" dirty="0">
                <a:solidFill>
                  <a:schemeClr val="tx1"/>
                </a:solidFill>
              </a:rPr>
              <a:t>How to build a canvas app</a:t>
            </a:r>
          </a:p>
        </p:txBody>
      </p:sp>
      <p:cxnSp>
        <p:nvCxnSpPr>
          <p:cNvPr id="77" name="Straight Connector 76">
            <a:extLst>
              <a:ext uri="{FF2B5EF4-FFF2-40B4-BE49-F238E27FC236}">
                <a16:creationId xmlns:a16="http://schemas.microsoft.com/office/drawing/2014/main" id="{A68F96A5-F4B0-4C78-B64F-3E04DF15BDA9}"/>
              </a:ext>
              <a:ext uri="{C183D7F6-B498-43B3-948B-1728B52AA6E4}">
                <adec:decorative xmlns:adec="http://schemas.microsoft.com/office/drawing/2017/decorative" val="1"/>
              </a:ext>
            </a:extLst>
          </p:cNvPr>
          <p:cNvCxnSpPr>
            <a:cxnSpLocks/>
          </p:cNvCxnSpPr>
          <p:nvPr/>
        </p:nvCxnSpPr>
        <p:spPr>
          <a:xfrm>
            <a:off x="4402129" y="3421128"/>
            <a:ext cx="36371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658FC52B-C490-4A8B-AE3C-35011EAFF693}"/>
              </a:ext>
            </a:extLst>
          </p:cNvPr>
          <p:cNvSpPr/>
          <p:nvPr/>
        </p:nvSpPr>
        <p:spPr>
          <a:xfrm>
            <a:off x="4402129" y="3530600"/>
            <a:ext cx="3637156" cy="62607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ctr" anchorCtr="0">
            <a:noAutofit/>
          </a:bodyPr>
          <a:lstStyle/>
          <a:p>
            <a:pPr defTabSz="800100">
              <a:spcBef>
                <a:spcPct val="0"/>
              </a:spcBef>
              <a:spcAft>
                <a:spcPct val="35000"/>
              </a:spcAft>
              <a:buSzPct val="100000"/>
              <a:tabLst>
                <a:tab pos="349724" algn="l"/>
                <a:tab pos="582873" algn="l"/>
              </a:tabLst>
            </a:pPr>
            <a:r>
              <a:rPr lang="en-US" dirty="0">
                <a:solidFill>
                  <a:schemeClr val="tx1"/>
                </a:solidFill>
              </a:rPr>
              <a:t>Lab: Data modeling</a:t>
            </a:r>
          </a:p>
        </p:txBody>
      </p:sp>
      <p:cxnSp>
        <p:nvCxnSpPr>
          <p:cNvPr id="22" name="Straight Connector 21">
            <a:extLst>
              <a:ext uri="{FF2B5EF4-FFF2-40B4-BE49-F238E27FC236}">
                <a16:creationId xmlns:a16="http://schemas.microsoft.com/office/drawing/2014/main" id="{9F8B80EB-F776-4296-AB9B-914DD6000856}"/>
              </a:ext>
              <a:ext uri="{C183D7F6-B498-43B3-948B-1728B52AA6E4}">
                <adec:decorative xmlns:adec="http://schemas.microsoft.com/office/drawing/2017/decorative" val="1"/>
              </a:ext>
            </a:extLst>
          </p:cNvPr>
          <p:cNvCxnSpPr>
            <a:cxnSpLocks/>
          </p:cNvCxnSpPr>
          <p:nvPr/>
        </p:nvCxnSpPr>
        <p:spPr>
          <a:xfrm>
            <a:off x="600059" y="3433828"/>
            <a:ext cx="36371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5C3DDA-13DF-4BF4-8DD2-C15C443AA493}"/>
              </a:ext>
            </a:extLst>
          </p:cNvPr>
          <p:cNvSpPr/>
          <p:nvPr/>
        </p:nvSpPr>
        <p:spPr>
          <a:xfrm>
            <a:off x="600059" y="3441700"/>
            <a:ext cx="3637156" cy="62607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ctr" anchorCtr="0">
            <a:noAutofit/>
          </a:bodyPr>
          <a:lstStyle/>
          <a:p>
            <a:pPr defTabSz="800100">
              <a:spcBef>
                <a:spcPct val="0"/>
              </a:spcBef>
              <a:spcAft>
                <a:spcPct val="35000"/>
              </a:spcAft>
              <a:buSzPct val="100000"/>
              <a:tabLst>
                <a:tab pos="349724" algn="l"/>
                <a:tab pos="582873" algn="l"/>
              </a:tabLst>
            </a:pPr>
            <a:r>
              <a:rPr lang="en-US" dirty="0">
                <a:solidFill>
                  <a:schemeClr val="tx1"/>
                </a:solidFill>
              </a:rPr>
              <a:t>Lab 0: Setup lab environment</a:t>
            </a:r>
          </a:p>
        </p:txBody>
      </p:sp>
      <p:sp>
        <p:nvSpPr>
          <p:cNvPr id="2" name="Rectangle 1">
            <a:extLst>
              <a:ext uri="{FF2B5EF4-FFF2-40B4-BE49-F238E27FC236}">
                <a16:creationId xmlns:a16="http://schemas.microsoft.com/office/drawing/2014/main" id="{EDE8CB4A-8B81-8034-A7FC-303FD0D95A62}"/>
              </a:ext>
            </a:extLst>
          </p:cNvPr>
          <p:cNvSpPr/>
          <p:nvPr/>
        </p:nvSpPr>
        <p:spPr>
          <a:xfrm>
            <a:off x="8207345" y="5571124"/>
            <a:ext cx="3657600"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ctr" anchorCtr="0">
            <a:noAutofit/>
          </a:bodyPr>
          <a:lstStyle/>
          <a:p>
            <a:pPr defTabSz="800100">
              <a:spcBef>
                <a:spcPct val="0"/>
              </a:spcBef>
              <a:spcAft>
                <a:spcPct val="35000"/>
              </a:spcAft>
              <a:buSzPct val="100000"/>
              <a:tabLst>
                <a:tab pos="349724" algn="l"/>
                <a:tab pos="582873" algn="l"/>
              </a:tabLst>
            </a:pPr>
            <a:r>
              <a:rPr lang="en-US" dirty="0">
                <a:solidFill>
                  <a:schemeClr val="tx1"/>
                </a:solidFill>
              </a:rPr>
              <a:t>Lab: How to build a model-driven app</a:t>
            </a:r>
          </a:p>
        </p:txBody>
      </p:sp>
      <p:cxnSp>
        <p:nvCxnSpPr>
          <p:cNvPr id="4" name="Straight Connector 3">
            <a:extLst>
              <a:ext uri="{FF2B5EF4-FFF2-40B4-BE49-F238E27FC236}">
                <a16:creationId xmlns:a16="http://schemas.microsoft.com/office/drawing/2014/main" id="{E401CF16-84C7-7979-6FA8-1C0DF2ED2EDA}"/>
              </a:ext>
              <a:ext uri="{C183D7F6-B498-43B3-948B-1728B52AA6E4}">
                <adec:decorative xmlns:adec="http://schemas.microsoft.com/office/drawing/2017/decorative" val="1"/>
              </a:ext>
            </a:extLst>
          </p:cNvPr>
          <p:cNvCxnSpPr>
            <a:cxnSpLocks/>
          </p:cNvCxnSpPr>
          <p:nvPr/>
        </p:nvCxnSpPr>
        <p:spPr>
          <a:xfrm>
            <a:off x="8207345" y="5571124"/>
            <a:ext cx="36576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132301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a:t>Model-driven apps</a:t>
            </a:r>
            <a:endParaRPr lang="en-US"/>
          </a:p>
        </p:txBody>
      </p:sp>
      <p:sp>
        <p:nvSpPr>
          <p:cNvPr id="8" name="Rectangle 7">
            <a:extLst>
              <a:ext uri="{FF2B5EF4-FFF2-40B4-BE49-F238E27FC236}">
                <a16:creationId xmlns:a16="http://schemas.microsoft.com/office/drawing/2014/main" id="{1A8CA89A-5490-4C9A-B885-1B6D1B0AEDD3}"/>
              </a:ext>
            </a:extLst>
          </p:cNvPr>
          <p:cNvSpPr/>
          <p:nvPr/>
        </p:nvSpPr>
        <p:spPr bwMode="auto">
          <a:xfrm>
            <a:off x="584200" y="1436688"/>
            <a:ext cx="5524500" cy="23495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800" dirty="0">
                <a:solidFill>
                  <a:schemeClr val="tx1"/>
                </a:solidFill>
              </a:rPr>
              <a:t>Model-driven apps build from data in Microsoft Dataverse. Power Apps will build you a great looking, fully functional app to act upon and interact with this data. With model-driven apps, there is no need to worry about choosing the app size; it is responsive, meaning it works on mobile or tablet with no extra work by you</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584200" y="3919516"/>
            <a:ext cx="5524500" cy="23495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800" dirty="0">
                <a:solidFill>
                  <a:schemeClr val="tx1"/>
                </a:solidFill>
              </a:rPr>
              <a:t>You define the relationships, forms, views, business rules, and more at the data layer, inside of Dataverse, giving you enough control to get your business result without writing all the formulas yourself</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6235700" y="1436688"/>
            <a:ext cx="5373688" cy="4832350"/>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37160" tIns="91440" rIns="137160" bIns="91440" numCol="1" spcCol="0" rtlCol="0" fromWordArt="0" anchor="t" anchorCtr="0" forceAA="0" compatLnSpc="1">
            <a:prstTxWarp prst="textNoShape">
              <a:avLst/>
            </a:prstTxWarp>
            <a:noAutofit/>
          </a:bodyPr>
          <a:lstStyle/>
          <a:p>
            <a:pPr lvl="0" fontAlgn="base"/>
            <a:endParaRPr lang="en-US" sz="2000">
              <a:latin typeface="+mj-lt"/>
            </a:endParaRPr>
          </a:p>
        </p:txBody>
      </p:sp>
      <p:pic>
        <p:nvPicPr>
          <p:cNvPr id="5" name="Picture 4" descr="Screenshot of a Power Apps dashboard">
            <a:extLst>
              <a:ext uri="{FF2B5EF4-FFF2-40B4-BE49-F238E27FC236}">
                <a16:creationId xmlns:a16="http://schemas.microsoft.com/office/drawing/2014/main" id="{2F3F5213-B839-48EF-9DA2-A7DC9561936C}"/>
              </a:ext>
            </a:extLst>
          </p:cNvPr>
          <p:cNvPicPr>
            <a:picLocks noChangeAspect="1"/>
          </p:cNvPicPr>
          <p:nvPr/>
        </p:nvPicPr>
        <p:blipFill>
          <a:blip r:embed="rId2"/>
          <a:stretch>
            <a:fillRect/>
          </a:stretch>
        </p:blipFill>
        <p:spPr>
          <a:xfrm>
            <a:off x="6331314" y="2652713"/>
            <a:ext cx="5182460" cy="2425700"/>
          </a:xfrm>
          <a:prstGeom prst="rect">
            <a:avLst/>
          </a:prstGeom>
        </p:spPr>
      </p:pic>
      <p:pic>
        <p:nvPicPr>
          <p:cNvPr id="3" name="Picture 2" descr="Shape&#10;&#10;Description automatically generated">
            <a:extLst>
              <a:ext uri="{FF2B5EF4-FFF2-40B4-BE49-F238E27FC236}">
                <a16:creationId xmlns:a16="http://schemas.microsoft.com/office/drawing/2014/main" id="{AA74F1EC-1E7A-5439-1AB3-0399545815C6}"/>
              </a:ext>
            </a:extLst>
          </p:cNvPr>
          <p:cNvPicPr>
            <a:picLocks noChangeAspect="1"/>
          </p:cNvPicPr>
          <p:nvPr/>
        </p:nvPicPr>
        <p:blipFill>
          <a:blip r:embed="rId3"/>
          <a:stretch>
            <a:fillRect/>
          </a:stretch>
        </p:blipFill>
        <p:spPr>
          <a:xfrm>
            <a:off x="10863819" y="278736"/>
            <a:ext cx="816450" cy="816450"/>
          </a:xfrm>
          <a:prstGeom prst="rect">
            <a:avLst/>
          </a:prstGeom>
        </p:spPr>
      </p:pic>
    </p:spTree>
    <p:extLst>
      <p:ext uri="{BB962C8B-B14F-4D97-AF65-F5344CB8AC3E}">
        <p14:creationId xmlns:p14="http://schemas.microsoft.com/office/powerpoint/2010/main" val="11634999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dirty="0"/>
              <a:t>Portals</a:t>
            </a:r>
            <a:endParaRPr lang="en-US" dirty="0"/>
          </a:p>
        </p:txBody>
      </p:sp>
      <p:sp>
        <p:nvSpPr>
          <p:cNvPr id="8" name="Rectangle 7">
            <a:extLst>
              <a:ext uri="{FF2B5EF4-FFF2-40B4-BE49-F238E27FC236}">
                <a16:creationId xmlns:a16="http://schemas.microsoft.com/office/drawing/2014/main" id="{1A8CA89A-5490-4C9A-B885-1B6D1B0AEDD3}"/>
              </a:ext>
            </a:extLst>
          </p:cNvPr>
          <p:cNvSpPr/>
          <p:nvPr/>
        </p:nvSpPr>
        <p:spPr bwMode="auto">
          <a:xfrm>
            <a:off x="584200" y="1436688"/>
            <a:ext cx="5524500" cy="23495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tx1"/>
                </a:solidFill>
              </a:rPr>
              <a:t>Portals bring the power of no-code solutions to building externally facing websites. Through the Power Apps interface, you can build an anonymous or authenticated website that allows users to interact with data held in Dataverse.</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584200" y="3919516"/>
            <a:ext cx="5524500" cy="23495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tx1"/>
                </a:solidFill>
              </a:rPr>
              <a:t>The same drag and drop experience you enjoy when building apps is available to build these rich, interactive websites.</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6235700" y="1436688"/>
            <a:ext cx="5373688" cy="4832350"/>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37160" tIns="91440" rIns="137160" bIns="91440" numCol="1" spcCol="0" rtlCol="0" fromWordArt="0" anchor="t" anchorCtr="0" forceAA="0" compatLnSpc="1">
            <a:prstTxWarp prst="textNoShape">
              <a:avLst/>
            </a:prstTxWarp>
            <a:noAutofit/>
          </a:bodyPr>
          <a:lstStyle/>
          <a:p>
            <a:pPr lvl="0" fontAlgn="base"/>
            <a:endParaRPr lang="en-US" sz="2000">
              <a:latin typeface="+mj-lt"/>
            </a:endParaRPr>
          </a:p>
        </p:txBody>
      </p:sp>
      <p:pic>
        <p:nvPicPr>
          <p:cNvPr id="4" name="Picture 3" descr="Graphical user interface, website&#10;&#10;Description automatically generated">
            <a:extLst>
              <a:ext uri="{FF2B5EF4-FFF2-40B4-BE49-F238E27FC236}">
                <a16:creationId xmlns:a16="http://schemas.microsoft.com/office/drawing/2014/main" id="{FE572628-0581-473B-8D4E-EC05599131D8}"/>
              </a:ext>
            </a:extLst>
          </p:cNvPr>
          <p:cNvPicPr>
            <a:picLocks noChangeAspect="1"/>
          </p:cNvPicPr>
          <p:nvPr/>
        </p:nvPicPr>
        <p:blipFill>
          <a:blip r:embed="rId2"/>
          <a:stretch>
            <a:fillRect/>
          </a:stretch>
        </p:blipFill>
        <p:spPr>
          <a:xfrm>
            <a:off x="6281634" y="2189599"/>
            <a:ext cx="5300303" cy="3231713"/>
          </a:xfrm>
          <a:prstGeom prst="rect">
            <a:avLst/>
          </a:prstGeom>
        </p:spPr>
      </p:pic>
      <p:pic>
        <p:nvPicPr>
          <p:cNvPr id="3" name="Picture 2" descr="Shape&#10;&#10;Description automatically generated">
            <a:extLst>
              <a:ext uri="{FF2B5EF4-FFF2-40B4-BE49-F238E27FC236}">
                <a16:creationId xmlns:a16="http://schemas.microsoft.com/office/drawing/2014/main" id="{62F8DB4C-84CB-428E-1347-E8EF40EAC00E}"/>
              </a:ext>
            </a:extLst>
          </p:cNvPr>
          <p:cNvPicPr>
            <a:picLocks noChangeAspect="1"/>
          </p:cNvPicPr>
          <p:nvPr/>
        </p:nvPicPr>
        <p:blipFill>
          <a:blip r:embed="rId3"/>
          <a:stretch>
            <a:fillRect/>
          </a:stretch>
        </p:blipFill>
        <p:spPr>
          <a:xfrm>
            <a:off x="10863819" y="278736"/>
            <a:ext cx="816450" cy="816450"/>
          </a:xfrm>
          <a:prstGeom prst="rect">
            <a:avLst/>
          </a:prstGeom>
        </p:spPr>
      </p:pic>
    </p:spTree>
    <p:extLst>
      <p:ext uri="{BB962C8B-B14F-4D97-AF65-F5344CB8AC3E}">
        <p14:creationId xmlns:p14="http://schemas.microsoft.com/office/powerpoint/2010/main" val="135025754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E0A5-ADCB-4F5A-A397-21B33C873BC0}"/>
              </a:ext>
            </a:extLst>
          </p:cNvPr>
          <p:cNvSpPr>
            <a:spLocks noGrp="1"/>
          </p:cNvSpPr>
          <p:nvPr>
            <p:ph type="title"/>
          </p:nvPr>
        </p:nvSpPr>
        <p:spPr/>
        <p:txBody>
          <a:bodyPr/>
          <a:lstStyle/>
          <a:p>
            <a:r>
              <a:rPr lang="en-US" dirty="0"/>
              <a:t>Power Apps and what it can do for you – continued</a:t>
            </a:r>
          </a:p>
        </p:txBody>
      </p:sp>
      <p:sp>
        <p:nvSpPr>
          <p:cNvPr id="5" name="Rectangle 4">
            <a:extLst>
              <a:ext uri="{FF2B5EF4-FFF2-40B4-BE49-F238E27FC236}">
                <a16:creationId xmlns:a16="http://schemas.microsoft.com/office/drawing/2014/main" id="{81CB4021-4507-4E57-A9A8-E0548BCE75D7}"/>
              </a:ext>
            </a:extLst>
          </p:cNvPr>
          <p:cNvSpPr>
            <a:spLocks/>
          </p:cNvSpPr>
          <p:nvPr/>
        </p:nvSpPr>
        <p:spPr bwMode="auto">
          <a:xfrm>
            <a:off x="584200" y="2000211"/>
            <a:ext cx="5430567" cy="37110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solidFill>
                  <a:schemeClr val="tx1"/>
                </a:solidFill>
                <a:latin typeface="+mj-lt"/>
              </a:rPr>
              <a:t>Security and Administration:</a:t>
            </a:r>
          </a:p>
          <a:p>
            <a:pPr marL="342900" indent="-342900">
              <a:spcBef>
                <a:spcPts val="600"/>
              </a:spcBef>
              <a:spcAft>
                <a:spcPts val="600"/>
              </a:spcAft>
              <a:buFont typeface="Arial" panose="020B0604020202020204" pitchFamily="34" charset="0"/>
              <a:buChar char="•"/>
            </a:pPr>
            <a:r>
              <a:rPr lang="en-US" sz="2000" dirty="0">
                <a:solidFill>
                  <a:schemeClr val="tx1"/>
                </a:solidFill>
              </a:rPr>
              <a:t>To manage security for Power Apps you can access admin.powerplatform.com/ </a:t>
            </a:r>
          </a:p>
          <a:p>
            <a:pPr marL="342900" indent="-342900">
              <a:spcBef>
                <a:spcPts val="600"/>
              </a:spcBef>
              <a:spcAft>
                <a:spcPts val="600"/>
              </a:spcAft>
              <a:buFont typeface="Arial" panose="020B0604020202020204" pitchFamily="34" charset="0"/>
              <a:buChar char="•"/>
            </a:pPr>
            <a:r>
              <a:rPr lang="en-US" sz="2000" dirty="0">
                <a:solidFill>
                  <a:schemeClr val="tx1"/>
                </a:solidFill>
              </a:rPr>
              <a:t>Power Apps also has its own set of PowerShell cmdlets for app creators, administrators, and developers that allow you to automate many of your administrative duties</a:t>
            </a:r>
          </a:p>
        </p:txBody>
      </p:sp>
      <p:sp>
        <p:nvSpPr>
          <p:cNvPr id="9" name="Rectangle 8">
            <a:extLst>
              <a:ext uri="{FF2B5EF4-FFF2-40B4-BE49-F238E27FC236}">
                <a16:creationId xmlns:a16="http://schemas.microsoft.com/office/drawing/2014/main" id="{9B1D7D9E-4B7C-4449-99E8-4128E0E2A905}"/>
              </a:ext>
            </a:extLst>
          </p:cNvPr>
          <p:cNvSpPr>
            <a:spLocks/>
          </p:cNvSpPr>
          <p:nvPr/>
        </p:nvSpPr>
        <p:spPr bwMode="auto">
          <a:xfrm>
            <a:off x="6178821" y="2000211"/>
            <a:ext cx="5430567" cy="371246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solidFill>
                  <a:schemeClr val="tx1"/>
                </a:solidFill>
                <a:latin typeface="+mj-lt"/>
              </a:rPr>
              <a:t>Driving business value</a:t>
            </a:r>
            <a:r>
              <a:rPr lang="en-US" sz="2000" dirty="0">
                <a:solidFill>
                  <a:schemeClr val="tx1"/>
                </a:solidFill>
                <a:latin typeface="+mj-lt"/>
              </a:rPr>
              <a:t>:</a:t>
            </a:r>
            <a:endParaRPr lang="en-US" sz="2000" dirty="0">
              <a:solidFill>
                <a:schemeClr val="tx1"/>
              </a:solidFill>
            </a:endParaRPr>
          </a:p>
          <a:p>
            <a:pPr>
              <a:spcBef>
                <a:spcPts val="600"/>
              </a:spcBef>
              <a:spcAft>
                <a:spcPts val="600"/>
              </a:spcAft>
            </a:pPr>
            <a:r>
              <a:rPr lang="en-US" sz="2000" dirty="0">
                <a:solidFill>
                  <a:schemeClr val="tx1"/>
                </a:solidFill>
              </a:rPr>
              <a:t>Users can build apps with ease</a:t>
            </a:r>
          </a:p>
          <a:p>
            <a:pPr>
              <a:spcBef>
                <a:spcPts val="600"/>
              </a:spcBef>
              <a:spcAft>
                <a:spcPts val="600"/>
              </a:spcAft>
            </a:pPr>
            <a:r>
              <a:rPr lang="en-US" sz="2000" dirty="0">
                <a:solidFill>
                  <a:schemeClr val="tx1"/>
                </a:solidFill>
              </a:rPr>
              <a:t>Power Apps allows even the most entry level users to reduce paperwork, increase process efficiency, and ensure a single source of truth</a:t>
            </a:r>
          </a:p>
          <a:p>
            <a:pPr>
              <a:spcBef>
                <a:spcPts val="600"/>
              </a:spcBef>
              <a:spcAft>
                <a:spcPts val="600"/>
              </a:spcAft>
            </a:pPr>
            <a:endParaRPr lang="en-US" sz="2000" dirty="0">
              <a:solidFill>
                <a:schemeClr val="tx1"/>
              </a:solidFill>
            </a:endParaRPr>
          </a:p>
          <a:p>
            <a:pPr>
              <a:spcBef>
                <a:spcPts val="600"/>
              </a:spcBef>
              <a:spcAft>
                <a:spcPts val="600"/>
              </a:spcAft>
            </a:pPr>
            <a:endParaRPr lang="en-US" sz="2000" dirty="0">
              <a:solidFill>
                <a:schemeClr val="tx1"/>
              </a:solidFill>
            </a:endParaRPr>
          </a:p>
        </p:txBody>
      </p:sp>
    </p:spTree>
    <p:extLst>
      <p:ext uri="{BB962C8B-B14F-4D97-AF65-F5344CB8AC3E}">
        <p14:creationId xmlns:p14="http://schemas.microsoft.com/office/powerpoint/2010/main" val="38343734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471ED-6D5F-4340-90E4-8DD467272AB0}"/>
              </a:ext>
            </a:extLst>
          </p:cNvPr>
          <p:cNvSpPr>
            <a:spLocks noGrp="1"/>
          </p:cNvSpPr>
          <p:nvPr>
            <p:ph type="title"/>
          </p:nvPr>
        </p:nvSpPr>
        <p:spPr/>
        <p:txBody>
          <a:bodyPr/>
          <a:lstStyle/>
          <a:p>
            <a:r>
              <a:rPr lang="en-US"/>
              <a:t>Customer case study: Heathrow Airport </a:t>
            </a:r>
          </a:p>
        </p:txBody>
      </p:sp>
      <p:sp>
        <p:nvSpPr>
          <p:cNvPr id="12" name="Rectangle 11">
            <a:extLst>
              <a:ext uri="{FF2B5EF4-FFF2-40B4-BE49-F238E27FC236}">
                <a16:creationId xmlns:a16="http://schemas.microsoft.com/office/drawing/2014/main" id="{D7558EAC-2FE4-4605-B3A5-A9EEA0683A45}"/>
              </a:ext>
            </a:extLst>
          </p:cNvPr>
          <p:cNvSpPr>
            <a:spLocks/>
          </p:cNvSpPr>
          <p:nvPr/>
        </p:nvSpPr>
        <p:spPr bwMode="auto">
          <a:xfrm>
            <a:off x="588261" y="2017713"/>
            <a:ext cx="6160882" cy="38481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1200"/>
              </a:spcBef>
            </a:pPr>
            <a:r>
              <a:rPr lang="en-US" sz="2400">
                <a:solidFill>
                  <a:schemeClr val="tx1"/>
                </a:solidFill>
                <a:latin typeface="+mj-lt"/>
              </a:rPr>
              <a:t>76,000 workers and 200,000 travelers</a:t>
            </a:r>
            <a:br>
              <a:rPr lang="en-US" sz="2400">
                <a:solidFill>
                  <a:schemeClr val="tx1"/>
                </a:solidFill>
                <a:latin typeface="+mj-lt"/>
              </a:rPr>
            </a:br>
            <a:r>
              <a:rPr lang="en-US" sz="2400">
                <a:solidFill>
                  <a:schemeClr val="tx1"/>
                </a:solidFill>
                <a:latin typeface="+mj-lt"/>
              </a:rPr>
              <a:t>in a single day</a:t>
            </a:r>
          </a:p>
          <a:p>
            <a:pPr lvl="0">
              <a:spcBef>
                <a:spcPts val="1200"/>
              </a:spcBef>
            </a:pPr>
            <a:r>
              <a:rPr lang="en-US" sz="2400">
                <a:solidFill>
                  <a:srgbClr val="191919"/>
                </a:solidFill>
                <a:latin typeface="Segoe UI Semibold"/>
              </a:rPr>
              <a:t>Empowered front-line workers to build apps and solve problems </a:t>
            </a:r>
          </a:p>
          <a:p>
            <a:pPr lvl="0">
              <a:spcBef>
                <a:spcPts val="1200"/>
              </a:spcBef>
            </a:pPr>
            <a:r>
              <a:rPr lang="en-US" sz="2400" err="1">
                <a:solidFill>
                  <a:srgbClr val="191919"/>
                </a:solidFill>
                <a:latin typeface="Segoe UI Semibold"/>
              </a:rPr>
              <a:t>Samit</a:t>
            </a:r>
            <a:r>
              <a:rPr lang="en-US" sz="2400">
                <a:solidFill>
                  <a:srgbClr val="191919"/>
                </a:solidFill>
                <a:latin typeface="Segoe UI Semibold"/>
              </a:rPr>
              <a:t> Saini: Former security worker turned app maker </a:t>
            </a:r>
          </a:p>
          <a:p>
            <a:pPr lvl="0"/>
            <a:r>
              <a:rPr lang="en-US" sz="2000">
                <a:solidFill>
                  <a:srgbClr val="191919"/>
                </a:solidFill>
              </a:rPr>
              <a:t>Created an app that held security information translated into dozens of different languages</a:t>
            </a:r>
          </a:p>
        </p:txBody>
      </p:sp>
      <p:pic>
        <p:nvPicPr>
          <p:cNvPr id="3" name="Picture 2" descr="Heathrow making every journey better airport logo">
            <a:extLst>
              <a:ext uri="{FF2B5EF4-FFF2-40B4-BE49-F238E27FC236}">
                <a16:creationId xmlns:a16="http://schemas.microsoft.com/office/drawing/2014/main" id="{52A0FFE8-4F7B-464A-846B-62E5CE3844C5}"/>
              </a:ext>
            </a:extLst>
          </p:cNvPr>
          <p:cNvPicPr>
            <a:picLocks noChangeAspect="1"/>
          </p:cNvPicPr>
          <p:nvPr/>
        </p:nvPicPr>
        <p:blipFill rotWithShape="1">
          <a:blip r:embed="rId3"/>
          <a:srcRect l="580" t="10132" r="3381" b="11389"/>
          <a:stretch/>
        </p:blipFill>
        <p:spPr>
          <a:xfrm>
            <a:off x="6894513" y="2017713"/>
            <a:ext cx="4709225" cy="3848100"/>
          </a:xfrm>
          <a:prstGeom prst="rect">
            <a:avLst/>
          </a:prstGeom>
          <a:noFill/>
          <a:ln w="19050">
            <a:solidFill>
              <a:srgbClr val="742775"/>
            </a:solidFill>
            <a:headEnd type="none" w="med" len="med"/>
            <a:tailEnd type="none" w="med" len="med"/>
          </a:ln>
          <a:effectLst/>
        </p:spPr>
      </p:pic>
    </p:spTree>
    <p:extLst>
      <p:ext uri="{BB962C8B-B14F-4D97-AF65-F5344CB8AC3E}">
        <p14:creationId xmlns:p14="http://schemas.microsoft.com/office/powerpoint/2010/main" val="250610299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5E4A-3D51-4A85-8D0F-C744EA576E84}"/>
              </a:ext>
            </a:extLst>
          </p:cNvPr>
          <p:cNvSpPr>
            <a:spLocks noGrp="1"/>
          </p:cNvSpPr>
          <p:nvPr>
            <p:ph type="title"/>
          </p:nvPr>
        </p:nvSpPr>
        <p:spPr/>
        <p:txBody>
          <a:bodyPr/>
          <a:lstStyle/>
          <a:p>
            <a:r>
              <a:rPr lang="en-US"/>
              <a:t>Power Apps in action</a:t>
            </a:r>
          </a:p>
        </p:txBody>
      </p:sp>
      <p:pic>
        <p:nvPicPr>
          <p:cNvPr id="12" name="Picture 11" descr="Icon of a gear and a wrench going across it">
            <a:extLst>
              <a:ext uri="{FF2B5EF4-FFF2-40B4-BE49-F238E27FC236}">
                <a16:creationId xmlns:a16="http://schemas.microsoft.com/office/drawing/2014/main" id="{8E4E1BBC-5DF2-4AD9-A3C7-E6F1495C5E57}"/>
              </a:ext>
            </a:extLst>
          </p:cNvPr>
          <p:cNvPicPr>
            <a:picLocks noChangeAspect="1"/>
          </p:cNvPicPr>
          <p:nvPr/>
        </p:nvPicPr>
        <p:blipFill>
          <a:blip r:embed="rId3"/>
          <a:stretch>
            <a:fillRect/>
          </a:stretch>
        </p:blipFill>
        <p:spPr>
          <a:xfrm>
            <a:off x="588260" y="2017712"/>
            <a:ext cx="1370076" cy="1368552"/>
          </a:xfrm>
          <a:prstGeom prst="rect">
            <a:avLst/>
          </a:prstGeom>
        </p:spPr>
      </p:pic>
      <p:sp>
        <p:nvSpPr>
          <p:cNvPr id="13" name="TextBox 12">
            <a:extLst>
              <a:ext uri="{FF2B5EF4-FFF2-40B4-BE49-F238E27FC236}">
                <a16:creationId xmlns:a16="http://schemas.microsoft.com/office/drawing/2014/main" id="{48D8CE8E-819B-49AE-9BBD-34478399F447}"/>
              </a:ext>
            </a:extLst>
          </p:cNvPr>
          <p:cNvSpPr txBox="1"/>
          <p:nvPr/>
        </p:nvSpPr>
        <p:spPr>
          <a:xfrm>
            <a:off x="2187350" y="2516815"/>
            <a:ext cx="5361893" cy="369332"/>
          </a:xfrm>
          <a:prstGeom prst="rect">
            <a:avLst/>
          </a:prstGeom>
          <a:noFill/>
        </p:spPr>
        <p:txBody>
          <a:bodyPr wrap="square" lIns="0" tIns="0" rIns="0" bIns="0" rtlCol="0" anchor="ctr">
            <a:spAutoFit/>
          </a:bodyPr>
          <a:lstStyle/>
          <a:p>
            <a:r>
              <a:rPr lang="en-US" sz="2400">
                <a:latin typeface="+mj-lt"/>
              </a:rPr>
              <a:t>Demo: </a:t>
            </a:r>
            <a:r>
              <a:rPr lang="en-US" sz="2400"/>
              <a:t>Build an app</a:t>
            </a:r>
          </a:p>
        </p:txBody>
      </p:sp>
    </p:spTree>
    <p:extLst>
      <p:ext uri="{BB962C8B-B14F-4D97-AF65-F5344CB8AC3E}">
        <p14:creationId xmlns:p14="http://schemas.microsoft.com/office/powerpoint/2010/main" val="30545607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3776F-29E3-4A70-8B0B-59C5D9AB355B}"/>
              </a:ext>
            </a:extLst>
          </p:cNvPr>
          <p:cNvSpPr>
            <a:spLocks noGrp="1"/>
          </p:cNvSpPr>
          <p:nvPr>
            <p:ph type="title"/>
          </p:nvPr>
        </p:nvSpPr>
        <p:spPr/>
        <p:txBody>
          <a:bodyPr/>
          <a:lstStyle/>
          <a:p>
            <a:r>
              <a:rPr lang="en-US" dirty="0"/>
              <a:t>How to build a canvas app</a:t>
            </a:r>
          </a:p>
        </p:txBody>
      </p:sp>
      <p:pic>
        <p:nvPicPr>
          <p:cNvPr id="3" name="Picture 2" descr="Icon of a solution">
            <a:extLst>
              <a:ext uri="{FF2B5EF4-FFF2-40B4-BE49-F238E27FC236}">
                <a16:creationId xmlns:a16="http://schemas.microsoft.com/office/drawing/2014/main" id="{2FB75F01-99E7-4A51-9FC2-6C82D637FC7C}"/>
              </a:ext>
            </a:extLst>
          </p:cNvPr>
          <p:cNvPicPr>
            <a:picLocks noChangeAspect="1"/>
          </p:cNvPicPr>
          <p:nvPr/>
        </p:nvPicPr>
        <p:blipFill>
          <a:blip r:embed="rId2"/>
          <a:stretch>
            <a:fillRect/>
          </a:stretch>
        </p:blipFill>
        <p:spPr>
          <a:xfrm>
            <a:off x="10114062" y="2827781"/>
            <a:ext cx="1074638" cy="1074638"/>
          </a:xfrm>
          <a:prstGeom prst="rect">
            <a:avLst/>
          </a:prstGeom>
        </p:spPr>
      </p:pic>
    </p:spTree>
    <p:extLst>
      <p:ext uri="{BB962C8B-B14F-4D97-AF65-F5344CB8AC3E}">
        <p14:creationId xmlns:p14="http://schemas.microsoft.com/office/powerpoint/2010/main" val="263585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B615-E39A-4257-B30E-448E3A5241ED}"/>
              </a:ext>
            </a:extLst>
          </p:cNvPr>
          <p:cNvSpPr>
            <a:spLocks noGrp="1"/>
          </p:cNvSpPr>
          <p:nvPr>
            <p:ph type="title"/>
          </p:nvPr>
        </p:nvSpPr>
        <p:spPr/>
        <p:txBody>
          <a:bodyPr/>
          <a:lstStyle/>
          <a:p>
            <a:r>
              <a:rPr lang="en-US"/>
              <a:t>Lesson introduction </a:t>
            </a:r>
          </a:p>
        </p:txBody>
      </p:sp>
      <p:sp>
        <p:nvSpPr>
          <p:cNvPr id="5" name="Rectangle 4">
            <a:extLst>
              <a:ext uri="{FF2B5EF4-FFF2-40B4-BE49-F238E27FC236}">
                <a16:creationId xmlns:a16="http://schemas.microsoft.com/office/drawing/2014/main" id="{64DD3061-6CA4-4A28-A15B-2549752C9689}"/>
              </a:ext>
            </a:extLst>
          </p:cNvPr>
          <p:cNvSpPr/>
          <p:nvPr/>
        </p:nvSpPr>
        <p:spPr>
          <a:xfrm>
            <a:off x="596168" y="1189627"/>
            <a:ext cx="3125215" cy="369332"/>
          </a:xfrm>
          <a:prstGeom prst="rect">
            <a:avLst/>
          </a:prstGeom>
        </p:spPr>
        <p:txBody>
          <a:bodyPr wrap="none" lIns="0" tIns="0" rIns="0" bIns="0">
            <a:spAutoFit/>
          </a:bodyPr>
          <a:lstStyle/>
          <a:p>
            <a:r>
              <a:rPr lang="en-US" sz="2400">
                <a:latin typeface="+mj-lt"/>
              </a:rPr>
              <a:t>In this lesson, you will:</a:t>
            </a:r>
          </a:p>
        </p:txBody>
      </p:sp>
      <p:pic>
        <p:nvPicPr>
          <p:cNvPr id="8" name="Picture 7" descr="Icon of a document">
            <a:extLst>
              <a:ext uri="{FF2B5EF4-FFF2-40B4-BE49-F238E27FC236}">
                <a16:creationId xmlns:a16="http://schemas.microsoft.com/office/drawing/2014/main" id="{AFBFE1EB-D721-4BCE-963E-768CB54F9477}"/>
              </a:ext>
            </a:extLst>
          </p:cNvPr>
          <p:cNvPicPr>
            <a:picLocks noChangeAspect="1"/>
          </p:cNvPicPr>
          <p:nvPr/>
        </p:nvPicPr>
        <p:blipFill>
          <a:blip r:embed="rId2"/>
          <a:stretch>
            <a:fillRect/>
          </a:stretch>
        </p:blipFill>
        <p:spPr>
          <a:xfrm>
            <a:off x="596168" y="1675414"/>
            <a:ext cx="1002792" cy="1002792"/>
          </a:xfrm>
          <a:prstGeom prst="rect">
            <a:avLst/>
          </a:prstGeom>
        </p:spPr>
      </p:pic>
      <p:sp>
        <p:nvSpPr>
          <p:cNvPr id="7" name="TextBox 6">
            <a:extLst>
              <a:ext uri="{FF2B5EF4-FFF2-40B4-BE49-F238E27FC236}">
                <a16:creationId xmlns:a16="http://schemas.microsoft.com/office/drawing/2014/main" id="{58A8C410-D7E0-4FFD-AF7E-D19A086AAEF6}"/>
              </a:ext>
            </a:extLst>
          </p:cNvPr>
          <p:cNvSpPr txBox="1">
            <a:spLocks/>
          </p:cNvSpPr>
          <p:nvPr/>
        </p:nvSpPr>
        <p:spPr>
          <a:xfrm>
            <a:off x="1720853" y="2022922"/>
            <a:ext cx="4689472" cy="307777"/>
          </a:xfrm>
          <a:prstGeom prst="rect">
            <a:avLst/>
          </a:prstGeom>
          <a:noFill/>
        </p:spPr>
        <p:txBody>
          <a:bodyPr wrap="square" lIns="0" tIns="0" rIns="0" bIns="0" rtlCol="0" anchor="ctr">
            <a:spAutoFit/>
          </a:bodyPr>
          <a:lstStyle/>
          <a:p>
            <a:r>
              <a:rPr lang="en-US" sz="2000" dirty="0"/>
              <a:t>Learn the basic elements of Power Apps</a:t>
            </a:r>
          </a:p>
        </p:txBody>
      </p:sp>
      <p:cxnSp>
        <p:nvCxnSpPr>
          <p:cNvPr id="31" name="Straight Connector 30">
            <a:extLst>
              <a:ext uri="{FF2B5EF4-FFF2-40B4-BE49-F238E27FC236}">
                <a16:creationId xmlns:a16="http://schemas.microsoft.com/office/drawing/2014/main" id="{14E10F8A-6F48-4D25-98CC-BA20ED0909CE}"/>
              </a:ext>
              <a:ext uri="{C183D7F6-B498-43B3-948B-1728B52AA6E4}">
                <adec:decorative xmlns:adec="http://schemas.microsoft.com/office/drawing/2017/decorative" val="1"/>
              </a:ext>
            </a:extLst>
          </p:cNvPr>
          <p:cNvCxnSpPr>
            <a:cxnSpLocks/>
          </p:cNvCxnSpPr>
          <p:nvPr/>
        </p:nvCxnSpPr>
        <p:spPr>
          <a:xfrm>
            <a:off x="1720853" y="2747659"/>
            <a:ext cx="457200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2" name="Picture 11" descr="Icon of a gear and a wrench going across it">
            <a:extLst>
              <a:ext uri="{FF2B5EF4-FFF2-40B4-BE49-F238E27FC236}">
                <a16:creationId xmlns:a16="http://schemas.microsoft.com/office/drawing/2014/main" id="{93CFF65E-B9E6-4EAC-91E0-17C25CB86AC7}"/>
              </a:ext>
            </a:extLst>
          </p:cNvPr>
          <p:cNvPicPr>
            <a:picLocks noChangeAspect="1"/>
          </p:cNvPicPr>
          <p:nvPr/>
        </p:nvPicPr>
        <p:blipFill>
          <a:blip r:embed="rId3"/>
          <a:stretch>
            <a:fillRect/>
          </a:stretch>
        </p:blipFill>
        <p:spPr>
          <a:xfrm>
            <a:off x="596168" y="2817112"/>
            <a:ext cx="1002792" cy="1002792"/>
          </a:xfrm>
          <a:prstGeom prst="rect">
            <a:avLst/>
          </a:prstGeom>
        </p:spPr>
      </p:pic>
      <p:sp>
        <p:nvSpPr>
          <p:cNvPr id="10" name="TextBox 9">
            <a:extLst>
              <a:ext uri="{FF2B5EF4-FFF2-40B4-BE49-F238E27FC236}">
                <a16:creationId xmlns:a16="http://schemas.microsoft.com/office/drawing/2014/main" id="{C2310283-AA82-41AF-BEBA-052006968E47}"/>
              </a:ext>
            </a:extLst>
          </p:cNvPr>
          <p:cNvSpPr txBox="1">
            <a:spLocks/>
          </p:cNvSpPr>
          <p:nvPr/>
        </p:nvSpPr>
        <p:spPr>
          <a:xfrm>
            <a:off x="1720853" y="3164620"/>
            <a:ext cx="4689472" cy="307777"/>
          </a:xfrm>
          <a:prstGeom prst="rect">
            <a:avLst/>
          </a:prstGeom>
          <a:noFill/>
        </p:spPr>
        <p:txBody>
          <a:bodyPr wrap="square" lIns="0" tIns="0" rIns="0" bIns="0" rtlCol="0" anchor="ctr">
            <a:spAutoFit/>
          </a:bodyPr>
          <a:lstStyle/>
          <a:p>
            <a:r>
              <a:rPr lang="en-US" sz="2000" dirty="0"/>
              <a:t>Exercise: Build a canvas app</a:t>
            </a:r>
          </a:p>
        </p:txBody>
      </p:sp>
      <p:cxnSp>
        <p:nvCxnSpPr>
          <p:cNvPr id="33" name="Straight Connector 32">
            <a:extLst>
              <a:ext uri="{FF2B5EF4-FFF2-40B4-BE49-F238E27FC236}">
                <a16:creationId xmlns:a16="http://schemas.microsoft.com/office/drawing/2014/main" id="{B18A0461-85D2-4431-98F6-9BE918EE6782}"/>
              </a:ext>
              <a:ext uri="{C183D7F6-B498-43B3-948B-1728B52AA6E4}">
                <adec:decorative xmlns:adec="http://schemas.microsoft.com/office/drawing/2017/decorative" val="1"/>
              </a:ext>
            </a:extLst>
          </p:cNvPr>
          <p:cNvCxnSpPr>
            <a:cxnSpLocks/>
          </p:cNvCxnSpPr>
          <p:nvPr/>
        </p:nvCxnSpPr>
        <p:spPr>
          <a:xfrm>
            <a:off x="1720853" y="3889357"/>
            <a:ext cx="457200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7" name="Picture 46" descr="Icon of gears">
            <a:extLst>
              <a:ext uri="{FF2B5EF4-FFF2-40B4-BE49-F238E27FC236}">
                <a16:creationId xmlns:a16="http://schemas.microsoft.com/office/drawing/2014/main" id="{2F9D29DC-6E73-422D-B490-49CA9E386B24}"/>
              </a:ext>
            </a:extLst>
          </p:cNvPr>
          <p:cNvPicPr>
            <a:picLocks noChangeAspect="1"/>
          </p:cNvPicPr>
          <p:nvPr/>
        </p:nvPicPr>
        <p:blipFill>
          <a:blip r:embed="rId4"/>
          <a:stretch>
            <a:fillRect/>
          </a:stretch>
        </p:blipFill>
        <p:spPr>
          <a:xfrm>
            <a:off x="596168" y="3958810"/>
            <a:ext cx="1002792" cy="1002792"/>
          </a:xfrm>
          <a:prstGeom prst="rect">
            <a:avLst/>
          </a:prstGeom>
        </p:spPr>
      </p:pic>
      <p:sp>
        <p:nvSpPr>
          <p:cNvPr id="11" name="TextBox 10">
            <a:extLst>
              <a:ext uri="{FF2B5EF4-FFF2-40B4-BE49-F238E27FC236}">
                <a16:creationId xmlns:a16="http://schemas.microsoft.com/office/drawing/2014/main" id="{57E3E6AC-D280-4A04-A514-5ED0D80487FD}"/>
              </a:ext>
            </a:extLst>
          </p:cNvPr>
          <p:cNvSpPr txBox="1">
            <a:spLocks/>
          </p:cNvSpPr>
          <p:nvPr/>
        </p:nvSpPr>
        <p:spPr>
          <a:xfrm>
            <a:off x="1720853" y="4306318"/>
            <a:ext cx="4689472" cy="307777"/>
          </a:xfrm>
          <a:prstGeom prst="rect">
            <a:avLst/>
          </a:prstGeom>
          <a:noFill/>
        </p:spPr>
        <p:txBody>
          <a:bodyPr wrap="square" lIns="0" tIns="0" rIns="0" bIns="0" rtlCol="0" anchor="ctr">
            <a:spAutoFit/>
          </a:bodyPr>
          <a:lstStyle/>
          <a:p>
            <a:r>
              <a:rPr lang="en-US" sz="2000"/>
              <a:t>Customize elements of your app</a:t>
            </a:r>
          </a:p>
        </p:txBody>
      </p:sp>
      <p:cxnSp>
        <p:nvCxnSpPr>
          <p:cNvPr id="61" name="Straight Connector 60">
            <a:extLst>
              <a:ext uri="{FF2B5EF4-FFF2-40B4-BE49-F238E27FC236}">
                <a16:creationId xmlns:a16="http://schemas.microsoft.com/office/drawing/2014/main" id="{2B7DCCC8-C93B-4D1C-A9C5-7F6CC1C3CB37}"/>
              </a:ext>
              <a:ext uri="{C183D7F6-B498-43B3-948B-1728B52AA6E4}">
                <adec:decorative xmlns:adec="http://schemas.microsoft.com/office/drawing/2017/decorative" val="1"/>
              </a:ext>
            </a:extLst>
          </p:cNvPr>
          <p:cNvCxnSpPr>
            <a:cxnSpLocks/>
          </p:cNvCxnSpPr>
          <p:nvPr/>
        </p:nvCxnSpPr>
        <p:spPr>
          <a:xfrm>
            <a:off x="1720853" y="5031055"/>
            <a:ext cx="457200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5" name="Picture 54" descr="Icon of a screwdriver">
            <a:extLst>
              <a:ext uri="{FF2B5EF4-FFF2-40B4-BE49-F238E27FC236}">
                <a16:creationId xmlns:a16="http://schemas.microsoft.com/office/drawing/2014/main" id="{37285747-1001-4A8F-8D40-DFF531CB2909}"/>
              </a:ext>
            </a:extLst>
          </p:cNvPr>
          <p:cNvPicPr>
            <a:picLocks noChangeAspect="1"/>
          </p:cNvPicPr>
          <p:nvPr/>
        </p:nvPicPr>
        <p:blipFill>
          <a:blip r:embed="rId5"/>
          <a:stretch>
            <a:fillRect/>
          </a:stretch>
        </p:blipFill>
        <p:spPr>
          <a:xfrm>
            <a:off x="596168" y="5100511"/>
            <a:ext cx="1002792" cy="1002792"/>
          </a:xfrm>
          <a:prstGeom prst="rect">
            <a:avLst/>
          </a:prstGeom>
        </p:spPr>
      </p:pic>
      <p:sp>
        <p:nvSpPr>
          <p:cNvPr id="13" name="TextBox 12">
            <a:extLst>
              <a:ext uri="{FF2B5EF4-FFF2-40B4-BE49-F238E27FC236}">
                <a16:creationId xmlns:a16="http://schemas.microsoft.com/office/drawing/2014/main" id="{B4A12512-3882-4FE0-BC5B-C9A31400AC6D}"/>
              </a:ext>
            </a:extLst>
          </p:cNvPr>
          <p:cNvSpPr txBox="1">
            <a:spLocks/>
          </p:cNvSpPr>
          <p:nvPr/>
        </p:nvSpPr>
        <p:spPr>
          <a:xfrm>
            <a:off x="1720853" y="5448019"/>
            <a:ext cx="4689472" cy="307777"/>
          </a:xfrm>
          <a:prstGeom prst="rect">
            <a:avLst/>
          </a:prstGeom>
          <a:noFill/>
        </p:spPr>
        <p:txBody>
          <a:bodyPr wrap="square" lIns="0" tIns="0" rIns="0" bIns="0" rtlCol="0" anchor="ctr">
            <a:spAutoFit/>
          </a:bodyPr>
          <a:lstStyle/>
          <a:p>
            <a:r>
              <a:rPr lang="en-US" sz="2000"/>
              <a:t>Configure and manage app settings </a:t>
            </a:r>
          </a:p>
        </p:txBody>
      </p:sp>
    </p:spTree>
    <p:extLst>
      <p:ext uri="{BB962C8B-B14F-4D97-AF65-F5344CB8AC3E}">
        <p14:creationId xmlns:p14="http://schemas.microsoft.com/office/powerpoint/2010/main" val="196015859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D5C8-371B-43CB-85A5-0809F2A74AA7}"/>
              </a:ext>
            </a:extLst>
          </p:cNvPr>
          <p:cNvSpPr>
            <a:spLocks noGrp="1"/>
          </p:cNvSpPr>
          <p:nvPr>
            <p:ph type="title"/>
          </p:nvPr>
        </p:nvSpPr>
        <p:spPr>
          <a:xfrm>
            <a:off x="588263" y="457200"/>
            <a:ext cx="11018520" cy="553998"/>
          </a:xfrm>
        </p:spPr>
        <p:txBody>
          <a:bodyPr/>
          <a:lstStyle/>
          <a:p>
            <a:r>
              <a:rPr lang="en-US"/>
              <a:t>Learn basic elements </a:t>
            </a:r>
          </a:p>
        </p:txBody>
      </p:sp>
      <p:sp>
        <p:nvSpPr>
          <p:cNvPr id="25" name="Rectangle 24">
            <a:extLst>
              <a:ext uri="{FF2B5EF4-FFF2-40B4-BE49-F238E27FC236}">
                <a16:creationId xmlns:a16="http://schemas.microsoft.com/office/drawing/2014/main" id="{09C9588A-FE3C-4957-84E7-1141FF82BB4D}"/>
              </a:ext>
            </a:extLst>
          </p:cNvPr>
          <p:cNvSpPr/>
          <p:nvPr/>
        </p:nvSpPr>
        <p:spPr>
          <a:xfrm>
            <a:off x="584200" y="1461351"/>
            <a:ext cx="2812274" cy="597694"/>
          </a:xfrm>
          <a:prstGeom prst="rect">
            <a:avLst/>
          </a:prstGeom>
          <a:solidFill>
            <a:srgbClr val="243A5E"/>
          </a:solidFill>
          <a:ln>
            <a:noFill/>
          </a:ln>
        </p:spPr>
        <p:txBody>
          <a:bodyPr wrap="square" lIns="182880" tIns="146304" rIns="182880" bIns="146304" anchor="ctr">
            <a:noAutofit/>
          </a:bodyPr>
          <a:lstStyle/>
          <a:p>
            <a:r>
              <a:rPr lang="en-US" sz="2000">
                <a:solidFill>
                  <a:schemeClr val="bg1"/>
                </a:solidFill>
                <a:latin typeface="+mj-lt"/>
              </a:rPr>
              <a:t>Power Apps Studio</a:t>
            </a:r>
            <a:endParaRPr lang="en-US" sz="2000">
              <a:solidFill>
                <a:schemeClr val="bg1"/>
              </a:solidFill>
            </a:endParaRPr>
          </a:p>
        </p:txBody>
      </p:sp>
      <p:sp>
        <p:nvSpPr>
          <p:cNvPr id="102" name="Rectangle 101">
            <a:extLst>
              <a:ext uri="{FF2B5EF4-FFF2-40B4-BE49-F238E27FC236}">
                <a16:creationId xmlns:a16="http://schemas.microsoft.com/office/drawing/2014/main" id="{E75C9257-A353-4631-99F3-E9BBE0253B03}"/>
              </a:ext>
            </a:extLst>
          </p:cNvPr>
          <p:cNvSpPr/>
          <p:nvPr/>
        </p:nvSpPr>
        <p:spPr>
          <a:xfrm>
            <a:off x="3501571" y="1461351"/>
            <a:ext cx="8105212" cy="597694"/>
          </a:xfrm>
          <a:prstGeom prst="rect">
            <a:avLst/>
          </a:prstGeom>
          <a:solidFill>
            <a:schemeClr val="bg1">
              <a:lumMod val="95000"/>
            </a:schemeClr>
          </a:solidFill>
          <a:ln>
            <a:noFill/>
          </a:ln>
        </p:spPr>
        <p:txBody>
          <a:bodyPr wrap="square" lIns="182880" tIns="146304" rIns="182880" bIns="146304" anchor="ctr">
            <a:noAutofit/>
          </a:bodyPr>
          <a:lstStyle/>
          <a:p>
            <a:r>
              <a:rPr lang="en-US" sz="2000"/>
              <a:t>Interface you use to build your app</a:t>
            </a:r>
          </a:p>
        </p:txBody>
      </p:sp>
      <p:sp>
        <p:nvSpPr>
          <p:cNvPr id="95" name="Rectangle 94">
            <a:extLst>
              <a:ext uri="{FF2B5EF4-FFF2-40B4-BE49-F238E27FC236}">
                <a16:creationId xmlns:a16="http://schemas.microsoft.com/office/drawing/2014/main" id="{174D2AF3-D5E2-45AA-8E6C-474C85E9FFCF}"/>
              </a:ext>
            </a:extLst>
          </p:cNvPr>
          <p:cNvSpPr/>
          <p:nvPr/>
        </p:nvSpPr>
        <p:spPr>
          <a:xfrm>
            <a:off x="584200" y="2163016"/>
            <a:ext cx="2812274" cy="597694"/>
          </a:xfrm>
          <a:prstGeom prst="rect">
            <a:avLst/>
          </a:prstGeom>
          <a:solidFill>
            <a:srgbClr val="243A5E"/>
          </a:solidFill>
          <a:ln>
            <a:noFill/>
          </a:ln>
        </p:spPr>
        <p:txBody>
          <a:bodyPr wrap="square" lIns="182880" tIns="146304" rIns="182880" bIns="146304" anchor="ctr">
            <a:noAutofit/>
          </a:bodyPr>
          <a:lstStyle/>
          <a:p>
            <a:r>
              <a:rPr lang="en-US" sz="2000">
                <a:solidFill>
                  <a:schemeClr val="bg1"/>
                </a:solidFill>
                <a:latin typeface="+mj-lt"/>
              </a:rPr>
              <a:t>App format</a:t>
            </a:r>
            <a:endParaRPr lang="en-US" sz="2000">
              <a:solidFill>
                <a:schemeClr val="bg1"/>
              </a:solidFill>
            </a:endParaRPr>
          </a:p>
        </p:txBody>
      </p:sp>
      <p:sp>
        <p:nvSpPr>
          <p:cNvPr id="103" name="Rectangle 102">
            <a:extLst>
              <a:ext uri="{FF2B5EF4-FFF2-40B4-BE49-F238E27FC236}">
                <a16:creationId xmlns:a16="http://schemas.microsoft.com/office/drawing/2014/main" id="{297F3609-18F6-4D0F-990D-55862CAEF0AE}"/>
              </a:ext>
            </a:extLst>
          </p:cNvPr>
          <p:cNvSpPr/>
          <p:nvPr/>
        </p:nvSpPr>
        <p:spPr>
          <a:xfrm>
            <a:off x="3501571" y="2163016"/>
            <a:ext cx="8105212" cy="597694"/>
          </a:xfrm>
          <a:prstGeom prst="rect">
            <a:avLst/>
          </a:prstGeom>
          <a:solidFill>
            <a:schemeClr val="bg1">
              <a:lumMod val="95000"/>
            </a:schemeClr>
          </a:solidFill>
          <a:ln>
            <a:noFill/>
          </a:ln>
        </p:spPr>
        <p:txBody>
          <a:bodyPr wrap="square" lIns="182880" tIns="146304" rIns="182880" bIns="146304" anchor="ctr">
            <a:noAutofit/>
          </a:bodyPr>
          <a:lstStyle/>
          <a:p>
            <a:r>
              <a:rPr lang="en-US" sz="2000"/>
              <a:t>Mobile or tablet</a:t>
            </a:r>
          </a:p>
        </p:txBody>
      </p:sp>
      <p:sp>
        <p:nvSpPr>
          <p:cNvPr id="96" name="Rectangle 95">
            <a:extLst>
              <a:ext uri="{FF2B5EF4-FFF2-40B4-BE49-F238E27FC236}">
                <a16:creationId xmlns:a16="http://schemas.microsoft.com/office/drawing/2014/main" id="{AE619EEE-30CF-42D5-9328-A7D9EC13368D}"/>
              </a:ext>
            </a:extLst>
          </p:cNvPr>
          <p:cNvSpPr/>
          <p:nvPr/>
        </p:nvSpPr>
        <p:spPr>
          <a:xfrm>
            <a:off x="584200" y="2864682"/>
            <a:ext cx="2812274" cy="597694"/>
          </a:xfrm>
          <a:prstGeom prst="rect">
            <a:avLst/>
          </a:prstGeom>
          <a:solidFill>
            <a:srgbClr val="243A5E"/>
          </a:solidFill>
          <a:ln>
            <a:noFill/>
          </a:ln>
        </p:spPr>
        <p:txBody>
          <a:bodyPr wrap="square" lIns="182880" tIns="146304" rIns="182880" bIns="146304" anchor="ctr">
            <a:noAutofit/>
          </a:bodyPr>
          <a:lstStyle/>
          <a:p>
            <a:r>
              <a:rPr lang="en-US" sz="2000">
                <a:solidFill>
                  <a:schemeClr val="bg1"/>
                </a:solidFill>
                <a:latin typeface="+mj-lt"/>
              </a:rPr>
              <a:t>Galleries</a:t>
            </a:r>
            <a:endParaRPr lang="en-US" sz="2000">
              <a:solidFill>
                <a:schemeClr val="bg1"/>
              </a:solidFill>
            </a:endParaRPr>
          </a:p>
        </p:txBody>
      </p:sp>
      <p:sp>
        <p:nvSpPr>
          <p:cNvPr id="104" name="Rectangle 103">
            <a:extLst>
              <a:ext uri="{FF2B5EF4-FFF2-40B4-BE49-F238E27FC236}">
                <a16:creationId xmlns:a16="http://schemas.microsoft.com/office/drawing/2014/main" id="{BE0A56EB-1417-4221-81F8-904546D5626D}"/>
              </a:ext>
            </a:extLst>
          </p:cNvPr>
          <p:cNvSpPr/>
          <p:nvPr/>
        </p:nvSpPr>
        <p:spPr>
          <a:xfrm>
            <a:off x="3501571" y="2864682"/>
            <a:ext cx="8105212" cy="597694"/>
          </a:xfrm>
          <a:prstGeom prst="rect">
            <a:avLst/>
          </a:prstGeom>
          <a:solidFill>
            <a:schemeClr val="bg1">
              <a:lumMod val="95000"/>
            </a:schemeClr>
          </a:solidFill>
          <a:ln>
            <a:noFill/>
          </a:ln>
        </p:spPr>
        <p:txBody>
          <a:bodyPr wrap="square" lIns="182880" tIns="146304" rIns="182880" bIns="146304" anchor="ctr">
            <a:noAutofit/>
          </a:bodyPr>
          <a:lstStyle/>
          <a:p>
            <a:r>
              <a:rPr lang="en-US" sz="2000" dirty="0"/>
              <a:t>Display rows from a table of data</a:t>
            </a:r>
          </a:p>
        </p:txBody>
      </p:sp>
      <p:sp>
        <p:nvSpPr>
          <p:cNvPr id="97" name="Rectangle 96">
            <a:extLst>
              <a:ext uri="{FF2B5EF4-FFF2-40B4-BE49-F238E27FC236}">
                <a16:creationId xmlns:a16="http://schemas.microsoft.com/office/drawing/2014/main" id="{621639B7-F815-480B-A975-9116224FBC1C}"/>
              </a:ext>
            </a:extLst>
          </p:cNvPr>
          <p:cNvSpPr/>
          <p:nvPr/>
        </p:nvSpPr>
        <p:spPr>
          <a:xfrm>
            <a:off x="584200" y="3566347"/>
            <a:ext cx="2812274" cy="597694"/>
          </a:xfrm>
          <a:prstGeom prst="rect">
            <a:avLst/>
          </a:prstGeom>
          <a:solidFill>
            <a:srgbClr val="243A5E"/>
          </a:solidFill>
          <a:ln>
            <a:noFill/>
          </a:ln>
        </p:spPr>
        <p:txBody>
          <a:bodyPr wrap="square" lIns="182880" tIns="146304" rIns="182880" bIns="146304" anchor="ctr">
            <a:noAutofit/>
          </a:bodyPr>
          <a:lstStyle/>
          <a:p>
            <a:r>
              <a:rPr lang="en-US" sz="2000">
                <a:solidFill>
                  <a:schemeClr val="bg1"/>
                </a:solidFill>
                <a:latin typeface="+mj-lt"/>
              </a:rPr>
              <a:t>Forms</a:t>
            </a:r>
            <a:endParaRPr lang="en-US" sz="2000">
              <a:solidFill>
                <a:schemeClr val="bg1"/>
              </a:solidFill>
            </a:endParaRPr>
          </a:p>
        </p:txBody>
      </p:sp>
      <p:sp>
        <p:nvSpPr>
          <p:cNvPr id="105" name="Rectangle 104">
            <a:extLst>
              <a:ext uri="{FF2B5EF4-FFF2-40B4-BE49-F238E27FC236}">
                <a16:creationId xmlns:a16="http://schemas.microsoft.com/office/drawing/2014/main" id="{72FAFE4D-D59F-40DF-9F99-8013332A7D10}"/>
              </a:ext>
            </a:extLst>
          </p:cNvPr>
          <p:cNvSpPr/>
          <p:nvPr/>
        </p:nvSpPr>
        <p:spPr>
          <a:xfrm>
            <a:off x="3501571" y="3566347"/>
            <a:ext cx="8105212" cy="597694"/>
          </a:xfrm>
          <a:prstGeom prst="rect">
            <a:avLst/>
          </a:prstGeom>
          <a:solidFill>
            <a:schemeClr val="bg1">
              <a:lumMod val="95000"/>
            </a:schemeClr>
          </a:solidFill>
          <a:ln>
            <a:noFill/>
          </a:ln>
        </p:spPr>
        <p:txBody>
          <a:bodyPr wrap="square" lIns="182880" tIns="146304" rIns="182880" bIns="146304" anchor="ctr">
            <a:noAutofit/>
          </a:bodyPr>
          <a:lstStyle/>
          <a:p>
            <a:r>
              <a:rPr lang="en-US" sz="2000" dirty="0"/>
              <a:t>Display details from a specific table row </a:t>
            </a:r>
          </a:p>
        </p:txBody>
      </p:sp>
      <p:sp>
        <p:nvSpPr>
          <p:cNvPr id="98" name="Rectangle 97">
            <a:extLst>
              <a:ext uri="{FF2B5EF4-FFF2-40B4-BE49-F238E27FC236}">
                <a16:creationId xmlns:a16="http://schemas.microsoft.com/office/drawing/2014/main" id="{B4C0B8A9-E460-4EC8-889E-8BD82AA4BE87}"/>
              </a:ext>
            </a:extLst>
          </p:cNvPr>
          <p:cNvSpPr/>
          <p:nvPr/>
        </p:nvSpPr>
        <p:spPr>
          <a:xfrm>
            <a:off x="584200" y="4268012"/>
            <a:ext cx="2812274" cy="597694"/>
          </a:xfrm>
          <a:prstGeom prst="rect">
            <a:avLst/>
          </a:prstGeom>
          <a:solidFill>
            <a:srgbClr val="243A5E"/>
          </a:solidFill>
          <a:ln>
            <a:noFill/>
          </a:ln>
        </p:spPr>
        <p:txBody>
          <a:bodyPr wrap="square" lIns="182880" tIns="146304" rIns="182880" bIns="146304" anchor="ctr">
            <a:noAutofit/>
          </a:bodyPr>
          <a:lstStyle/>
          <a:p>
            <a:r>
              <a:rPr lang="en-US" sz="2000">
                <a:solidFill>
                  <a:schemeClr val="bg1"/>
                </a:solidFill>
                <a:latin typeface="+mj-lt"/>
              </a:rPr>
              <a:t>Input controls</a:t>
            </a:r>
            <a:endParaRPr lang="en-US" sz="2000">
              <a:solidFill>
                <a:schemeClr val="bg1"/>
              </a:solidFill>
            </a:endParaRPr>
          </a:p>
        </p:txBody>
      </p:sp>
      <p:sp>
        <p:nvSpPr>
          <p:cNvPr id="106" name="Rectangle 105">
            <a:extLst>
              <a:ext uri="{FF2B5EF4-FFF2-40B4-BE49-F238E27FC236}">
                <a16:creationId xmlns:a16="http://schemas.microsoft.com/office/drawing/2014/main" id="{A32FAE75-6C65-466D-B135-C2D67141ED00}"/>
              </a:ext>
            </a:extLst>
          </p:cNvPr>
          <p:cNvSpPr/>
          <p:nvPr/>
        </p:nvSpPr>
        <p:spPr>
          <a:xfrm>
            <a:off x="3501571" y="4268012"/>
            <a:ext cx="8105212" cy="597694"/>
          </a:xfrm>
          <a:prstGeom prst="rect">
            <a:avLst/>
          </a:prstGeom>
          <a:solidFill>
            <a:schemeClr val="bg1">
              <a:lumMod val="95000"/>
            </a:schemeClr>
          </a:solidFill>
          <a:ln>
            <a:noFill/>
          </a:ln>
        </p:spPr>
        <p:txBody>
          <a:bodyPr wrap="square" lIns="182880" tIns="146304" rIns="182880" bIns="146304" anchor="ctr">
            <a:noAutofit/>
          </a:bodyPr>
          <a:lstStyle/>
          <a:p>
            <a:r>
              <a:rPr lang="en-US" sz="2000"/>
              <a:t>Text inputs, buttons, dropdowns, toggles, and more</a:t>
            </a:r>
          </a:p>
        </p:txBody>
      </p:sp>
      <p:sp>
        <p:nvSpPr>
          <p:cNvPr id="99" name="Rectangle 98">
            <a:extLst>
              <a:ext uri="{FF2B5EF4-FFF2-40B4-BE49-F238E27FC236}">
                <a16:creationId xmlns:a16="http://schemas.microsoft.com/office/drawing/2014/main" id="{E007544B-85BE-46CB-8168-842A6DD84D82}"/>
              </a:ext>
            </a:extLst>
          </p:cNvPr>
          <p:cNvSpPr/>
          <p:nvPr/>
        </p:nvSpPr>
        <p:spPr>
          <a:xfrm>
            <a:off x="584200" y="4969677"/>
            <a:ext cx="2812274" cy="597694"/>
          </a:xfrm>
          <a:prstGeom prst="rect">
            <a:avLst/>
          </a:prstGeom>
          <a:solidFill>
            <a:srgbClr val="243A5E"/>
          </a:solidFill>
          <a:ln>
            <a:noFill/>
          </a:ln>
        </p:spPr>
        <p:txBody>
          <a:bodyPr wrap="square" lIns="182880" tIns="146304" rIns="182880" bIns="146304" anchor="ctr">
            <a:noAutofit/>
          </a:bodyPr>
          <a:lstStyle/>
          <a:p>
            <a:r>
              <a:rPr lang="en-US" sz="2000">
                <a:solidFill>
                  <a:schemeClr val="bg1"/>
                </a:solidFill>
                <a:latin typeface="+mj-lt"/>
              </a:rPr>
              <a:t>Intelligent controls</a:t>
            </a:r>
            <a:endParaRPr lang="en-US" sz="2000">
              <a:solidFill>
                <a:schemeClr val="bg1"/>
              </a:solidFill>
            </a:endParaRPr>
          </a:p>
        </p:txBody>
      </p:sp>
      <p:sp>
        <p:nvSpPr>
          <p:cNvPr id="107" name="Rectangle 106">
            <a:extLst>
              <a:ext uri="{FF2B5EF4-FFF2-40B4-BE49-F238E27FC236}">
                <a16:creationId xmlns:a16="http://schemas.microsoft.com/office/drawing/2014/main" id="{8DA8AF85-A79A-4B4E-835C-4D8F42FBADAB}"/>
              </a:ext>
            </a:extLst>
          </p:cNvPr>
          <p:cNvSpPr/>
          <p:nvPr/>
        </p:nvSpPr>
        <p:spPr>
          <a:xfrm>
            <a:off x="3501571" y="4969677"/>
            <a:ext cx="8105212" cy="597694"/>
          </a:xfrm>
          <a:prstGeom prst="rect">
            <a:avLst/>
          </a:prstGeom>
          <a:solidFill>
            <a:schemeClr val="bg1">
              <a:lumMod val="95000"/>
            </a:schemeClr>
          </a:solidFill>
          <a:ln>
            <a:noFill/>
          </a:ln>
        </p:spPr>
        <p:txBody>
          <a:bodyPr wrap="square" lIns="182880" tIns="146304" rIns="182880" bIns="146304" anchor="ctr">
            <a:noAutofit/>
          </a:bodyPr>
          <a:lstStyle/>
          <a:p>
            <a:r>
              <a:rPr lang="en-US" sz="2000"/>
              <a:t>Rich controls for more advanced operations</a:t>
            </a:r>
          </a:p>
        </p:txBody>
      </p:sp>
      <p:sp>
        <p:nvSpPr>
          <p:cNvPr id="100" name="Rectangle 99">
            <a:extLst>
              <a:ext uri="{FF2B5EF4-FFF2-40B4-BE49-F238E27FC236}">
                <a16:creationId xmlns:a16="http://schemas.microsoft.com/office/drawing/2014/main" id="{9677252C-D38B-42EE-A9A7-020D23D140CE}"/>
              </a:ext>
            </a:extLst>
          </p:cNvPr>
          <p:cNvSpPr/>
          <p:nvPr/>
        </p:nvSpPr>
        <p:spPr>
          <a:xfrm>
            <a:off x="584200" y="5671344"/>
            <a:ext cx="2812274" cy="597694"/>
          </a:xfrm>
          <a:prstGeom prst="rect">
            <a:avLst/>
          </a:prstGeom>
          <a:solidFill>
            <a:srgbClr val="243A5E"/>
          </a:solidFill>
          <a:ln>
            <a:noFill/>
          </a:ln>
        </p:spPr>
        <p:txBody>
          <a:bodyPr wrap="square" lIns="182880" tIns="146304" rIns="182880" bIns="146304" anchor="ctr">
            <a:noAutofit/>
          </a:bodyPr>
          <a:lstStyle/>
          <a:p>
            <a:r>
              <a:rPr lang="en-US" sz="2000">
                <a:solidFill>
                  <a:schemeClr val="bg1"/>
                </a:solidFill>
                <a:latin typeface="+mj-lt"/>
              </a:rPr>
              <a:t>Functions</a:t>
            </a:r>
            <a:endParaRPr lang="en-US" sz="2000">
              <a:solidFill>
                <a:schemeClr val="bg1"/>
              </a:solidFill>
            </a:endParaRPr>
          </a:p>
        </p:txBody>
      </p:sp>
      <p:sp>
        <p:nvSpPr>
          <p:cNvPr id="108" name="Rectangle 107">
            <a:extLst>
              <a:ext uri="{FF2B5EF4-FFF2-40B4-BE49-F238E27FC236}">
                <a16:creationId xmlns:a16="http://schemas.microsoft.com/office/drawing/2014/main" id="{346EE8E5-92CD-4135-894C-18797FA49242}"/>
              </a:ext>
            </a:extLst>
          </p:cNvPr>
          <p:cNvSpPr/>
          <p:nvPr/>
        </p:nvSpPr>
        <p:spPr>
          <a:xfrm>
            <a:off x="3501571" y="5671344"/>
            <a:ext cx="8105212" cy="597694"/>
          </a:xfrm>
          <a:prstGeom prst="rect">
            <a:avLst/>
          </a:prstGeom>
          <a:solidFill>
            <a:schemeClr val="bg1">
              <a:lumMod val="95000"/>
            </a:schemeClr>
          </a:solidFill>
          <a:ln>
            <a:noFill/>
          </a:ln>
        </p:spPr>
        <p:txBody>
          <a:bodyPr wrap="square" lIns="182880" tIns="146304" rIns="182880" bIns="146304" anchor="ctr">
            <a:noAutofit/>
          </a:bodyPr>
          <a:lstStyle/>
          <a:p>
            <a:r>
              <a:rPr lang="en-US" sz="2000"/>
              <a:t>Glue that binds all the controls, inputs and data sources</a:t>
            </a:r>
          </a:p>
        </p:txBody>
      </p:sp>
    </p:spTree>
    <p:extLst>
      <p:ext uri="{BB962C8B-B14F-4D97-AF65-F5344CB8AC3E}">
        <p14:creationId xmlns:p14="http://schemas.microsoft.com/office/powerpoint/2010/main" val="326946812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t>Power Apps Studio</a:t>
            </a:r>
          </a:p>
        </p:txBody>
      </p:sp>
      <p:sp>
        <p:nvSpPr>
          <p:cNvPr id="7" name="Rectangle 6">
            <a:extLst>
              <a:ext uri="{FF2B5EF4-FFF2-40B4-BE49-F238E27FC236}">
                <a16:creationId xmlns:a16="http://schemas.microsoft.com/office/drawing/2014/main" id="{6042C80B-51E5-4B0B-BB31-D731488143DD}"/>
              </a:ext>
              <a:ext uri="{C183D7F6-B498-43B3-948B-1728B52AA6E4}">
                <adec:decorative xmlns:adec="http://schemas.microsoft.com/office/drawing/2017/decorative" val="1"/>
              </a:ext>
            </a:extLst>
          </p:cNvPr>
          <p:cNvSpPr/>
          <p:nvPr/>
        </p:nvSpPr>
        <p:spPr bwMode="auto">
          <a:xfrm>
            <a:off x="589899" y="1435100"/>
            <a:ext cx="11022982" cy="4833938"/>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Screenshot of the webpage of Power Apps">
            <a:extLst>
              <a:ext uri="{FF2B5EF4-FFF2-40B4-BE49-F238E27FC236}">
                <a16:creationId xmlns:a16="http://schemas.microsoft.com/office/drawing/2014/main" id="{FEE155B5-3C6B-4F4F-B9F5-D023BB04846B}"/>
              </a:ext>
            </a:extLst>
          </p:cNvPr>
          <p:cNvPicPr>
            <a:picLocks noChangeAspect="1"/>
          </p:cNvPicPr>
          <p:nvPr/>
        </p:nvPicPr>
        <p:blipFill>
          <a:blip r:embed="rId3"/>
          <a:stretch>
            <a:fillRect/>
          </a:stretch>
        </p:blipFill>
        <p:spPr>
          <a:xfrm>
            <a:off x="726440" y="1567850"/>
            <a:ext cx="6042660" cy="3033932"/>
          </a:xfrm>
          <a:prstGeom prst="rect">
            <a:avLst/>
          </a:prstGeom>
        </p:spPr>
      </p:pic>
      <p:pic>
        <p:nvPicPr>
          <p:cNvPr id="8" name="Picture 7" descr="Screenshot of the Home view of webpage of Power Apps">
            <a:extLst>
              <a:ext uri="{FF2B5EF4-FFF2-40B4-BE49-F238E27FC236}">
                <a16:creationId xmlns:a16="http://schemas.microsoft.com/office/drawing/2014/main" id="{270A7500-49B4-46A2-83B7-11B45A5014EA}"/>
              </a:ext>
            </a:extLst>
          </p:cNvPr>
          <p:cNvPicPr>
            <a:picLocks noChangeAspect="1"/>
          </p:cNvPicPr>
          <p:nvPr/>
        </p:nvPicPr>
        <p:blipFill>
          <a:blip r:embed="rId4"/>
          <a:stretch>
            <a:fillRect/>
          </a:stretch>
        </p:blipFill>
        <p:spPr>
          <a:xfrm>
            <a:off x="6056031" y="2880919"/>
            <a:ext cx="5399370" cy="3255820"/>
          </a:xfrm>
          <a:prstGeom prst="rect">
            <a:avLst/>
          </a:prstGeom>
        </p:spPr>
      </p:pic>
      <p:pic>
        <p:nvPicPr>
          <p:cNvPr id="3" name="Picture 2" descr="Shape&#10;&#10;Description automatically generated">
            <a:extLst>
              <a:ext uri="{FF2B5EF4-FFF2-40B4-BE49-F238E27FC236}">
                <a16:creationId xmlns:a16="http://schemas.microsoft.com/office/drawing/2014/main" id="{00E121F1-BCBA-710E-EEB4-DB1D2651EDCC}"/>
              </a:ext>
            </a:extLst>
          </p:cNvPr>
          <p:cNvPicPr>
            <a:picLocks noChangeAspect="1"/>
          </p:cNvPicPr>
          <p:nvPr/>
        </p:nvPicPr>
        <p:blipFill>
          <a:blip r:embed="rId5"/>
          <a:stretch>
            <a:fillRect/>
          </a:stretch>
        </p:blipFill>
        <p:spPr>
          <a:xfrm>
            <a:off x="10863819" y="278736"/>
            <a:ext cx="816450" cy="816450"/>
          </a:xfrm>
          <a:prstGeom prst="rect">
            <a:avLst/>
          </a:prstGeom>
        </p:spPr>
      </p:pic>
    </p:spTree>
    <p:extLst>
      <p:ext uri="{BB962C8B-B14F-4D97-AF65-F5344CB8AC3E}">
        <p14:creationId xmlns:p14="http://schemas.microsoft.com/office/powerpoint/2010/main" val="100753098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t>App format</a:t>
            </a:r>
          </a:p>
        </p:txBody>
      </p:sp>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1236020" y="1219200"/>
            <a:ext cx="9719961" cy="5049838"/>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000" err="1">
              <a:gradFill>
                <a:gsLst>
                  <a:gs pos="0">
                    <a:srgbClr val="FFFFFF"/>
                  </a:gs>
                  <a:gs pos="100000">
                    <a:srgbClr val="FFFFFF"/>
                  </a:gs>
                </a:gsLst>
                <a:lin ang="5400000" scaled="0"/>
              </a:gradFill>
              <a:cs typeface="Segoe UI" pitchFamily="34" charset="0"/>
            </a:endParaRPr>
          </a:p>
        </p:txBody>
      </p:sp>
      <p:pic>
        <p:nvPicPr>
          <p:cNvPr id="5" name="Picture 4" descr="A screenshot of the new view from Power Apps page">
            <a:extLst>
              <a:ext uri="{FF2B5EF4-FFF2-40B4-BE49-F238E27FC236}">
                <a16:creationId xmlns:a16="http://schemas.microsoft.com/office/drawing/2014/main" id="{CC2295C7-2631-4D60-A87C-E844E437BE3F}"/>
              </a:ext>
            </a:extLst>
          </p:cNvPr>
          <p:cNvPicPr>
            <a:picLocks noChangeAspect="1"/>
          </p:cNvPicPr>
          <p:nvPr/>
        </p:nvPicPr>
        <p:blipFill>
          <a:blip r:embed="rId3"/>
          <a:stretch>
            <a:fillRect/>
          </a:stretch>
        </p:blipFill>
        <p:spPr>
          <a:xfrm>
            <a:off x="1397575" y="1372860"/>
            <a:ext cx="9396851" cy="4742518"/>
          </a:xfrm>
          <a:prstGeom prst="rect">
            <a:avLst/>
          </a:prstGeom>
        </p:spPr>
      </p:pic>
      <p:pic>
        <p:nvPicPr>
          <p:cNvPr id="3" name="Picture 2" descr="Shape&#10;&#10;Description automatically generated">
            <a:extLst>
              <a:ext uri="{FF2B5EF4-FFF2-40B4-BE49-F238E27FC236}">
                <a16:creationId xmlns:a16="http://schemas.microsoft.com/office/drawing/2014/main" id="{0A8DFEE9-57C4-5BCE-AD6B-F044DC7B4BB6}"/>
              </a:ext>
            </a:extLst>
          </p:cNvPr>
          <p:cNvPicPr>
            <a:picLocks noChangeAspect="1"/>
          </p:cNvPicPr>
          <p:nvPr/>
        </p:nvPicPr>
        <p:blipFill>
          <a:blip r:embed="rId4"/>
          <a:stretch>
            <a:fillRect/>
          </a:stretch>
        </p:blipFill>
        <p:spPr>
          <a:xfrm>
            <a:off x="10863819" y="278736"/>
            <a:ext cx="816450" cy="816450"/>
          </a:xfrm>
          <a:prstGeom prst="rect">
            <a:avLst/>
          </a:prstGeom>
        </p:spPr>
      </p:pic>
    </p:spTree>
    <p:extLst>
      <p:ext uri="{BB962C8B-B14F-4D97-AF65-F5344CB8AC3E}">
        <p14:creationId xmlns:p14="http://schemas.microsoft.com/office/powerpoint/2010/main" val="29138382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90BD-BB58-4486-BC0D-7596E0C8ACE0}"/>
              </a:ext>
            </a:extLst>
          </p:cNvPr>
          <p:cNvSpPr>
            <a:spLocks noGrp="1"/>
          </p:cNvSpPr>
          <p:nvPr>
            <p:ph type="title"/>
          </p:nvPr>
        </p:nvSpPr>
        <p:spPr/>
        <p:txBody>
          <a:bodyPr/>
          <a:lstStyle/>
          <a:p>
            <a:r>
              <a:rPr lang="en-US" dirty="0"/>
              <a:t>Course agenda (continued)</a:t>
            </a:r>
          </a:p>
        </p:txBody>
      </p:sp>
      <p:sp>
        <p:nvSpPr>
          <p:cNvPr id="21" name="Rectangle 20">
            <a:extLst>
              <a:ext uri="{FF2B5EF4-FFF2-40B4-BE49-F238E27FC236}">
                <a16:creationId xmlns:a16="http://schemas.microsoft.com/office/drawing/2014/main" id="{CFA311E0-9CBF-48D2-B9AB-F6EC9FE0B8EE}"/>
              </a:ext>
            </a:extLst>
          </p:cNvPr>
          <p:cNvSpPr/>
          <p:nvPr/>
        </p:nvSpPr>
        <p:spPr bwMode="auto">
          <a:xfrm>
            <a:off x="600057" y="1344386"/>
            <a:ext cx="3657600" cy="128451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92024" tIns="137160" rIns="182880" bIns="137160" numCol="1" spcCol="1270" anchor="ctr" anchorCtr="0">
            <a:noAutofit/>
          </a:bodyPr>
          <a:lstStyle/>
          <a:p>
            <a:pPr lvl="0">
              <a:buSzPct val="90000"/>
            </a:pPr>
            <a:r>
              <a:rPr lang="en-US" sz="2400" dirty="0">
                <a:solidFill>
                  <a:schemeClr val="bg1"/>
                </a:solidFill>
                <a:latin typeface="Segoe UI Semibold"/>
                <a:cs typeface="Segoe UI Semilight"/>
              </a:rPr>
              <a:t>Module 4</a:t>
            </a:r>
            <a:br>
              <a:rPr lang="en-US" sz="2400" dirty="0">
                <a:solidFill>
                  <a:schemeClr val="bg1"/>
                </a:solidFill>
                <a:latin typeface="Segoe UI Semibold"/>
                <a:cs typeface="Segoe UI Semilight"/>
              </a:rPr>
            </a:br>
            <a:r>
              <a:rPr lang="en-US" sz="2000" dirty="0">
                <a:solidFill>
                  <a:schemeClr val="bg1"/>
                </a:solidFill>
              </a:rPr>
              <a:t>Get Started with Power Automate</a:t>
            </a:r>
          </a:p>
        </p:txBody>
      </p:sp>
      <p:sp>
        <p:nvSpPr>
          <p:cNvPr id="71" name="Rectangle 70">
            <a:extLst>
              <a:ext uri="{FF2B5EF4-FFF2-40B4-BE49-F238E27FC236}">
                <a16:creationId xmlns:a16="http://schemas.microsoft.com/office/drawing/2014/main" id="{78102E8C-F351-42A0-B691-98A77FDFBA2A}"/>
              </a:ext>
            </a:extLst>
          </p:cNvPr>
          <p:cNvSpPr/>
          <p:nvPr/>
        </p:nvSpPr>
        <p:spPr>
          <a:xfrm>
            <a:off x="600058" y="2679863"/>
            <a:ext cx="3578242"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0" rIns="0" bIns="0" numCol="1" spcCol="1270" anchor="ctr" anchorCtr="0">
            <a:noAutofit/>
          </a:bodyPr>
          <a:lstStyle/>
          <a:p>
            <a:pPr defTabSz="800100">
              <a:spcBef>
                <a:spcPct val="0"/>
              </a:spcBef>
              <a:spcAft>
                <a:spcPct val="35000"/>
              </a:spcAft>
              <a:buSzPct val="100000"/>
              <a:tabLst>
                <a:tab pos="349724" algn="l"/>
                <a:tab pos="582873" algn="l"/>
              </a:tabLst>
            </a:pPr>
            <a:r>
              <a:rPr lang="en-US" spc="-10" dirty="0">
                <a:solidFill>
                  <a:schemeClr val="tx1"/>
                </a:solidFill>
              </a:rPr>
              <a:t>Power Automate overview </a:t>
            </a:r>
          </a:p>
        </p:txBody>
      </p:sp>
      <p:cxnSp>
        <p:nvCxnSpPr>
          <p:cNvPr id="67" name="Straight Connector 66">
            <a:extLst>
              <a:ext uri="{FF2B5EF4-FFF2-40B4-BE49-F238E27FC236}">
                <a16:creationId xmlns:a16="http://schemas.microsoft.com/office/drawing/2014/main" id="{1ADCADF3-C509-4511-BCEC-FF9212B8A231}"/>
              </a:ext>
              <a:ext uri="{C183D7F6-B498-43B3-948B-1728B52AA6E4}">
                <adec:decorative xmlns:adec="http://schemas.microsoft.com/office/drawing/2017/decorative" val="1"/>
              </a:ext>
            </a:extLst>
          </p:cNvPr>
          <p:cNvCxnSpPr>
            <a:cxnSpLocks/>
          </p:cNvCxnSpPr>
          <p:nvPr/>
        </p:nvCxnSpPr>
        <p:spPr>
          <a:xfrm>
            <a:off x="600058" y="3415406"/>
            <a:ext cx="3601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552FA17B-324B-41DC-9FB3-F1B5D7684A7B}"/>
              </a:ext>
            </a:extLst>
          </p:cNvPr>
          <p:cNvSpPr/>
          <p:nvPr/>
        </p:nvSpPr>
        <p:spPr>
          <a:xfrm>
            <a:off x="600058" y="3466369"/>
            <a:ext cx="3590942"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ctr" anchorCtr="0">
            <a:noAutofit/>
          </a:bodyPr>
          <a:lstStyle/>
          <a:p>
            <a:pPr defTabSz="800100">
              <a:spcBef>
                <a:spcPct val="0"/>
              </a:spcBef>
              <a:spcAft>
                <a:spcPct val="35000"/>
              </a:spcAft>
              <a:buSzPct val="100000"/>
              <a:tabLst>
                <a:tab pos="349724" algn="l"/>
                <a:tab pos="582873" algn="l"/>
              </a:tabLst>
            </a:pPr>
            <a:r>
              <a:rPr lang="en-US" dirty="0">
                <a:solidFill>
                  <a:schemeClr val="tx1"/>
                </a:solidFill>
              </a:rPr>
              <a:t>How to build an automated solution</a:t>
            </a:r>
          </a:p>
        </p:txBody>
      </p:sp>
      <p:cxnSp>
        <p:nvCxnSpPr>
          <p:cNvPr id="69" name="Straight Connector 68">
            <a:extLst>
              <a:ext uri="{FF2B5EF4-FFF2-40B4-BE49-F238E27FC236}">
                <a16:creationId xmlns:a16="http://schemas.microsoft.com/office/drawing/2014/main" id="{45BB9289-8CCE-49AB-8153-337B444AEDED}"/>
              </a:ext>
              <a:ext uri="{C183D7F6-B498-43B3-948B-1728B52AA6E4}">
                <adec:decorative xmlns:adec="http://schemas.microsoft.com/office/drawing/2017/decorative" val="1"/>
              </a:ext>
            </a:extLst>
          </p:cNvPr>
          <p:cNvCxnSpPr>
            <a:cxnSpLocks/>
          </p:cNvCxnSpPr>
          <p:nvPr/>
        </p:nvCxnSpPr>
        <p:spPr>
          <a:xfrm>
            <a:off x="600058" y="4201912"/>
            <a:ext cx="353210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4553C2C0-B369-40E0-AFE0-84CB21A843AA}"/>
              </a:ext>
            </a:extLst>
          </p:cNvPr>
          <p:cNvSpPr/>
          <p:nvPr/>
        </p:nvSpPr>
        <p:spPr>
          <a:xfrm>
            <a:off x="600058" y="4252875"/>
            <a:ext cx="3590942"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ctr" anchorCtr="0">
            <a:noAutofit/>
          </a:bodyPr>
          <a:lstStyle/>
          <a:p>
            <a:pPr defTabSz="800100">
              <a:spcBef>
                <a:spcPct val="0"/>
              </a:spcBef>
              <a:spcAft>
                <a:spcPct val="35000"/>
              </a:spcAft>
              <a:buSzPct val="100000"/>
              <a:tabLst>
                <a:tab pos="349724" algn="l"/>
                <a:tab pos="582873" algn="l"/>
              </a:tabLst>
            </a:pPr>
            <a:r>
              <a:rPr lang="en-US" dirty="0">
                <a:solidFill>
                  <a:schemeClr val="tx1"/>
                </a:solidFill>
              </a:rPr>
              <a:t>Lab: How to build an automated solution</a:t>
            </a:r>
          </a:p>
        </p:txBody>
      </p:sp>
      <p:sp>
        <p:nvSpPr>
          <p:cNvPr id="22" name="Rectangle 21">
            <a:extLst>
              <a:ext uri="{FF2B5EF4-FFF2-40B4-BE49-F238E27FC236}">
                <a16:creationId xmlns:a16="http://schemas.microsoft.com/office/drawing/2014/main" id="{4AB2FDBB-6622-41F7-B589-FEAE2E986BA9}"/>
              </a:ext>
            </a:extLst>
          </p:cNvPr>
          <p:cNvSpPr/>
          <p:nvPr/>
        </p:nvSpPr>
        <p:spPr bwMode="auto">
          <a:xfrm>
            <a:off x="4443466" y="1344386"/>
            <a:ext cx="3657600" cy="128451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92024" tIns="137160" rIns="182880" bIns="137160" numCol="1" spcCol="1270" anchor="ctr" anchorCtr="0">
            <a:noAutofit/>
          </a:bodyPr>
          <a:lstStyle/>
          <a:p>
            <a:pPr lvl="0">
              <a:buSzPct val="90000"/>
            </a:pPr>
            <a:r>
              <a:rPr lang="en-US" sz="2400" dirty="0">
                <a:solidFill>
                  <a:schemeClr val="bg1"/>
                </a:solidFill>
                <a:latin typeface="Segoe UI Semibold"/>
                <a:cs typeface="Segoe UI Semilight"/>
              </a:rPr>
              <a:t>Module 5</a:t>
            </a:r>
            <a:br>
              <a:rPr lang="en-US" sz="2400" dirty="0">
                <a:solidFill>
                  <a:schemeClr val="bg1"/>
                </a:solidFill>
                <a:latin typeface="Segoe UI Semibold"/>
                <a:cs typeface="Segoe UI Semilight"/>
              </a:rPr>
            </a:br>
            <a:r>
              <a:rPr lang="en-US" sz="2000" dirty="0">
                <a:solidFill>
                  <a:schemeClr val="bg1"/>
                </a:solidFill>
              </a:rPr>
              <a:t>Get Started with Power BI</a:t>
            </a:r>
          </a:p>
        </p:txBody>
      </p:sp>
      <p:sp>
        <p:nvSpPr>
          <p:cNvPr id="65" name="Rectangle 64">
            <a:extLst>
              <a:ext uri="{FF2B5EF4-FFF2-40B4-BE49-F238E27FC236}">
                <a16:creationId xmlns:a16="http://schemas.microsoft.com/office/drawing/2014/main" id="{35DF9EC2-27E7-49E9-9C42-F25985678C38}"/>
              </a:ext>
            </a:extLst>
          </p:cNvPr>
          <p:cNvSpPr/>
          <p:nvPr/>
        </p:nvSpPr>
        <p:spPr>
          <a:xfrm>
            <a:off x="4444678" y="2784035"/>
            <a:ext cx="3566214"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0" rIns="0" bIns="0" numCol="1" spcCol="1270" anchor="ctr" anchorCtr="0">
            <a:noAutofit/>
          </a:bodyPr>
          <a:lstStyle/>
          <a:p>
            <a:pPr defTabSz="800100">
              <a:spcBef>
                <a:spcPct val="0"/>
              </a:spcBef>
              <a:spcAft>
                <a:spcPct val="35000"/>
              </a:spcAft>
              <a:buSzPct val="100000"/>
              <a:tabLst>
                <a:tab pos="349724" algn="l"/>
                <a:tab pos="582873" algn="l"/>
              </a:tabLst>
            </a:pPr>
            <a:r>
              <a:rPr lang="en-US" spc="-10" dirty="0">
                <a:solidFill>
                  <a:schemeClr val="tx1"/>
                </a:solidFill>
              </a:rPr>
              <a:t>Power BI overview </a:t>
            </a:r>
          </a:p>
        </p:txBody>
      </p:sp>
      <p:cxnSp>
        <p:nvCxnSpPr>
          <p:cNvPr id="61" name="Straight Connector 60">
            <a:extLst>
              <a:ext uri="{FF2B5EF4-FFF2-40B4-BE49-F238E27FC236}">
                <a16:creationId xmlns:a16="http://schemas.microsoft.com/office/drawing/2014/main" id="{210D892E-E947-4D96-AE64-95470F814BD0}"/>
              </a:ext>
              <a:ext uri="{C183D7F6-B498-43B3-948B-1728B52AA6E4}">
                <adec:decorative xmlns:adec="http://schemas.microsoft.com/office/drawing/2017/decorative" val="1"/>
              </a:ext>
            </a:extLst>
          </p:cNvPr>
          <p:cNvCxnSpPr>
            <a:cxnSpLocks/>
          </p:cNvCxnSpPr>
          <p:nvPr/>
        </p:nvCxnSpPr>
        <p:spPr>
          <a:xfrm>
            <a:off x="4444678" y="3438555"/>
            <a:ext cx="366917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41BC6D3C-F3B8-4277-992F-58D2E38A4873}"/>
              </a:ext>
            </a:extLst>
          </p:cNvPr>
          <p:cNvSpPr/>
          <p:nvPr/>
        </p:nvSpPr>
        <p:spPr>
          <a:xfrm>
            <a:off x="4444678" y="3558966"/>
            <a:ext cx="3619587" cy="55583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ctr" anchorCtr="0">
            <a:noAutofit/>
          </a:bodyPr>
          <a:lstStyle/>
          <a:p>
            <a:pPr defTabSz="800100">
              <a:spcBef>
                <a:spcPct val="0"/>
              </a:spcBef>
              <a:spcAft>
                <a:spcPct val="35000"/>
              </a:spcAft>
              <a:buSzPct val="100000"/>
              <a:tabLst>
                <a:tab pos="349724" algn="l"/>
                <a:tab pos="582873" algn="l"/>
              </a:tabLst>
            </a:pPr>
            <a:r>
              <a:rPr lang="en-US" dirty="0">
                <a:solidFill>
                  <a:schemeClr val="tx1"/>
                </a:solidFill>
              </a:rPr>
              <a:t>How to build a simple dashboard</a:t>
            </a:r>
          </a:p>
        </p:txBody>
      </p:sp>
      <p:cxnSp>
        <p:nvCxnSpPr>
          <p:cNvPr id="63" name="Straight Connector 62">
            <a:extLst>
              <a:ext uri="{FF2B5EF4-FFF2-40B4-BE49-F238E27FC236}">
                <a16:creationId xmlns:a16="http://schemas.microsoft.com/office/drawing/2014/main" id="{59042117-1F01-45DF-BCEA-B52FF4411E73}"/>
              </a:ext>
              <a:ext uri="{C183D7F6-B498-43B3-948B-1728B52AA6E4}">
                <adec:decorative xmlns:adec="http://schemas.microsoft.com/office/drawing/2017/decorative" val="1"/>
              </a:ext>
            </a:extLst>
          </p:cNvPr>
          <p:cNvCxnSpPr>
            <a:cxnSpLocks/>
          </p:cNvCxnSpPr>
          <p:nvPr/>
        </p:nvCxnSpPr>
        <p:spPr>
          <a:xfrm>
            <a:off x="4444678" y="4190337"/>
            <a:ext cx="368075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61C9240F-0EB3-4949-943B-DDA0410E040E}"/>
              </a:ext>
            </a:extLst>
          </p:cNvPr>
          <p:cNvSpPr/>
          <p:nvPr/>
        </p:nvSpPr>
        <p:spPr>
          <a:xfrm>
            <a:off x="4444678" y="4287599"/>
            <a:ext cx="3573289"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ctr" anchorCtr="0">
            <a:noAutofit/>
          </a:bodyPr>
          <a:lstStyle/>
          <a:p>
            <a:pPr defTabSz="800100">
              <a:spcBef>
                <a:spcPct val="0"/>
              </a:spcBef>
              <a:spcAft>
                <a:spcPct val="35000"/>
              </a:spcAft>
              <a:buSzPct val="100000"/>
              <a:tabLst>
                <a:tab pos="349724" algn="l"/>
                <a:tab pos="582873" algn="l"/>
              </a:tabLst>
            </a:pPr>
            <a:r>
              <a:rPr lang="en-US" dirty="0">
                <a:solidFill>
                  <a:schemeClr val="tx1"/>
                </a:solidFill>
              </a:rPr>
              <a:t>Lab: How to build a simple dashboard</a:t>
            </a:r>
          </a:p>
        </p:txBody>
      </p:sp>
      <p:sp>
        <p:nvSpPr>
          <p:cNvPr id="23" name="Rectangle 22">
            <a:extLst>
              <a:ext uri="{FF2B5EF4-FFF2-40B4-BE49-F238E27FC236}">
                <a16:creationId xmlns:a16="http://schemas.microsoft.com/office/drawing/2014/main" id="{EE11398D-2238-4A6F-AA0C-D6F546CBE064}"/>
              </a:ext>
            </a:extLst>
          </p:cNvPr>
          <p:cNvSpPr/>
          <p:nvPr/>
        </p:nvSpPr>
        <p:spPr bwMode="auto">
          <a:xfrm>
            <a:off x="8297836" y="1344386"/>
            <a:ext cx="3657600" cy="128451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92024" tIns="137160" rIns="182880" bIns="137160" numCol="1" spcCol="1270" anchor="ctr" anchorCtr="0">
            <a:noAutofit/>
          </a:bodyPr>
          <a:lstStyle/>
          <a:p>
            <a:pPr lvl="0">
              <a:buSzPct val="90000"/>
            </a:pPr>
            <a:r>
              <a:rPr lang="en-US" sz="2400" dirty="0">
                <a:solidFill>
                  <a:schemeClr val="bg1"/>
                </a:solidFill>
                <a:latin typeface="Segoe UI Semibold"/>
                <a:cs typeface="Segoe UI Semilight"/>
              </a:rPr>
              <a:t>Module 6</a:t>
            </a:r>
            <a:br>
              <a:rPr lang="en-US" sz="2400" dirty="0">
                <a:solidFill>
                  <a:schemeClr val="bg1"/>
                </a:solidFill>
                <a:latin typeface="Segoe UI Semibold"/>
                <a:cs typeface="Segoe UI Semilight"/>
              </a:rPr>
            </a:br>
            <a:r>
              <a:rPr lang="en-US" sz="2000" dirty="0">
                <a:solidFill>
                  <a:schemeClr val="bg1"/>
                </a:solidFill>
              </a:rPr>
              <a:t>Get Started with Power Virtual Agents</a:t>
            </a:r>
          </a:p>
        </p:txBody>
      </p:sp>
      <p:sp>
        <p:nvSpPr>
          <p:cNvPr id="24" name="Rectangle 23">
            <a:extLst>
              <a:ext uri="{FF2B5EF4-FFF2-40B4-BE49-F238E27FC236}">
                <a16:creationId xmlns:a16="http://schemas.microsoft.com/office/drawing/2014/main" id="{866E31C8-1D71-4FB0-B83A-0BFD9702307A}"/>
              </a:ext>
            </a:extLst>
          </p:cNvPr>
          <p:cNvSpPr/>
          <p:nvPr/>
        </p:nvSpPr>
        <p:spPr>
          <a:xfrm>
            <a:off x="8273648" y="2784035"/>
            <a:ext cx="3566214"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0" rIns="0" bIns="0" numCol="1" spcCol="1270" anchor="ctr" anchorCtr="0">
            <a:noAutofit/>
          </a:bodyPr>
          <a:lstStyle/>
          <a:p>
            <a:pPr defTabSz="800100">
              <a:spcBef>
                <a:spcPct val="0"/>
              </a:spcBef>
              <a:spcAft>
                <a:spcPct val="35000"/>
              </a:spcAft>
              <a:buSzPct val="100000"/>
              <a:tabLst>
                <a:tab pos="349724" algn="l"/>
                <a:tab pos="582873" algn="l"/>
              </a:tabLst>
            </a:pPr>
            <a:r>
              <a:rPr lang="en-US" spc="-10" dirty="0">
                <a:solidFill>
                  <a:schemeClr val="tx1"/>
                </a:solidFill>
              </a:rPr>
              <a:t>Power Virtual Agents overview</a:t>
            </a:r>
          </a:p>
        </p:txBody>
      </p:sp>
      <p:cxnSp>
        <p:nvCxnSpPr>
          <p:cNvPr id="25" name="Straight Connector 24">
            <a:extLst>
              <a:ext uri="{FF2B5EF4-FFF2-40B4-BE49-F238E27FC236}">
                <a16:creationId xmlns:a16="http://schemas.microsoft.com/office/drawing/2014/main" id="{09E730C7-AE0A-4DE2-9FA9-4FC49E7F22A1}"/>
              </a:ext>
              <a:ext uri="{C183D7F6-B498-43B3-948B-1728B52AA6E4}">
                <adec:decorative xmlns:adec="http://schemas.microsoft.com/office/drawing/2017/decorative" val="1"/>
              </a:ext>
            </a:extLst>
          </p:cNvPr>
          <p:cNvCxnSpPr>
            <a:cxnSpLocks/>
          </p:cNvCxnSpPr>
          <p:nvPr/>
        </p:nvCxnSpPr>
        <p:spPr>
          <a:xfrm>
            <a:off x="8273648" y="3438555"/>
            <a:ext cx="366917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DE0884B-22F7-B29A-DEBA-503595519156}"/>
              </a:ext>
            </a:extLst>
          </p:cNvPr>
          <p:cNvSpPr/>
          <p:nvPr/>
        </p:nvSpPr>
        <p:spPr>
          <a:xfrm>
            <a:off x="8339991" y="3563631"/>
            <a:ext cx="3573289"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ctr" anchorCtr="0">
            <a:noAutofit/>
          </a:bodyPr>
          <a:lstStyle/>
          <a:p>
            <a:pPr defTabSz="800100">
              <a:spcBef>
                <a:spcPct val="0"/>
              </a:spcBef>
              <a:spcAft>
                <a:spcPct val="35000"/>
              </a:spcAft>
              <a:buSzPct val="100000"/>
              <a:tabLst>
                <a:tab pos="349724" algn="l"/>
                <a:tab pos="582873" algn="l"/>
              </a:tabLst>
            </a:pPr>
            <a:r>
              <a:rPr lang="en-US" dirty="0">
                <a:solidFill>
                  <a:schemeClr val="tx1"/>
                </a:solidFill>
              </a:rPr>
              <a:t>Lab: How to build a simple chat</a:t>
            </a:r>
          </a:p>
        </p:txBody>
      </p:sp>
    </p:spTree>
    <p:extLst>
      <p:ext uri="{BB962C8B-B14F-4D97-AF65-F5344CB8AC3E}">
        <p14:creationId xmlns:p14="http://schemas.microsoft.com/office/powerpoint/2010/main" val="16713092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Galleries</a:t>
            </a:r>
          </a:p>
        </p:txBody>
      </p:sp>
      <p:pic>
        <p:nvPicPr>
          <p:cNvPr id="5" name="Picture 4" descr="A screenshot of the create view from Power Apps page">
            <a:extLst>
              <a:ext uri="{FF2B5EF4-FFF2-40B4-BE49-F238E27FC236}">
                <a16:creationId xmlns:a16="http://schemas.microsoft.com/office/drawing/2014/main" id="{823DA720-03B3-42BF-AC2F-833CDE7B29F7}"/>
              </a:ext>
            </a:extLst>
          </p:cNvPr>
          <p:cNvPicPr>
            <a:picLocks noChangeAspect="1"/>
          </p:cNvPicPr>
          <p:nvPr/>
        </p:nvPicPr>
        <p:blipFill>
          <a:blip r:embed="rId3"/>
          <a:stretch>
            <a:fillRect/>
          </a:stretch>
        </p:blipFill>
        <p:spPr>
          <a:xfrm>
            <a:off x="752724" y="1372860"/>
            <a:ext cx="10191960" cy="4764038"/>
          </a:xfrm>
          <a:prstGeom prst="rect">
            <a:avLst/>
          </a:prstGeom>
        </p:spPr>
      </p:pic>
      <p:sp>
        <p:nvSpPr>
          <p:cNvPr id="9" name="Rectangle 8">
            <a:extLst>
              <a:ext uri="{FF2B5EF4-FFF2-40B4-BE49-F238E27FC236}">
                <a16:creationId xmlns:a16="http://schemas.microsoft.com/office/drawing/2014/main" id="{7CAB411E-0A63-4121-A015-B3F1E90AD1C7}"/>
              </a:ext>
              <a:ext uri="{C183D7F6-B498-43B3-948B-1728B52AA6E4}">
                <adec:decorative xmlns:adec="http://schemas.microsoft.com/office/drawing/2017/decorative" val="1"/>
              </a:ext>
            </a:extLst>
          </p:cNvPr>
          <p:cNvSpPr/>
          <p:nvPr/>
        </p:nvSpPr>
        <p:spPr bwMode="auto">
          <a:xfrm>
            <a:off x="589900" y="1219200"/>
            <a:ext cx="10544826" cy="5049838"/>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gradFill>
                <a:gsLst>
                  <a:gs pos="0">
                    <a:srgbClr val="FFFFFF"/>
                  </a:gs>
                  <a:gs pos="100000">
                    <a:srgbClr val="FFFFFF"/>
                  </a:gs>
                </a:gsLst>
                <a:lin ang="5400000" scaled="0"/>
              </a:gradFill>
              <a:cs typeface="Segoe UI" pitchFamily="34" charset="0"/>
            </a:endParaRPr>
          </a:p>
        </p:txBody>
      </p:sp>
      <p:pic>
        <p:nvPicPr>
          <p:cNvPr id="3" name="Picture 2" descr="Shape&#10;&#10;Description automatically generated">
            <a:extLst>
              <a:ext uri="{FF2B5EF4-FFF2-40B4-BE49-F238E27FC236}">
                <a16:creationId xmlns:a16="http://schemas.microsoft.com/office/drawing/2014/main" id="{3764938B-5CCF-4CC9-E263-D8252A94919D}"/>
              </a:ext>
            </a:extLst>
          </p:cNvPr>
          <p:cNvPicPr>
            <a:picLocks noChangeAspect="1"/>
          </p:cNvPicPr>
          <p:nvPr/>
        </p:nvPicPr>
        <p:blipFill>
          <a:blip r:embed="rId4"/>
          <a:stretch>
            <a:fillRect/>
          </a:stretch>
        </p:blipFill>
        <p:spPr>
          <a:xfrm>
            <a:off x="10863819" y="278736"/>
            <a:ext cx="816450" cy="816450"/>
          </a:xfrm>
          <a:prstGeom prst="rect">
            <a:avLst/>
          </a:prstGeom>
        </p:spPr>
      </p:pic>
    </p:spTree>
    <p:extLst>
      <p:ext uri="{BB962C8B-B14F-4D97-AF65-F5344CB8AC3E}">
        <p14:creationId xmlns:p14="http://schemas.microsoft.com/office/powerpoint/2010/main" val="345070159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Forms</a:t>
            </a:r>
          </a:p>
        </p:txBody>
      </p:sp>
      <p:pic>
        <p:nvPicPr>
          <p:cNvPr id="1028" name="Picture 4" descr="Edit screen with options pane open">
            <a:extLst>
              <a:ext uri="{FF2B5EF4-FFF2-40B4-BE49-F238E27FC236}">
                <a16:creationId xmlns:a16="http://schemas.microsoft.com/office/drawing/2014/main" id="{E5617F1A-6AF7-43CB-8CA1-28D347D64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107" y="1350169"/>
            <a:ext cx="6239786" cy="4787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B011428-6C03-4DD2-A526-3DD3FFF41BCF}"/>
              </a:ext>
              <a:ext uri="{C183D7F6-B498-43B3-948B-1728B52AA6E4}">
                <adec:decorative xmlns:adec="http://schemas.microsoft.com/office/drawing/2017/decorative" val="1"/>
              </a:ext>
            </a:extLst>
          </p:cNvPr>
          <p:cNvSpPr/>
          <p:nvPr/>
        </p:nvSpPr>
        <p:spPr bwMode="auto">
          <a:xfrm>
            <a:off x="2823838" y="1219200"/>
            <a:ext cx="6544325" cy="5049838"/>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gradFill>
                <a:gsLst>
                  <a:gs pos="0">
                    <a:srgbClr val="FFFFFF"/>
                  </a:gs>
                  <a:gs pos="100000">
                    <a:srgbClr val="FFFFFF"/>
                  </a:gs>
                </a:gsLst>
                <a:lin ang="5400000" scaled="0"/>
              </a:gradFill>
              <a:cs typeface="Segoe UI" pitchFamily="34" charset="0"/>
            </a:endParaRPr>
          </a:p>
        </p:txBody>
      </p:sp>
      <p:pic>
        <p:nvPicPr>
          <p:cNvPr id="3" name="Picture 2" descr="Shape&#10;&#10;Description automatically generated">
            <a:extLst>
              <a:ext uri="{FF2B5EF4-FFF2-40B4-BE49-F238E27FC236}">
                <a16:creationId xmlns:a16="http://schemas.microsoft.com/office/drawing/2014/main" id="{9C651464-9059-1A58-9F14-CE241A0A4951}"/>
              </a:ext>
            </a:extLst>
          </p:cNvPr>
          <p:cNvPicPr>
            <a:picLocks noChangeAspect="1"/>
          </p:cNvPicPr>
          <p:nvPr/>
        </p:nvPicPr>
        <p:blipFill>
          <a:blip r:embed="rId4"/>
          <a:stretch>
            <a:fillRect/>
          </a:stretch>
        </p:blipFill>
        <p:spPr>
          <a:xfrm>
            <a:off x="10863819" y="278736"/>
            <a:ext cx="816450" cy="816450"/>
          </a:xfrm>
          <a:prstGeom prst="rect">
            <a:avLst/>
          </a:prstGeom>
        </p:spPr>
      </p:pic>
    </p:spTree>
    <p:extLst>
      <p:ext uri="{BB962C8B-B14F-4D97-AF65-F5344CB8AC3E}">
        <p14:creationId xmlns:p14="http://schemas.microsoft.com/office/powerpoint/2010/main" val="267446769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Input Controls</a:t>
            </a:r>
          </a:p>
        </p:txBody>
      </p:sp>
      <p:pic>
        <p:nvPicPr>
          <p:cNvPr id="2050" name="Picture 2" descr="Edit screen with insert view to controls button and a drop down bar with radio being highlighted">
            <a:extLst>
              <a:ext uri="{FF2B5EF4-FFF2-40B4-BE49-F238E27FC236}">
                <a16:creationId xmlns:a16="http://schemas.microsoft.com/office/drawing/2014/main" id="{A253E117-5778-4758-A423-65CD5F5F6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9536" y="1349937"/>
            <a:ext cx="5752928" cy="47883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19A58F6-ADF9-4083-8536-34F0B2AB62F8}"/>
              </a:ext>
              <a:ext uri="{C183D7F6-B498-43B3-948B-1728B52AA6E4}">
                <adec:decorative xmlns:adec="http://schemas.microsoft.com/office/drawing/2017/decorative" val="1"/>
              </a:ext>
            </a:extLst>
          </p:cNvPr>
          <p:cNvSpPr/>
          <p:nvPr/>
        </p:nvSpPr>
        <p:spPr bwMode="auto">
          <a:xfrm>
            <a:off x="3050850" y="1219200"/>
            <a:ext cx="6090300" cy="5049838"/>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gradFill>
                <a:gsLst>
                  <a:gs pos="0">
                    <a:srgbClr val="FFFFFF"/>
                  </a:gs>
                  <a:gs pos="100000">
                    <a:srgbClr val="FFFFFF"/>
                  </a:gs>
                </a:gsLst>
                <a:lin ang="5400000" scaled="0"/>
              </a:gradFill>
              <a:cs typeface="Segoe UI" pitchFamily="34" charset="0"/>
            </a:endParaRPr>
          </a:p>
        </p:txBody>
      </p:sp>
      <p:pic>
        <p:nvPicPr>
          <p:cNvPr id="3" name="Picture 2" descr="Shape&#10;&#10;Description automatically generated">
            <a:extLst>
              <a:ext uri="{FF2B5EF4-FFF2-40B4-BE49-F238E27FC236}">
                <a16:creationId xmlns:a16="http://schemas.microsoft.com/office/drawing/2014/main" id="{F63ABD18-49E5-8873-D9EF-F628C87ACE31}"/>
              </a:ext>
            </a:extLst>
          </p:cNvPr>
          <p:cNvPicPr>
            <a:picLocks noChangeAspect="1"/>
          </p:cNvPicPr>
          <p:nvPr/>
        </p:nvPicPr>
        <p:blipFill>
          <a:blip r:embed="rId4"/>
          <a:stretch>
            <a:fillRect/>
          </a:stretch>
        </p:blipFill>
        <p:spPr>
          <a:xfrm>
            <a:off x="10863819" y="278736"/>
            <a:ext cx="816450" cy="816450"/>
          </a:xfrm>
          <a:prstGeom prst="rect">
            <a:avLst/>
          </a:prstGeom>
        </p:spPr>
      </p:pic>
    </p:spTree>
    <p:extLst>
      <p:ext uri="{BB962C8B-B14F-4D97-AF65-F5344CB8AC3E}">
        <p14:creationId xmlns:p14="http://schemas.microsoft.com/office/powerpoint/2010/main" val="30921128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Intelligent Controls</a:t>
            </a:r>
          </a:p>
        </p:txBody>
      </p:sp>
      <p:sp>
        <p:nvSpPr>
          <p:cNvPr id="9" name="Rectangle 8">
            <a:extLst>
              <a:ext uri="{FF2B5EF4-FFF2-40B4-BE49-F238E27FC236}">
                <a16:creationId xmlns:a16="http://schemas.microsoft.com/office/drawing/2014/main" id="{D87F897D-0A3D-43D1-B69A-375830E8AB0F}"/>
              </a:ext>
              <a:ext uri="{C183D7F6-B498-43B3-948B-1728B52AA6E4}">
                <adec:decorative xmlns:adec="http://schemas.microsoft.com/office/drawing/2017/decorative" val="1"/>
              </a:ext>
            </a:extLst>
          </p:cNvPr>
          <p:cNvSpPr/>
          <p:nvPr/>
        </p:nvSpPr>
        <p:spPr bwMode="auto">
          <a:xfrm>
            <a:off x="589899" y="1435100"/>
            <a:ext cx="11022982" cy="4833938"/>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gradFill>
                <a:gsLst>
                  <a:gs pos="0">
                    <a:srgbClr val="FFFFFF"/>
                  </a:gs>
                  <a:gs pos="100000">
                    <a:srgbClr val="FFFFFF"/>
                  </a:gs>
                </a:gsLst>
                <a:lin ang="5400000" scaled="0"/>
              </a:gradFill>
              <a:cs typeface="Segoe UI" pitchFamily="34" charset="0"/>
            </a:endParaRPr>
          </a:p>
        </p:txBody>
      </p:sp>
      <p:pic>
        <p:nvPicPr>
          <p:cNvPr id="6" name="Picture 5" descr="A screenshot of the create view from Power Apps page">
            <a:extLst>
              <a:ext uri="{FF2B5EF4-FFF2-40B4-BE49-F238E27FC236}">
                <a16:creationId xmlns:a16="http://schemas.microsoft.com/office/drawing/2014/main" id="{0BA58916-DF88-4679-8742-1BC826757544}"/>
              </a:ext>
            </a:extLst>
          </p:cNvPr>
          <p:cNvPicPr>
            <a:picLocks noChangeAspect="1"/>
          </p:cNvPicPr>
          <p:nvPr/>
        </p:nvPicPr>
        <p:blipFill>
          <a:blip r:embed="rId3"/>
          <a:stretch>
            <a:fillRect/>
          </a:stretch>
        </p:blipFill>
        <p:spPr>
          <a:xfrm>
            <a:off x="764540" y="1572287"/>
            <a:ext cx="4758697" cy="2669513"/>
          </a:xfrm>
          <a:prstGeom prst="rect">
            <a:avLst/>
          </a:prstGeom>
          <a:ln>
            <a:solidFill>
              <a:schemeClr val="tx1">
                <a:lumMod val="10000"/>
                <a:lumOff val="90000"/>
              </a:schemeClr>
            </a:solidFill>
          </a:ln>
        </p:spPr>
      </p:pic>
      <p:pic>
        <p:nvPicPr>
          <p:cNvPr id="3076" name="Picture 4" descr="A screenshot of the create view from Power Apps page">
            <a:extLst>
              <a:ext uri="{FF2B5EF4-FFF2-40B4-BE49-F238E27FC236}">
                <a16:creationId xmlns:a16="http://schemas.microsoft.com/office/drawing/2014/main" id="{9B3B725C-8774-44B6-BB54-05820788E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825" y="2445511"/>
            <a:ext cx="4585376" cy="2579274"/>
          </a:xfrm>
          <a:prstGeom prst="rect">
            <a:avLst/>
          </a:prstGeom>
          <a:noFill/>
          <a:ln>
            <a:solidFill>
              <a:schemeClr val="tx1">
                <a:lumMod val="10000"/>
                <a:lumOff val="90000"/>
              </a:schemeClr>
            </a:solidFill>
          </a:ln>
          <a:extLst>
            <a:ext uri="{909E8E84-426E-40DD-AFC4-6F175D3DCCD1}">
              <a14:hiddenFill xmlns:a14="http://schemas.microsoft.com/office/drawing/2010/main">
                <a:solidFill>
                  <a:srgbClr val="FFFFFF"/>
                </a:solidFill>
              </a14:hiddenFill>
            </a:ext>
          </a:extLst>
        </p:spPr>
      </p:pic>
      <p:pic>
        <p:nvPicPr>
          <p:cNvPr id="5" name="Picture 4" descr="A screenshot of the create view from Power Apps webpage">
            <a:extLst>
              <a:ext uri="{FF2B5EF4-FFF2-40B4-BE49-F238E27FC236}">
                <a16:creationId xmlns:a16="http://schemas.microsoft.com/office/drawing/2014/main" id="{7970E090-70B8-4607-9ADE-0F1CE0490463}"/>
              </a:ext>
            </a:extLst>
          </p:cNvPr>
          <p:cNvPicPr>
            <a:picLocks noChangeAspect="1"/>
          </p:cNvPicPr>
          <p:nvPr/>
        </p:nvPicPr>
        <p:blipFill>
          <a:blip r:embed="rId5"/>
          <a:stretch>
            <a:fillRect/>
          </a:stretch>
        </p:blipFill>
        <p:spPr>
          <a:xfrm>
            <a:off x="6619241" y="3451887"/>
            <a:ext cx="4799288" cy="2694913"/>
          </a:xfrm>
          <a:prstGeom prst="rect">
            <a:avLst/>
          </a:prstGeom>
          <a:ln>
            <a:solidFill>
              <a:schemeClr val="tx1">
                <a:lumMod val="10000"/>
                <a:lumOff val="90000"/>
              </a:schemeClr>
            </a:solidFill>
          </a:ln>
        </p:spPr>
      </p:pic>
      <p:pic>
        <p:nvPicPr>
          <p:cNvPr id="3" name="Picture 2" descr="Shape&#10;&#10;Description automatically generated">
            <a:extLst>
              <a:ext uri="{FF2B5EF4-FFF2-40B4-BE49-F238E27FC236}">
                <a16:creationId xmlns:a16="http://schemas.microsoft.com/office/drawing/2014/main" id="{8F6F61F8-19F4-B601-6E29-FB0E28F906D5}"/>
              </a:ext>
            </a:extLst>
          </p:cNvPr>
          <p:cNvPicPr>
            <a:picLocks noChangeAspect="1"/>
          </p:cNvPicPr>
          <p:nvPr/>
        </p:nvPicPr>
        <p:blipFill>
          <a:blip r:embed="rId6"/>
          <a:stretch>
            <a:fillRect/>
          </a:stretch>
        </p:blipFill>
        <p:spPr>
          <a:xfrm>
            <a:off x="10863819" y="278736"/>
            <a:ext cx="816450" cy="816450"/>
          </a:xfrm>
          <a:prstGeom prst="rect">
            <a:avLst/>
          </a:prstGeom>
        </p:spPr>
      </p:pic>
    </p:spTree>
    <p:extLst>
      <p:ext uri="{BB962C8B-B14F-4D97-AF65-F5344CB8AC3E}">
        <p14:creationId xmlns:p14="http://schemas.microsoft.com/office/powerpoint/2010/main" val="399637388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D0661-A32D-4A43-A1C9-8DB8C15BAA24}"/>
              </a:ext>
            </a:extLst>
          </p:cNvPr>
          <p:cNvSpPr>
            <a:spLocks noGrp="1"/>
          </p:cNvSpPr>
          <p:nvPr>
            <p:ph type="title"/>
          </p:nvPr>
        </p:nvSpPr>
        <p:spPr/>
        <p:txBody>
          <a:bodyPr/>
          <a:lstStyle/>
          <a:p>
            <a:r>
              <a:rPr lang="en-US" dirty="0"/>
              <a:t>Build a canvas app</a:t>
            </a:r>
          </a:p>
        </p:txBody>
      </p:sp>
      <p:pic>
        <p:nvPicPr>
          <p:cNvPr id="9" name="Picture 8" descr="Icon depicting connection">
            <a:extLst>
              <a:ext uri="{FF2B5EF4-FFF2-40B4-BE49-F238E27FC236}">
                <a16:creationId xmlns:a16="http://schemas.microsoft.com/office/drawing/2014/main" id="{5F596873-6C6C-4A23-9030-4141E9A80C64}"/>
              </a:ext>
            </a:extLst>
          </p:cNvPr>
          <p:cNvPicPr>
            <a:picLocks noChangeAspect="1"/>
          </p:cNvPicPr>
          <p:nvPr/>
        </p:nvPicPr>
        <p:blipFill>
          <a:blip r:embed="rId3"/>
          <a:stretch>
            <a:fillRect/>
          </a:stretch>
        </p:blipFill>
        <p:spPr>
          <a:xfrm>
            <a:off x="588263" y="1395648"/>
            <a:ext cx="952500" cy="952500"/>
          </a:xfrm>
          <a:prstGeom prst="rect">
            <a:avLst/>
          </a:prstGeom>
        </p:spPr>
      </p:pic>
      <p:sp>
        <p:nvSpPr>
          <p:cNvPr id="11" name="TextBox 10">
            <a:extLst>
              <a:ext uri="{FF2B5EF4-FFF2-40B4-BE49-F238E27FC236}">
                <a16:creationId xmlns:a16="http://schemas.microsoft.com/office/drawing/2014/main" id="{FCDDA0DC-7B2E-4D77-9B45-D6F834111F13}"/>
              </a:ext>
            </a:extLst>
          </p:cNvPr>
          <p:cNvSpPr txBox="1">
            <a:spLocks/>
          </p:cNvSpPr>
          <p:nvPr/>
        </p:nvSpPr>
        <p:spPr>
          <a:xfrm>
            <a:off x="1698171" y="1686470"/>
            <a:ext cx="4093937" cy="369332"/>
          </a:xfrm>
          <a:prstGeom prst="rect">
            <a:avLst/>
          </a:prstGeom>
          <a:noFill/>
        </p:spPr>
        <p:txBody>
          <a:bodyPr wrap="square" lIns="0" tIns="0" rIns="0" bIns="0" rtlCol="0" anchor="ctr">
            <a:spAutoFit/>
          </a:bodyPr>
          <a:lstStyle/>
          <a:p>
            <a:r>
              <a:rPr lang="en-US" sz="2400" dirty="0"/>
              <a:t>Connect to a data source</a:t>
            </a:r>
          </a:p>
        </p:txBody>
      </p:sp>
      <p:cxnSp>
        <p:nvCxnSpPr>
          <p:cNvPr id="75" name="Straight Connector 74">
            <a:extLst>
              <a:ext uri="{FF2B5EF4-FFF2-40B4-BE49-F238E27FC236}">
                <a16:creationId xmlns:a16="http://schemas.microsoft.com/office/drawing/2014/main" id="{05E32CEA-2C37-4B8C-A9C0-3A6C9FF6073B}"/>
              </a:ext>
              <a:ext uri="{C183D7F6-B498-43B3-948B-1728B52AA6E4}">
                <adec:decorative xmlns:adec="http://schemas.microsoft.com/office/drawing/2017/decorative" val="1"/>
              </a:ext>
            </a:extLst>
          </p:cNvPr>
          <p:cNvCxnSpPr>
            <a:cxnSpLocks/>
          </p:cNvCxnSpPr>
          <p:nvPr/>
        </p:nvCxnSpPr>
        <p:spPr>
          <a:xfrm>
            <a:off x="1720853" y="2561948"/>
            <a:ext cx="408736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9" name="Picture 38" descr="Icon of a magnifying glass">
            <a:extLst>
              <a:ext uri="{FF2B5EF4-FFF2-40B4-BE49-F238E27FC236}">
                <a16:creationId xmlns:a16="http://schemas.microsoft.com/office/drawing/2014/main" id="{381FE7EA-AB5F-4B7A-972A-C66728A6693D}"/>
              </a:ext>
            </a:extLst>
          </p:cNvPr>
          <p:cNvPicPr>
            <a:picLocks noChangeAspect="1"/>
          </p:cNvPicPr>
          <p:nvPr/>
        </p:nvPicPr>
        <p:blipFill>
          <a:blip r:embed="rId4"/>
          <a:stretch>
            <a:fillRect/>
          </a:stretch>
        </p:blipFill>
        <p:spPr>
          <a:xfrm>
            <a:off x="588263" y="2777272"/>
            <a:ext cx="950976" cy="950976"/>
          </a:xfrm>
          <a:prstGeom prst="rect">
            <a:avLst/>
          </a:prstGeom>
        </p:spPr>
      </p:pic>
      <p:sp>
        <p:nvSpPr>
          <p:cNvPr id="12" name="TextBox 11">
            <a:extLst>
              <a:ext uri="{FF2B5EF4-FFF2-40B4-BE49-F238E27FC236}">
                <a16:creationId xmlns:a16="http://schemas.microsoft.com/office/drawing/2014/main" id="{17E0C275-05FC-43F4-97BA-FC43953AC596}"/>
              </a:ext>
            </a:extLst>
          </p:cNvPr>
          <p:cNvSpPr txBox="1">
            <a:spLocks/>
          </p:cNvSpPr>
          <p:nvPr/>
        </p:nvSpPr>
        <p:spPr>
          <a:xfrm>
            <a:off x="1698171" y="3068094"/>
            <a:ext cx="4093937" cy="369332"/>
          </a:xfrm>
          <a:prstGeom prst="rect">
            <a:avLst/>
          </a:prstGeom>
          <a:noFill/>
        </p:spPr>
        <p:txBody>
          <a:bodyPr wrap="square" lIns="0" tIns="0" rIns="0" bIns="0" rtlCol="0" anchor="ctr">
            <a:spAutoFit/>
          </a:bodyPr>
          <a:lstStyle/>
          <a:p>
            <a:r>
              <a:rPr lang="en-US" sz="2400" dirty="0"/>
              <a:t>Explore the generated app</a:t>
            </a:r>
          </a:p>
        </p:txBody>
      </p:sp>
      <p:cxnSp>
        <p:nvCxnSpPr>
          <p:cNvPr id="79" name="Straight Connector 78">
            <a:extLst>
              <a:ext uri="{FF2B5EF4-FFF2-40B4-BE49-F238E27FC236}">
                <a16:creationId xmlns:a16="http://schemas.microsoft.com/office/drawing/2014/main" id="{88CC4A28-431E-4A5E-9493-17029726B61C}"/>
              </a:ext>
              <a:ext uri="{C183D7F6-B498-43B3-948B-1728B52AA6E4}">
                <adec:decorative xmlns:adec="http://schemas.microsoft.com/office/drawing/2017/decorative" val="1"/>
              </a:ext>
            </a:extLst>
          </p:cNvPr>
          <p:cNvCxnSpPr>
            <a:cxnSpLocks/>
          </p:cNvCxnSpPr>
          <p:nvPr/>
        </p:nvCxnSpPr>
        <p:spPr>
          <a:xfrm>
            <a:off x="1720853" y="3943572"/>
            <a:ext cx="408736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Icon of a tablet and a phone">
            <a:extLst>
              <a:ext uri="{FF2B5EF4-FFF2-40B4-BE49-F238E27FC236}">
                <a16:creationId xmlns:a16="http://schemas.microsoft.com/office/drawing/2014/main" id="{D05510F9-14DC-4823-AB6E-D328D7E55C6A}"/>
              </a:ext>
            </a:extLst>
          </p:cNvPr>
          <p:cNvPicPr>
            <a:picLocks noChangeAspect="1"/>
          </p:cNvPicPr>
          <p:nvPr/>
        </p:nvPicPr>
        <p:blipFill>
          <a:blip r:embed="rId5"/>
          <a:stretch>
            <a:fillRect/>
          </a:stretch>
        </p:blipFill>
        <p:spPr>
          <a:xfrm>
            <a:off x="588263" y="4157371"/>
            <a:ext cx="952500" cy="952500"/>
          </a:xfrm>
          <a:prstGeom prst="rect">
            <a:avLst/>
          </a:prstGeom>
        </p:spPr>
      </p:pic>
      <p:sp>
        <p:nvSpPr>
          <p:cNvPr id="16" name="TextBox 15">
            <a:extLst>
              <a:ext uri="{FF2B5EF4-FFF2-40B4-BE49-F238E27FC236}">
                <a16:creationId xmlns:a16="http://schemas.microsoft.com/office/drawing/2014/main" id="{B2E6981A-9F6F-40B9-8B23-841ABFB2D209}"/>
              </a:ext>
            </a:extLst>
          </p:cNvPr>
          <p:cNvSpPr txBox="1">
            <a:spLocks/>
          </p:cNvSpPr>
          <p:nvPr/>
        </p:nvSpPr>
        <p:spPr>
          <a:xfrm>
            <a:off x="1698171" y="4449717"/>
            <a:ext cx="4093937" cy="369332"/>
          </a:xfrm>
          <a:prstGeom prst="rect">
            <a:avLst/>
          </a:prstGeom>
          <a:noFill/>
        </p:spPr>
        <p:txBody>
          <a:bodyPr wrap="square" lIns="0" tIns="0" rIns="0" bIns="0" rtlCol="0" anchor="ctr">
            <a:spAutoFit/>
          </a:bodyPr>
          <a:lstStyle/>
          <a:p>
            <a:r>
              <a:rPr lang="en-US" sz="2400" dirty="0"/>
              <a:t>Install the app on your device</a:t>
            </a:r>
          </a:p>
        </p:txBody>
      </p:sp>
      <p:pic>
        <p:nvPicPr>
          <p:cNvPr id="6" name="Picture 5" descr="Icon of a magnifying glass">
            <a:extLst>
              <a:ext uri="{FF2B5EF4-FFF2-40B4-BE49-F238E27FC236}">
                <a16:creationId xmlns:a16="http://schemas.microsoft.com/office/drawing/2014/main" id="{B8ADA0A6-BD3C-4C42-BC6A-744269CD9646}"/>
              </a:ext>
            </a:extLst>
          </p:cNvPr>
          <p:cNvPicPr>
            <a:picLocks noChangeAspect="1"/>
          </p:cNvPicPr>
          <p:nvPr/>
        </p:nvPicPr>
        <p:blipFill>
          <a:blip r:embed="rId4"/>
          <a:stretch>
            <a:fillRect/>
          </a:stretch>
        </p:blipFill>
        <p:spPr>
          <a:xfrm>
            <a:off x="6405543" y="1395648"/>
            <a:ext cx="950976" cy="950976"/>
          </a:xfrm>
          <a:prstGeom prst="rect">
            <a:avLst/>
          </a:prstGeom>
        </p:spPr>
      </p:pic>
      <p:sp>
        <p:nvSpPr>
          <p:cNvPr id="24" name="TextBox 23">
            <a:extLst>
              <a:ext uri="{FF2B5EF4-FFF2-40B4-BE49-F238E27FC236}">
                <a16:creationId xmlns:a16="http://schemas.microsoft.com/office/drawing/2014/main" id="{AB9A5FDB-4CF6-4F92-8803-F540F0DF0C7D}"/>
              </a:ext>
            </a:extLst>
          </p:cNvPr>
          <p:cNvSpPr txBox="1">
            <a:spLocks/>
          </p:cNvSpPr>
          <p:nvPr/>
        </p:nvSpPr>
        <p:spPr>
          <a:xfrm>
            <a:off x="7515451" y="1686470"/>
            <a:ext cx="4093937" cy="369332"/>
          </a:xfrm>
          <a:prstGeom prst="rect">
            <a:avLst/>
          </a:prstGeom>
          <a:noFill/>
        </p:spPr>
        <p:txBody>
          <a:bodyPr wrap="square" lIns="0" tIns="0" rIns="0" bIns="0" rtlCol="0" anchor="ctr">
            <a:spAutoFit/>
          </a:bodyPr>
          <a:lstStyle/>
          <a:p>
            <a:r>
              <a:rPr lang="en-US" sz="2400" dirty="0"/>
              <a:t>Explore the app</a:t>
            </a:r>
          </a:p>
        </p:txBody>
      </p:sp>
      <p:cxnSp>
        <p:nvCxnSpPr>
          <p:cNvPr id="80" name="Straight Connector 79">
            <a:extLst>
              <a:ext uri="{FF2B5EF4-FFF2-40B4-BE49-F238E27FC236}">
                <a16:creationId xmlns:a16="http://schemas.microsoft.com/office/drawing/2014/main" id="{5043F1BE-18FF-469A-8D21-8B9C2D3BC4E4}"/>
              </a:ext>
              <a:ext uri="{C183D7F6-B498-43B3-948B-1728B52AA6E4}">
                <adec:decorative xmlns:adec="http://schemas.microsoft.com/office/drawing/2017/decorative" val="1"/>
              </a:ext>
            </a:extLst>
          </p:cNvPr>
          <p:cNvCxnSpPr>
            <a:cxnSpLocks/>
          </p:cNvCxnSpPr>
          <p:nvPr/>
        </p:nvCxnSpPr>
        <p:spPr>
          <a:xfrm>
            <a:off x="7515451" y="2561948"/>
            <a:ext cx="408736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12" descr="Icon of tools">
            <a:extLst>
              <a:ext uri="{FF2B5EF4-FFF2-40B4-BE49-F238E27FC236}">
                <a16:creationId xmlns:a16="http://schemas.microsoft.com/office/drawing/2014/main" id="{B7F3A3A6-8BE8-45E9-94C8-88CF0C5D09D5}"/>
              </a:ext>
            </a:extLst>
          </p:cNvPr>
          <p:cNvPicPr>
            <a:picLocks noChangeAspect="1"/>
          </p:cNvPicPr>
          <p:nvPr/>
        </p:nvPicPr>
        <p:blipFill>
          <a:blip r:embed="rId6"/>
          <a:stretch>
            <a:fillRect/>
          </a:stretch>
        </p:blipFill>
        <p:spPr>
          <a:xfrm>
            <a:off x="6404019" y="2777272"/>
            <a:ext cx="952500" cy="952500"/>
          </a:xfrm>
          <a:prstGeom prst="rect">
            <a:avLst/>
          </a:prstGeom>
        </p:spPr>
      </p:pic>
      <p:sp>
        <p:nvSpPr>
          <p:cNvPr id="20" name="TextBox 19">
            <a:extLst>
              <a:ext uri="{FF2B5EF4-FFF2-40B4-BE49-F238E27FC236}">
                <a16:creationId xmlns:a16="http://schemas.microsoft.com/office/drawing/2014/main" id="{5DB606F1-9875-4C03-9D5D-9CA538506139}"/>
              </a:ext>
            </a:extLst>
          </p:cNvPr>
          <p:cNvSpPr txBox="1">
            <a:spLocks/>
          </p:cNvSpPr>
          <p:nvPr/>
        </p:nvSpPr>
        <p:spPr>
          <a:xfrm>
            <a:off x="7515451" y="2777272"/>
            <a:ext cx="4093938" cy="1549142"/>
          </a:xfrm>
          <a:prstGeom prst="rect">
            <a:avLst/>
          </a:prstGeom>
          <a:noFill/>
        </p:spPr>
        <p:txBody>
          <a:bodyPr wrap="square" lIns="0" tIns="0" rIns="0" bIns="0" rtlCol="0" anchor="ctr">
            <a:spAutoFit/>
          </a:bodyPr>
          <a:lstStyle/>
          <a:p>
            <a:r>
              <a:rPr lang="en-US" sz="2400" dirty="0"/>
              <a:t>Customize the app</a:t>
            </a:r>
          </a:p>
          <a:p>
            <a:pPr>
              <a:spcBef>
                <a:spcPts val="400"/>
              </a:spcBef>
              <a:spcAft>
                <a:spcPts val="400"/>
              </a:spcAft>
            </a:pPr>
            <a:r>
              <a:rPr lang="en-US" sz="2000" dirty="0"/>
              <a:t>Browse screen</a:t>
            </a:r>
          </a:p>
          <a:p>
            <a:pPr>
              <a:spcBef>
                <a:spcPts val="400"/>
              </a:spcBef>
              <a:spcAft>
                <a:spcPts val="400"/>
              </a:spcAft>
            </a:pPr>
            <a:r>
              <a:rPr lang="en-US" sz="2000" dirty="0"/>
              <a:t>Details screen</a:t>
            </a:r>
          </a:p>
          <a:p>
            <a:pPr>
              <a:spcBef>
                <a:spcPts val="400"/>
              </a:spcBef>
              <a:spcAft>
                <a:spcPts val="400"/>
              </a:spcAft>
            </a:pPr>
            <a:r>
              <a:rPr lang="en-US" sz="2000" dirty="0"/>
              <a:t>Edit/create screen</a:t>
            </a:r>
          </a:p>
        </p:txBody>
      </p:sp>
      <p:cxnSp>
        <p:nvCxnSpPr>
          <p:cNvPr id="17" name="Straight Connector 16">
            <a:extLst>
              <a:ext uri="{FF2B5EF4-FFF2-40B4-BE49-F238E27FC236}">
                <a16:creationId xmlns:a16="http://schemas.microsoft.com/office/drawing/2014/main" id="{1FB433C4-CC73-449E-A343-EF2314E2DD26}"/>
              </a:ext>
              <a:ext uri="{C183D7F6-B498-43B3-948B-1728B52AA6E4}">
                <adec:decorative xmlns:adec="http://schemas.microsoft.com/office/drawing/2017/decorative" val="1"/>
              </a:ext>
            </a:extLst>
          </p:cNvPr>
          <p:cNvCxnSpPr>
            <a:cxnSpLocks/>
          </p:cNvCxnSpPr>
          <p:nvPr/>
        </p:nvCxnSpPr>
        <p:spPr>
          <a:xfrm>
            <a:off x="7567017" y="4513199"/>
            <a:ext cx="408736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569CB5E-C550-4419-BAC0-050B3E6669E3}"/>
              </a:ext>
            </a:extLst>
          </p:cNvPr>
          <p:cNvSpPr txBox="1">
            <a:spLocks/>
          </p:cNvSpPr>
          <p:nvPr/>
        </p:nvSpPr>
        <p:spPr>
          <a:xfrm>
            <a:off x="7544335" y="4661940"/>
            <a:ext cx="4093937" cy="1543987"/>
          </a:xfrm>
          <a:prstGeom prst="rect">
            <a:avLst/>
          </a:prstGeom>
          <a:noFill/>
        </p:spPr>
        <p:txBody>
          <a:bodyPr wrap="square" lIns="0" tIns="0" rIns="0" bIns="0" rtlCol="0" anchor="ctr">
            <a:noAutofit/>
          </a:bodyPr>
          <a:lstStyle/>
          <a:p>
            <a:r>
              <a:rPr lang="en-US" sz="2400" dirty="0"/>
              <a:t>Controls in Power Apps</a:t>
            </a:r>
          </a:p>
          <a:p>
            <a:r>
              <a:rPr lang="en-US" sz="2000" dirty="0"/>
              <a:t>Galleries</a:t>
            </a:r>
          </a:p>
          <a:p>
            <a:r>
              <a:rPr lang="en-US" sz="2000" dirty="0"/>
              <a:t>Forms</a:t>
            </a:r>
          </a:p>
          <a:p>
            <a:r>
              <a:rPr lang="en-US" sz="2000" dirty="0"/>
              <a:t>Media </a:t>
            </a:r>
          </a:p>
          <a:p>
            <a:r>
              <a:rPr lang="en-US" sz="2000" dirty="0"/>
              <a:t>Charts</a:t>
            </a:r>
          </a:p>
        </p:txBody>
      </p:sp>
      <p:grpSp>
        <p:nvGrpSpPr>
          <p:cNvPr id="7" name="Group 6">
            <a:extLst>
              <a:ext uri="{FF2B5EF4-FFF2-40B4-BE49-F238E27FC236}">
                <a16:creationId xmlns:a16="http://schemas.microsoft.com/office/drawing/2014/main" id="{98CF4C61-4E61-4DA5-AE23-979748A5AF23}"/>
              </a:ext>
            </a:extLst>
          </p:cNvPr>
          <p:cNvGrpSpPr/>
          <p:nvPr/>
        </p:nvGrpSpPr>
        <p:grpSpPr>
          <a:xfrm>
            <a:off x="6437376" y="4727448"/>
            <a:ext cx="950976" cy="950976"/>
            <a:chOff x="4756092" y="5405431"/>
            <a:chExt cx="950976" cy="950976"/>
          </a:xfrm>
        </p:grpSpPr>
        <p:grpSp>
          <p:nvGrpSpPr>
            <p:cNvPr id="21" name="Group 20">
              <a:extLst>
                <a:ext uri="{FF2B5EF4-FFF2-40B4-BE49-F238E27FC236}">
                  <a16:creationId xmlns:a16="http://schemas.microsoft.com/office/drawing/2014/main" id="{B1732292-2B86-40D9-A8BD-FAE0452EFA34}"/>
                </a:ext>
                <a:ext uri="{C183D7F6-B498-43B3-948B-1728B52AA6E4}">
                  <adec:decorative xmlns:adec="http://schemas.microsoft.com/office/drawing/2017/decorative" val="1"/>
                </a:ext>
              </a:extLst>
            </p:cNvPr>
            <p:cNvGrpSpPr/>
            <p:nvPr/>
          </p:nvGrpSpPr>
          <p:grpSpPr>
            <a:xfrm>
              <a:off x="4756092" y="5405431"/>
              <a:ext cx="950976" cy="950976"/>
              <a:chOff x="7962901" y="3032919"/>
              <a:chExt cx="981074" cy="981076"/>
            </a:xfrm>
          </p:grpSpPr>
          <p:sp>
            <p:nvSpPr>
              <p:cNvPr id="22" name="Freeform 5">
                <a:extLst>
                  <a:ext uri="{FF2B5EF4-FFF2-40B4-BE49-F238E27FC236}">
                    <a16:creationId xmlns:a16="http://schemas.microsoft.com/office/drawing/2014/main" id="{96A6D7E2-0DF4-4046-AA40-EBA9E861EFAB}"/>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 name="Freeform 6">
                <a:extLst>
                  <a:ext uri="{FF2B5EF4-FFF2-40B4-BE49-F238E27FC236}">
                    <a16:creationId xmlns:a16="http://schemas.microsoft.com/office/drawing/2014/main" id="{A5CCED4B-943F-4C8A-9CDE-1AC16E4235FB}"/>
                  </a:ext>
                </a:extLst>
              </p:cNvPr>
              <p:cNvSpPr>
                <a:spLocks noEditPoints="1"/>
              </p:cNvSpPr>
              <p:nvPr/>
            </p:nvSpPr>
            <p:spPr bwMode="auto">
              <a:xfrm>
                <a:off x="8031163" y="3102770"/>
                <a:ext cx="846137" cy="844550"/>
              </a:xfrm>
              <a:prstGeom prst="ellipse">
                <a:avLst/>
              </a:prstGeom>
              <a:noFill/>
              <a:ln w="31750">
                <a:solidFill>
                  <a:schemeClr val="accent3"/>
                </a:solidFill>
                <a:prstDash val="sysDot"/>
                <a:round/>
                <a:headEnd/>
                <a:tailEnd/>
              </a:ln>
            </p:spPr>
            <p:txBody>
              <a:bodyPr vert="horz" wrap="square" lIns="89642" tIns="44821" rIns="89642" bIns="44821" numCol="1" anchor="t" anchorCtr="0" compatLnSpc="1">
                <a:prstTxWarp prst="textNoShape">
                  <a:avLst/>
                </a:prstTxWarp>
              </a:bodyPr>
              <a:lstStyle/>
              <a:p>
                <a:endParaRPr lang="en-US" sz="1730"/>
              </a:p>
            </p:txBody>
          </p:sp>
        </p:grpSp>
        <p:pic>
          <p:nvPicPr>
            <p:cNvPr id="5" name="Picture 4" descr="A picture containing background pattern&#10;&#10;Description automatically generated">
              <a:extLst>
                <a:ext uri="{FF2B5EF4-FFF2-40B4-BE49-F238E27FC236}">
                  <a16:creationId xmlns:a16="http://schemas.microsoft.com/office/drawing/2014/main" id="{FB742970-1109-44C0-865C-2F43BE93085B}"/>
                </a:ext>
              </a:extLst>
            </p:cNvPr>
            <p:cNvPicPr>
              <a:picLocks noChangeAspect="1"/>
            </p:cNvPicPr>
            <p:nvPr/>
          </p:nvPicPr>
          <p:blipFill>
            <a:blip r:embed="rId7"/>
            <a:stretch>
              <a:fillRect/>
            </a:stretch>
          </p:blipFill>
          <p:spPr>
            <a:xfrm>
              <a:off x="4859369" y="5505194"/>
              <a:ext cx="760694" cy="760694"/>
            </a:xfrm>
            <a:prstGeom prst="rect">
              <a:avLst/>
            </a:prstGeom>
          </p:spPr>
        </p:pic>
      </p:grpSp>
    </p:spTree>
    <p:extLst>
      <p:ext uri="{BB962C8B-B14F-4D97-AF65-F5344CB8AC3E}">
        <p14:creationId xmlns:p14="http://schemas.microsoft.com/office/powerpoint/2010/main" val="78271998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E0A5-ADCB-4F5A-A397-21B33C873BC0}"/>
              </a:ext>
            </a:extLst>
          </p:cNvPr>
          <p:cNvSpPr>
            <a:spLocks noGrp="1"/>
          </p:cNvSpPr>
          <p:nvPr>
            <p:ph type="title"/>
          </p:nvPr>
        </p:nvSpPr>
        <p:spPr/>
        <p:txBody>
          <a:bodyPr/>
          <a:lstStyle/>
          <a:p>
            <a:r>
              <a:rPr lang="en-US"/>
              <a:t>Share an app</a:t>
            </a:r>
          </a:p>
        </p:txBody>
      </p:sp>
      <p:sp>
        <p:nvSpPr>
          <p:cNvPr id="5" name="Rectangle 4">
            <a:extLst>
              <a:ext uri="{FF2B5EF4-FFF2-40B4-BE49-F238E27FC236}">
                <a16:creationId xmlns:a16="http://schemas.microsoft.com/office/drawing/2014/main" id="{81CB4021-4507-4E57-A9A8-E0548BCE75D7}"/>
              </a:ext>
            </a:extLst>
          </p:cNvPr>
          <p:cNvSpPr>
            <a:spLocks/>
          </p:cNvSpPr>
          <p:nvPr/>
        </p:nvSpPr>
        <p:spPr bwMode="auto">
          <a:xfrm>
            <a:off x="584200" y="2000211"/>
            <a:ext cx="5430567" cy="25161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solidFill>
                  <a:schemeClr val="tx1"/>
                </a:solidFill>
                <a:latin typeface="+mj-lt"/>
              </a:rPr>
              <a:t>Prepare to share an app:</a:t>
            </a:r>
          </a:p>
          <a:p>
            <a:pPr>
              <a:spcBef>
                <a:spcPts val="600"/>
              </a:spcBef>
              <a:spcAft>
                <a:spcPts val="600"/>
              </a:spcAft>
            </a:pPr>
            <a:r>
              <a:rPr lang="en-US" sz="2000" dirty="0">
                <a:solidFill>
                  <a:schemeClr val="tx1"/>
                </a:solidFill>
              </a:rPr>
              <a:t>Save the app</a:t>
            </a:r>
          </a:p>
          <a:p>
            <a:pPr>
              <a:spcBef>
                <a:spcPts val="600"/>
              </a:spcBef>
              <a:spcAft>
                <a:spcPts val="600"/>
              </a:spcAft>
            </a:pPr>
            <a:r>
              <a:rPr lang="en-US" sz="2000" dirty="0">
                <a:solidFill>
                  <a:schemeClr val="tx1"/>
                </a:solidFill>
              </a:rPr>
              <a:t>Click “Share”</a:t>
            </a:r>
          </a:p>
          <a:p>
            <a:pPr>
              <a:spcBef>
                <a:spcPts val="600"/>
              </a:spcBef>
              <a:spcAft>
                <a:spcPts val="600"/>
              </a:spcAft>
            </a:pPr>
            <a:r>
              <a:rPr lang="en-US" sz="2000" dirty="0">
                <a:solidFill>
                  <a:schemeClr val="tx1"/>
                </a:solidFill>
              </a:rPr>
              <a:t>Specify users or groups</a:t>
            </a:r>
          </a:p>
          <a:p>
            <a:pPr>
              <a:spcBef>
                <a:spcPts val="600"/>
              </a:spcBef>
              <a:spcAft>
                <a:spcPts val="600"/>
              </a:spcAft>
            </a:pPr>
            <a:r>
              <a:rPr lang="en-US" sz="2000" dirty="0">
                <a:solidFill>
                  <a:schemeClr val="tx1"/>
                </a:solidFill>
              </a:rPr>
              <a:t>Consider security groups</a:t>
            </a:r>
          </a:p>
        </p:txBody>
      </p:sp>
      <p:sp>
        <p:nvSpPr>
          <p:cNvPr id="9" name="Rectangle 8">
            <a:extLst>
              <a:ext uri="{FF2B5EF4-FFF2-40B4-BE49-F238E27FC236}">
                <a16:creationId xmlns:a16="http://schemas.microsoft.com/office/drawing/2014/main" id="{9B1D7D9E-4B7C-4449-99E8-4128E0E2A905}"/>
              </a:ext>
            </a:extLst>
          </p:cNvPr>
          <p:cNvSpPr>
            <a:spLocks/>
          </p:cNvSpPr>
          <p:nvPr/>
        </p:nvSpPr>
        <p:spPr bwMode="auto">
          <a:xfrm>
            <a:off x="6178821" y="2000211"/>
            <a:ext cx="5430567" cy="25161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a:solidFill>
                  <a:schemeClr val="tx1"/>
                </a:solidFill>
                <a:latin typeface="+mj-lt"/>
              </a:rPr>
              <a:t>Permissions</a:t>
            </a:r>
            <a:r>
              <a:rPr lang="en-US" sz="2000">
                <a:solidFill>
                  <a:schemeClr val="tx1"/>
                </a:solidFill>
                <a:latin typeface="+mj-lt"/>
              </a:rPr>
              <a:t>:</a:t>
            </a:r>
            <a:endParaRPr lang="en-US" sz="2000">
              <a:solidFill>
                <a:schemeClr val="tx1"/>
              </a:solidFill>
            </a:endParaRPr>
          </a:p>
          <a:p>
            <a:pPr>
              <a:spcBef>
                <a:spcPts val="600"/>
              </a:spcBef>
              <a:spcAft>
                <a:spcPts val="600"/>
              </a:spcAft>
            </a:pPr>
            <a:r>
              <a:rPr lang="en-US" sz="2000">
                <a:solidFill>
                  <a:schemeClr val="tx1"/>
                </a:solidFill>
              </a:rPr>
              <a:t>Users and contributors need permissions to any data connects and gateways that a shared app uses</a:t>
            </a:r>
          </a:p>
          <a:p>
            <a:pPr>
              <a:spcBef>
                <a:spcPts val="600"/>
              </a:spcBef>
              <a:spcAft>
                <a:spcPts val="600"/>
              </a:spcAft>
            </a:pPr>
            <a:r>
              <a:rPr lang="en-US" sz="2000">
                <a:solidFill>
                  <a:schemeClr val="tx1"/>
                </a:solidFill>
              </a:rPr>
              <a:t>Some permissions are implicit; others must be explicitly granted</a:t>
            </a:r>
          </a:p>
        </p:txBody>
      </p:sp>
    </p:spTree>
    <p:extLst>
      <p:ext uri="{BB962C8B-B14F-4D97-AF65-F5344CB8AC3E}">
        <p14:creationId xmlns:p14="http://schemas.microsoft.com/office/powerpoint/2010/main" val="75860626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0A5B3-53B8-440A-85DD-0A6364EA04FE}"/>
              </a:ext>
            </a:extLst>
          </p:cNvPr>
          <p:cNvSpPr>
            <a:spLocks noGrp="1"/>
          </p:cNvSpPr>
          <p:nvPr>
            <p:ph type="title"/>
          </p:nvPr>
        </p:nvSpPr>
        <p:spPr/>
        <p:txBody>
          <a:bodyPr/>
          <a:lstStyle/>
          <a:p>
            <a:r>
              <a:rPr lang="en-US" dirty="0"/>
              <a:t>Module 3</a:t>
            </a:r>
          </a:p>
        </p:txBody>
      </p:sp>
      <p:sp>
        <p:nvSpPr>
          <p:cNvPr id="6" name="Rectangle 5">
            <a:extLst>
              <a:ext uri="{FF2B5EF4-FFF2-40B4-BE49-F238E27FC236}">
                <a16:creationId xmlns:a16="http://schemas.microsoft.com/office/drawing/2014/main" id="{BE29493A-AD47-4CF6-B63A-6010A63DEC6D}"/>
              </a:ext>
            </a:extLst>
          </p:cNvPr>
          <p:cNvSpPr/>
          <p:nvPr/>
        </p:nvSpPr>
        <p:spPr>
          <a:xfrm>
            <a:off x="1753778" y="1783829"/>
            <a:ext cx="5020734" cy="106430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l" defTabSz="444500">
              <a:spcBef>
                <a:spcPct val="0"/>
              </a:spcBef>
              <a:spcAft>
                <a:spcPct val="35000"/>
              </a:spcAft>
              <a:buNone/>
            </a:pPr>
            <a:r>
              <a:rPr lang="en-US" sz="2400" kern="1200" dirty="0">
                <a:solidFill>
                  <a:schemeClr val="tx1"/>
                </a:solidFill>
              </a:rPr>
              <a:t>Lab 1: How to build a canvas app</a:t>
            </a:r>
            <a:endParaRPr lang="en-IN" sz="2400" kern="1200" dirty="0">
              <a:solidFill>
                <a:schemeClr val="tx1"/>
              </a:solidFill>
            </a:endParaRPr>
          </a:p>
        </p:txBody>
      </p:sp>
      <p:pic>
        <p:nvPicPr>
          <p:cNvPr id="8" name="Picture 7" descr="Icon&#10;&#10;Description automatically generated">
            <a:extLst>
              <a:ext uri="{FF2B5EF4-FFF2-40B4-BE49-F238E27FC236}">
                <a16:creationId xmlns:a16="http://schemas.microsoft.com/office/drawing/2014/main" id="{04B9A8EF-A654-4CFC-8F56-52300921D5E7}"/>
              </a:ext>
            </a:extLst>
          </p:cNvPr>
          <p:cNvPicPr>
            <a:picLocks noChangeAspect="1"/>
          </p:cNvPicPr>
          <p:nvPr/>
        </p:nvPicPr>
        <p:blipFill>
          <a:blip r:embed="rId3"/>
          <a:stretch>
            <a:fillRect/>
          </a:stretch>
        </p:blipFill>
        <p:spPr>
          <a:xfrm>
            <a:off x="585216" y="1911096"/>
            <a:ext cx="987470" cy="987470"/>
          </a:xfrm>
          <a:prstGeom prst="rect">
            <a:avLst/>
          </a:prstGeom>
        </p:spPr>
      </p:pic>
    </p:spTree>
    <p:extLst>
      <p:ext uri="{BB962C8B-B14F-4D97-AF65-F5344CB8AC3E}">
        <p14:creationId xmlns:p14="http://schemas.microsoft.com/office/powerpoint/2010/main" val="117158844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185668"/>
            <a:ext cx="8500727" cy="443198"/>
          </a:xfrm>
        </p:spPr>
        <p:txBody>
          <a:bodyPr/>
          <a:lstStyle/>
          <a:p>
            <a:r>
              <a:rPr lang="en-US" dirty="0"/>
              <a:t>How to build a model-driven app</a:t>
            </a:r>
          </a:p>
        </p:txBody>
      </p:sp>
      <p:pic>
        <p:nvPicPr>
          <p:cNvPr id="3" name="Picture 2" descr="Icon&#10;&#10;Description automatically generated">
            <a:extLst>
              <a:ext uri="{FF2B5EF4-FFF2-40B4-BE49-F238E27FC236}">
                <a16:creationId xmlns:a16="http://schemas.microsoft.com/office/drawing/2014/main" id="{919783AA-A24B-41AC-BA81-75665C96D2AC}"/>
              </a:ext>
            </a:extLst>
          </p:cNvPr>
          <p:cNvPicPr>
            <a:picLocks noChangeAspect="1"/>
          </p:cNvPicPr>
          <p:nvPr/>
        </p:nvPicPr>
        <p:blipFill>
          <a:blip r:embed="rId3"/>
          <a:stretch>
            <a:fillRect/>
          </a:stretch>
        </p:blipFill>
        <p:spPr>
          <a:xfrm>
            <a:off x="10122408" y="2798064"/>
            <a:ext cx="1292245" cy="1213004"/>
          </a:xfrm>
          <a:prstGeom prst="rect">
            <a:avLst/>
          </a:prstGeom>
        </p:spPr>
      </p:pic>
    </p:spTree>
    <p:extLst>
      <p:ext uri="{BB962C8B-B14F-4D97-AF65-F5344CB8AC3E}">
        <p14:creationId xmlns:p14="http://schemas.microsoft.com/office/powerpoint/2010/main" val="203057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B615-E39A-4257-B30E-448E3A5241ED}"/>
              </a:ext>
            </a:extLst>
          </p:cNvPr>
          <p:cNvSpPr>
            <a:spLocks noGrp="1"/>
          </p:cNvSpPr>
          <p:nvPr>
            <p:ph type="title"/>
          </p:nvPr>
        </p:nvSpPr>
        <p:spPr/>
        <p:txBody>
          <a:bodyPr/>
          <a:lstStyle/>
          <a:p>
            <a:r>
              <a:rPr lang="en-US"/>
              <a:t>Lesson introduction </a:t>
            </a:r>
          </a:p>
        </p:txBody>
      </p:sp>
      <p:sp>
        <p:nvSpPr>
          <p:cNvPr id="5" name="Rectangle 4">
            <a:extLst>
              <a:ext uri="{FF2B5EF4-FFF2-40B4-BE49-F238E27FC236}">
                <a16:creationId xmlns:a16="http://schemas.microsoft.com/office/drawing/2014/main" id="{64DD3061-6CA4-4A28-A15B-2549752C9689}"/>
              </a:ext>
            </a:extLst>
          </p:cNvPr>
          <p:cNvSpPr/>
          <p:nvPr/>
        </p:nvSpPr>
        <p:spPr>
          <a:xfrm>
            <a:off x="596168" y="1189627"/>
            <a:ext cx="3125215" cy="369332"/>
          </a:xfrm>
          <a:prstGeom prst="rect">
            <a:avLst/>
          </a:prstGeom>
        </p:spPr>
        <p:txBody>
          <a:bodyPr wrap="none" lIns="0" tIns="0" rIns="0" bIns="0">
            <a:spAutoFit/>
          </a:bodyPr>
          <a:lstStyle/>
          <a:p>
            <a:r>
              <a:rPr lang="en-US" sz="2400">
                <a:latin typeface="+mj-lt"/>
              </a:rPr>
              <a:t>In this lesson, you will:</a:t>
            </a:r>
          </a:p>
        </p:txBody>
      </p:sp>
      <p:pic>
        <p:nvPicPr>
          <p:cNvPr id="8" name="Picture 7" descr="Icon of a document">
            <a:extLst>
              <a:ext uri="{FF2B5EF4-FFF2-40B4-BE49-F238E27FC236}">
                <a16:creationId xmlns:a16="http://schemas.microsoft.com/office/drawing/2014/main" id="{AFBFE1EB-D721-4BCE-963E-768CB54F9477}"/>
              </a:ext>
            </a:extLst>
          </p:cNvPr>
          <p:cNvPicPr>
            <a:picLocks noChangeAspect="1"/>
          </p:cNvPicPr>
          <p:nvPr/>
        </p:nvPicPr>
        <p:blipFill>
          <a:blip r:embed="rId3"/>
          <a:stretch>
            <a:fillRect/>
          </a:stretch>
        </p:blipFill>
        <p:spPr>
          <a:xfrm>
            <a:off x="596168" y="1675414"/>
            <a:ext cx="1002792" cy="1002792"/>
          </a:xfrm>
          <a:prstGeom prst="rect">
            <a:avLst/>
          </a:prstGeom>
        </p:spPr>
      </p:pic>
      <p:sp>
        <p:nvSpPr>
          <p:cNvPr id="7" name="TextBox 6">
            <a:extLst>
              <a:ext uri="{FF2B5EF4-FFF2-40B4-BE49-F238E27FC236}">
                <a16:creationId xmlns:a16="http://schemas.microsoft.com/office/drawing/2014/main" id="{58A8C410-D7E0-4FFD-AF7E-D19A086AAEF6}"/>
              </a:ext>
            </a:extLst>
          </p:cNvPr>
          <p:cNvSpPr txBox="1">
            <a:spLocks/>
          </p:cNvSpPr>
          <p:nvPr/>
        </p:nvSpPr>
        <p:spPr>
          <a:xfrm>
            <a:off x="1720853" y="1869034"/>
            <a:ext cx="4689472" cy="615553"/>
          </a:xfrm>
          <a:prstGeom prst="rect">
            <a:avLst/>
          </a:prstGeom>
          <a:noFill/>
        </p:spPr>
        <p:txBody>
          <a:bodyPr wrap="square" lIns="0" tIns="0" rIns="0" bIns="0" rtlCol="0" anchor="ctr">
            <a:spAutoFit/>
          </a:bodyPr>
          <a:lstStyle/>
          <a:p>
            <a:r>
              <a:rPr lang="en-US" sz="2000" dirty="0"/>
              <a:t>Learn what model-driven apps are and how they differ from canvas apps</a:t>
            </a:r>
          </a:p>
        </p:txBody>
      </p:sp>
      <p:cxnSp>
        <p:nvCxnSpPr>
          <p:cNvPr id="31" name="Straight Connector 30">
            <a:extLst>
              <a:ext uri="{FF2B5EF4-FFF2-40B4-BE49-F238E27FC236}">
                <a16:creationId xmlns:a16="http://schemas.microsoft.com/office/drawing/2014/main" id="{14E10F8A-6F48-4D25-98CC-BA20ED0909CE}"/>
              </a:ext>
              <a:ext uri="{C183D7F6-B498-43B3-948B-1728B52AA6E4}">
                <adec:decorative xmlns:adec="http://schemas.microsoft.com/office/drawing/2017/decorative" val="1"/>
              </a:ext>
            </a:extLst>
          </p:cNvPr>
          <p:cNvCxnSpPr>
            <a:cxnSpLocks/>
          </p:cNvCxnSpPr>
          <p:nvPr/>
        </p:nvCxnSpPr>
        <p:spPr>
          <a:xfrm>
            <a:off x="1720853" y="2747659"/>
            <a:ext cx="457200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2" name="Picture 11" descr="Icon of a gear and a wrench going across it">
            <a:extLst>
              <a:ext uri="{FF2B5EF4-FFF2-40B4-BE49-F238E27FC236}">
                <a16:creationId xmlns:a16="http://schemas.microsoft.com/office/drawing/2014/main" id="{93CFF65E-B9E6-4EAC-91E0-17C25CB86AC7}"/>
              </a:ext>
            </a:extLst>
          </p:cNvPr>
          <p:cNvPicPr>
            <a:picLocks noChangeAspect="1"/>
          </p:cNvPicPr>
          <p:nvPr/>
        </p:nvPicPr>
        <p:blipFill>
          <a:blip r:embed="rId4"/>
          <a:stretch>
            <a:fillRect/>
          </a:stretch>
        </p:blipFill>
        <p:spPr>
          <a:xfrm>
            <a:off x="596168" y="2817112"/>
            <a:ext cx="1002792" cy="1002792"/>
          </a:xfrm>
          <a:prstGeom prst="rect">
            <a:avLst/>
          </a:prstGeom>
        </p:spPr>
      </p:pic>
      <p:sp>
        <p:nvSpPr>
          <p:cNvPr id="10" name="TextBox 9">
            <a:extLst>
              <a:ext uri="{FF2B5EF4-FFF2-40B4-BE49-F238E27FC236}">
                <a16:creationId xmlns:a16="http://schemas.microsoft.com/office/drawing/2014/main" id="{C2310283-AA82-41AF-BEBA-052006968E47}"/>
              </a:ext>
            </a:extLst>
          </p:cNvPr>
          <p:cNvSpPr txBox="1">
            <a:spLocks/>
          </p:cNvSpPr>
          <p:nvPr/>
        </p:nvSpPr>
        <p:spPr>
          <a:xfrm>
            <a:off x="1720853" y="3010732"/>
            <a:ext cx="4689472" cy="615553"/>
          </a:xfrm>
          <a:prstGeom prst="rect">
            <a:avLst/>
          </a:prstGeom>
          <a:noFill/>
        </p:spPr>
        <p:txBody>
          <a:bodyPr wrap="square" lIns="0" tIns="0" rIns="0" bIns="0" rtlCol="0" anchor="ctr">
            <a:spAutoFit/>
          </a:bodyPr>
          <a:lstStyle/>
          <a:p>
            <a:r>
              <a:rPr lang="en-US" sz="2000" dirty="0"/>
              <a:t>Learn the building blocks of model-driven apps</a:t>
            </a:r>
          </a:p>
        </p:txBody>
      </p:sp>
      <p:cxnSp>
        <p:nvCxnSpPr>
          <p:cNvPr id="33" name="Straight Connector 32">
            <a:extLst>
              <a:ext uri="{FF2B5EF4-FFF2-40B4-BE49-F238E27FC236}">
                <a16:creationId xmlns:a16="http://schemas.microsoft.com/office/drawing/2014/main" id="{B18A0461-85D2-4431-98F6-9BE918EE6782}"/>
              </a:ext>
              <a:ext uri="{C183D7F6-B498-43B3-948B-1728B52AA6E4}">
                <adec:decorative xmlns:adec="http://schemas.microsoft.com/office/drawing/2017/decorative" val="1"/>
              </a:ext>
            </a:extLst>
          </p:cNvPr>
          <p:cNvCxnSpPr>
            <a:cxnSpLocks/>
          </p:cNvCxnSpPr>
          <p:nvPr/>
        </p:nvCxnSpPr>
        <p:spPr>
          <a:xfrm>
            <a:off x="1720853" y="3889357"/>
            <a:ext cx="457200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7" name="Picture 46" descr="Icon of gears">
            <a:extLst>
              <a:ext uri="{FF2B5EF4-FFF2-40B4-BE49-F238E27FC236}">
                <a16:creationId xmlns:a16="http://schemas.microsoft.com/office/drawing/2014/main" id="{2F9D29DC-6E73-422D-B490-49CA9E386B24}"/>
              </a:ext>
            </a:extLst>
          </p:cNvPr>
          <p:cNvPicPr>
            <a:picLocks noChangeAspect="1"/>
          </p:cNvPicPr>
          <p:nvPr/>
        </p:nvPicPr>
        <p:blipFill>
          <a:blip r:embed="rId5"/>
          <a:stretch>
            <a:fillRect/>
          </a:stretch>
        </p:blipFill>
        <p:spPr>
          <a:xfrm>
            <a:off x="596168" y="3958810"/>
            <a:ext cx="1002792" cy="1002792"/>
          </a:xfrm>
          <a:prstGeom prst="rect">
            <a:avLst/>
          </a:prstGeom>
        </p:spPr>
      </p:pic>
      <p:sp>
        <p:nvSpPr>
          <p:cNvPr id="11" name="TextBox 10">
            <a:extLst>
              <a:ext uri="{FF2B5EF4-FFF2-40B4-BE49-F238E27FC236}">
                <a16:creationId xmlns:a16="http://schemas.microsoft.com/office/drawing/2014/main" id="{57E3E6AC-D280-4A04-A514-5ED0D80487FD}"/>
              </a:ext>
            </a:extLst>
          </p:cNvPr>
          <p:cNvSpPr txBox="1">
            <a:spLocks/>
          </p:cNvSpPr>
          <p:nvPr/>
        </p:nvSpPr>
        <p:spPr>
          <a:xfrm>
            <a:off x="1720853" y="4152430"/>
            <a:ext cx="4689472" cy="615553"/>
          </a:xfrm>
          <a:prstGeom prst="rect">
            <a:avLst/>
          </a:prstGeom>
          <a:noFill/>
        </p:spPr>
        <p:txBody>
          <a:bodyPr wrap="square" lIns="0" tIns="0" rIns="0" bIns="0" rtlCol="0" anchor="ctr">
            <a:spAutoFit/>
          </a:bodyPr>
          <a:lstStyle/>
          <a:p>
            <a:r>
              <a:rPr lang="en-US" sz="2000" dirty="0"/>
              <a:t>Learn how to create and design model-driven apps</a:t>
            </a:r>
          </a:p>
        </p:txBody>
      </p:sp>
      <p:cxnSp>
        <p:nvCxnSpPr>
          <p:cNvPr id="61" name="Straight Connector 60">
            <a:extLst>
              <a:ext uri="{FF2B5EF4-FFF2-40B4-BE49-F238E27FC236}">
                <a16:creationId xmlns:a16="http://schemas.microsoft.com/office/drawing/2014/main" id="{2B7DCCC8-C93B-4D1C-A9C5-7F6CC1C3CB37}"/>
              </a:ext>
              <a:ext uri="{C183D7F6-B498-43B3-948B-1728B52AA6E4}">
                <adec:decorative xmlns:adec="http://schemas.microsoft.com/office/drawing/2017/decorative" val="1"/>
              </a:ext>
            </a:extLst>
          </p:cNvPr>
          <p:cNvCxnSpPr>
            <a:cxnSpLocks/>
          </p:cNvCxnSpPr>
          <p:nvPr/>
        </p:nvCxnSpPr>
        <p:spPr>
          <a:xfrm>
            <a:off x="1720853" y="5031055"/>
            <a:ext cx="457200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5" name="Picture 54" descr="Icon of a screwdriver">
            <a:extLst>
              <a:ext uri="{FF2B5EF4-FFF2-40B4-BE49-F238E27FC236}">
                <a16:creationId xmlns:a16="http://schemas.microsoft.com/office/drawing/2014/main" id="{37285747-1001-4A8F-8D40-DFF531CB2909}"/>
              </a:ext>
            </a:extLst>
          </p:cNvPr>
          <p:cNvPicPr>
            <a:picLocks noChangeAspect="1"/>
          </p:cNvPicPr>
          <p:nvPr/>
        </p:nvPicPr>
        <p:blipFill>
          <a:blip r:embed="rId6"/>
          <a:stretch>
            <a:fillRect/>
          </a:stretch>
        </p:blipFill>
        <p:spPr>
          <a:xfrm>
            <a:off x="596168" y="5100511"/>
            <a:ext cx="1002792" cy="1002792"/>
          </a:xfrm>
          <a:prstGeom prst="rect">
            <a:avLst/>
          </a:prstGeom>
        </p:spPr>
      </p:pic>
      <p:sp>
        <p:nvSpPr>
          <p:cNvPr id="13" name="TextBox 12">
            <a:extLst>
              <a:ext uri="{FF2B5EF4-FFF2-40B4-BE49-F238E27FC236}">
                <a16:creationId xmlns:a16="http://schemas.microsoft.com/office/drawing/2014/main" id="{B4A12512-3882-4FE0-BC5B-C9A31400AC6D}"/>
              </a:ext>
            </a:extLst>
          </p:cNvPr>
          <p:cNvSpPr txBox="1">
            <a:spLocks/>
          </p:cNvSpPr>
          <p:nvPr/>
        </p:nvSpPr>
        <p:spPr>
          <a:xfrm>
            <a:off x="1720853" y="5294131"/>
            <a:ext cx="4689472" cy="615553"/>
          </a:xfrm>
          <a:prstGeom prst="rect">
            <a:avLst/>
          </a:prstGeom>
          <a:noFill/>
        </p:spPr>
        <p:txBody>
          <a:bodyPr wrap="square" lIns="0" tIns="0" rIns="0" bIns="0" rtlCol="0" anchor="ctr">
            <a:spAutoFit/>
          </a:bodyPr>
          <a:lstStyle/>
          <a:p>
            <a:r>
              <a:rPr lang="en-US" sz="2000" dirty="0"/>
              <a:t>Learn how to change security and share model-driven apps</a:t>
            </a:r>
          </a:p>
        </p:txBody>
      </p:sp>
    </p:spTree>
    <p:extLst>
      <p:ext uri="{BB962C8B-B14F-4D97-AF65-F5344CB8AC3E}">
        <p14:creationId xmlns:p14="http://schemas.microsoft.com/office/powerpoint/2010/main" val="320982725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tx1"/>
                </a:solidFill>
              </a:rPr>
              <a:t>Model-driven apps</a:t>
            </a:r>
            <a:endParaRPr lang="en-US" b="1" dirty="0">
              <a:solidFill>
                <a:schemeClr val="tx1"/>
              </a:solidFill>
              <a:latin typeface="Segoe UI Light" pitchFamily="34" charset="0"/>
            </a:endParaRPr>
          </a:p>
        </p:txBody>
      </p:sp>
      <p:sp>
        <p:nvSpPr>
          <p:cNvPr id="9" name="Rectangle 8">
            <a:extLst>
              <a:ext uri="{FF2B5EF4-FFF2-40B4-BE49-F238E27FC236}">
                <a16:creationId xmlns:a16="http://schemas.microsoft.com/office/drawing/2014/main" id="{B28882C7-C6AD-4BDF-BC1B-07021644BC4D}"/>
              </a:ext>
            </a:extLst>
          </p:cNvPr>
          <p:cNvSpPr/>
          <p:nvPr/>
        </p:nvSpPr>
        <p:spPr bwMode="auto">
          <a:xfrm>
            <a:off x="584200" y="1436688"/>
            <a:ext cx="3769436" cy="48323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300"/>
              </a:spcAft>
            </a:pPr>
            <a:r>
              <a:rPr lang="en-US" sz="1800" dirty="0">
                <a:solidFill>
                  <a:schemeClr val="tx1"/>
                </a:solidFill>
                <a:latin typeface="Segoe UI" panose="020B0502040204020203" pitchFamily="34" charset="0"/>
                <a:cs typeface="Segoe UI" panose="020B0502040204020203" pitchFamily="34" charset="0"/>
              </a:rPr>
              <a:t>Model-driven app design is a component-focused approach to app development, and it does not require code, and the apps you make can be simple or very complex. </a:t>
            </a:r>
          </a:p>
          <a:p>
            <a:pPr>
              <a:spcAft>
                <a:spcPts val="300"/>
              </a:spcAft>
            </a:pPr>
            <a:endParaRPr lang="en-US" sz="1800" dirty="0">
              <a:solidFill>
                <a:schemeClr val="tx1"/>
              </a:solidFill>
              <a:latin typeface="Segoe UI" panose="020B0502040204020203" pitchFamily="34" charset="0"/>
              <a:cs typeface="Segoe UI" panose="020B0502040204020203" pitchFamily="34" charset="0"/>
            </a:endParaRPr>
          </a:p>
          <a:p>
            <a:pPr>
              <a:spcAft>
                <a:spcPts val="300"/>
              </a:spcAft>
            </a:pPr>
            <a:r>
              <a:rPr lang="en-US" sz="1800" dirty="0">
                <a:solidFill>
                  <a:schemeClr val="tx1"/>
                </a:solidFill>
                <a:latin typeface="Segoe UI" panose="020B0502040204020203" pitchFamily="34" charset="0"/>
                <a:cs typeface="Segoe UI" panose="020B0502040204020203" pitchFamily="34" charset="0"/>
              </a:rPr>
              <a:t>The approach to making model-driven apps:</a:t>
            </a:r>
          </a:p>
          <a:p>
            <a:pPr marL="342900" indent="-342900">
              <a:spcAft>
                <a:spcPts val="300"/>
              </a:spcAft>
              <a:buFont typeface="+mj-lt"/>
              <a:buAutoNum type="arabicPeriod"/>
            </a:pPr>
            <a:r>
              <a:rPr lang="en-US" sz="1800" dirty="0">
                <a:solidFill>
                  <a:schemeClr val="tx1"/>
                </a:solidFill>
                <a:latin typeface="Segoe UI" panose="020B0502040204020203" pitchFamily="34" charset="0"/>
                <a:cs typeface="Segoe UI" panose="020B0502040204020203" pitchFamily="34" charset="0"/>
              </a:rPr>
              <a:t>Model your business data</a:t>
            </a:r>
          </a:p>
          <a:p>
            <a:pPr marL="342900" indent="-342900">
              <a:spcAft>
                <a:spcPts val="300"/>
              </a:spcAft>
              <a:buFont typeface="+mj-lt"/>
              <a:buAutoNum type="arabicPeriod"/>
            </a:pPr>
            <a:r>
              <a:rPr lang="en-US" sz="1800" dirty="0">
                <a:solidFill>
                  <a:schemeClr val="tx1"/>
                </a:solidFill>
                <a:latin typeface="Segoe UI" panose="020B0502040204020203" pitchFamily="34" charset="0"/>
                <a:cs typeface="Segoe UI" panose="020B0502040204020203" pitchFamily="34" charset="0"/>
              </a:rPr>
              <a:t>Define your business processes</a:t>
            </a:r>
          </a:p>
          <a:p>
            <a:pPr marL="342900" indent="-342900">
              <a:spcAft>
                <a:spcPts val="300"/>
              </a:spcAft>
              <a:buFont typeface="+mj-lt"/>
              <a:buAutoNum type="arabicPeriod"/>
            </a:pPr>
            <a:r>
              <a:rPr lang="en-US" sz="1800" dirty="0">
                <a:solidFill>
                  <a:schemeClr val="tx1"/>
                </a:solidFill>
                <a:latin typeface="Segoe UI" panose="020B0502040204020203" pitchFamily="34" charset="0"/>
                <a:cs typeface="Segoe UI" panose="020B0502040204020203" pitchFamily="34" charset="0"/>
              </a:rPr>
              <a:t>Build the app</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4421875" y="1436688"/>
            <a:ext cx="7187513" cy="4832350"/>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pic>
        <p:nvPicPr>
          <p:cNvPr id="4098" name="Picture 2" descr="A screenshot of a cell phone&#10;&#10;Description automatically generated">
            <a:extLst>
              <a:ext uri="{FF2B5EF4-FFF2-40B4-BE49-F238E27FC236}">
                <a16:creationId xmlns:a16="http://schemas.microsoft.com/office/drawing/2014/main" id="{05A95315-7535-4A6E-BB74-988E7DE1C943}"/>
              </a:ext>
            </a:extLst>
          </p:cNvPr>
          <p:cNvPicPr>
            <a:picLocks noChangeAspect="1" noChangeArrowheads="1"/>
          </p:cNvPicPr>
          <p:nvPr/>
        </p:nvPicPr>
        <p:blipFill>
          <a:blip r:embed="rId3"/>
          <a:srcRect/>
          <a:stretch/>
        </p:blipFill>
        <p:spPr bwMode="auto">
          <a:xfrm>
            <a:off x="4442821" y="1654964"/>
            <a:ext cx="7149212" cy="437369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hape&#10;&#10;Description automatically generated">
            <a:extLst>
              <a:ext uri="{FF2B5EF4-FFF2-40B4-BE49-F238E27FC236}">
                <a16:creationId xmlns:a16="http://schemas.microsoft.com/office/drawing/2014/main" id="{18735C35-7206-2178-A3A7-7AD9A080E81D}"/>
              </a:ext>
            </a:extLst>
          </p:cNvPr>
          <p:cNvPicPr>
            <a:picLocks noChangeAspect="1"/>
          </p:cNvPicPr>
          <p:nvPr/>
        </p:nvPicPr>
        <p:blipFill>
          <a:blip r:embed="rId4"/>
          <a:stretch>
            <a:fillRect/>
          </a:stretch>
        </p:blipFill>
        <p:spPr>
          <a:xfrm>
            <a:off x="10863819" y="278736"/>
            <a:ext cx="816450" cy="816450"/>
          </a:xfrm>
          <a:prstGeom prst="rect">
            <a:avLst/>
          </a:prstGeom>
        </p:spPr>
      </p:pic>
    </p:spTree>
    <p:extLst>
      <p:ext uri="{BB962C8B-B14F-4D97-AF65-F5344CB8AC3E}">
        <p14:creationId xmlns:p14="http://schemas.microsoft.com/office/powerpoint/2010/main" val="32594793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90BD-BB58-4486-BC0D-7596E0C8ACE0}"/>
              </a:ext>
            </a:extLst>
          </p:cNvPr>
          <p:cNvSpPr>
            <a:spLocks noGrp="1"/>
          </p:cNvSpPr>
          <p:nvPr>
            <p:ph type="title"/>
          </p:nvPr>
        </p:nvSpPr>
        <p:spPr/>
        <p:txBody>
          <a:bodyPr/>
          <a:lstStyle/>
          <a:p>
            <a:r>
              <a:rPr lang="en-US" dirty="0"/>
              <a:t>Course agenda (continued)</a:t>
            </a:r>
          </a:p>
        </p:txBody>
      </p:sp>
      <p:sp>
        <p:nvSpPr>
          <p:cNvPr id="19" name="Rectangle 18">
            <a:extLst>
              <a:ext uri="{FF2B5EF4-FFF2-40B4-BE49-F238E27FC236}">
                <a16:creationId xmlns:a16="http://schemas.microsoft.com/office/drawing/2014/main" id="{09BDD291-84A2-E577-423D-0A154952CFC3}"/>
              </a:ext>
            </a:extLst>
          </p:cNvPr>
          <p:cNvSpPr/>
          <p:nvPr/>
        </p:nvSpPr>
        <p:spPr bwMode="auto">
          <a:xfrm>
            <a:off x="588263" y="1255927"/>
            <a:ext cx="4165517" cy="551460"/>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41" tIns="102856" rIns="137141" bIns="102856" numCol="1" spcCol="1270" anchor="ctr" anchorCtr="0">
            <a:noAutofit/>
          </a:bodyPr>
          <a:lstStyle/>
          <a:p>
            <a:pPr defTabSz="699493">
              <a:buSzPct val="90000"/>
              <a:defRPr/>
            </a:pPr>
            <a:r>
              <a:rPr lang="en-US" dirty="0">
                <a:solidFill>
                  <a:srgbClr val="FFFFFF"/>
                </a:solidFill>
                <a:latin typeface="Segoe UI Semibold"/>
                <a:cs typeface="Segoe UI Semilight"/>
              </a:rPr>
              <a:t>Module 7</a:t>
            </a:r>
            <a:br>
              <a:rPr lang="en-US" dirty="0">
                <a:solidFill>
                  <a:srgbClr val="FFFFFF"/>
                </a:solidFill>
                <a:latin typeface="Segoe UI Semibold"/>
                <a:cs typeface="Segoe UI Semilight"/>
              </a:rPr>
            </a:br>
            <a:r>
              <a:rPr lang="en-US" sz="1500" dirty="0">
                <a:solidFill>
                  <a:srgbClr val="FFFFFF"/>
                </a:solidFill>
                <a:latin typeface="Segoe UI"/>
              </a:rPr>
              <a:t>Managing Microsoft 365 Users and Groups</a:t>
            </a:r>
          </a:p>
        </p:txBody>
      </p:sp>
      <p:sp>
        <p:nvSpPr>
          <p:cNvPr id="20" name="Rectangle 19">
            <a:extLst>
              <a:ext uri="{FF2B5EF4-FFF2-40B4-BE49-F238E27FC236}">
                <a16:creationId xmlns:a16="http://schemas.microsoft.com/office/drawing/2014/main" id="{79B06A14-3ED2-1EAA-8D65-81FC23ED9460}"/>
              </a:ext>
            </a:extLst>
          </p:cNvPr>
          <p:cNvSpPr/>
          <p:nvPr/>
        </p:nvSpPr>
        <p:spPr>
          <a:xfrm>
            <a:off x="649222" y="1847948"/>
            <a:ext cx="4165516" cy="41142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519" tIns="79519" rIns="79519" bIns="79519" numCol="1" spcCol="1270" anchor="ctr" anchorCtr="0">
            <a:noAutofit/>
          </a:bodyPr>
          <a:lstStyle/>
          <a:p>
            <a:pPr defTabSz="600021">
              <a:spcBef>
                <a:spcPct val="0"/>
              </a:spcBef>
              <a:spcAft>
                <a:spcPct val="35000"/>
              </a:spcAft>
              <a:buSzPct val="100000"/>
              <a:tabLst>
                <a:tab pos="262269" algn="l"/>
                <a:tab pos="437116" algn="l"/>
              </a:tabLst>
              <a:defRPr/>
            </a:pPr>
            <a:r>
              <a:rPr lang="en-US" sz="1350" dirty="0">
                <a:solidFill>
                  <a:srgbClr val="1A1A1A"/>
                </a:solidFill>
                <a:latin typeface="Segoe UI"/>
              </a:rPr>
              <a:t>Managing User Accounts and Licenses</a:t>
            </a:r>
          </a:p>
        </p:txBody>
      </p:sp>
      <p:cxnSp>
        <p:nvCxnSpPr>
          <p:cNvPr id="26" name="Straight Connector 25">
            <a:extLst>
              <a:ext uri="{FF2B5EF4-FFF2-40B4-BE49-F238E27FC236}">
                <a16:creationId xmlns:a16="http://schemas.microsoft.com/office/drawing/2014/main" id="{7D838248-B357-F49E-03AB-8EC1A4379FF4}"/>
              </a:ext>
              <a:ext uri="{C183D7F6-B498-43B3-948B-1728B52AA6E4}">
                <adec:decorative xmlns:adec="http://schemas.microsoft.com/office/drawing/2017/decorative" val="1"/>
              </a:ext>
            </a:extLst>
          </p:cNvPr>
          <p:cNvCxnSpPr>
            <a:cxnSpLocks/>
          </p:cNvCxnSpPr>
          <p:nvPr/>
        </p:nvCxnSpPr>
        <p:spPr>
          <a:xfrm>
            <a:off x="588262" y="2227321"/>
            <a:ext cx="416551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2CC0792-E72A-C61B-3C26-58B239BC2393}"/>
              </a:ext>
            </a:extLst>
          </p:cNvPr>
          <p:cNvSpPr/>
          <p:nvPr/>
        </p:nvSpPr>
        <p:spPr>
          <a:xfrm>
            <a:off x="633981" y="2301957"/>
            <a:ext cx="4585301" cy="41142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519" tIns="79519" rIns="79519" bIns="79519" numCol="1" spcCol="1270" anchor="ctr" anchorCtr="0">
            <a:noAutofit/>
          </a:bodyPr>
          <a:lstStyle/>
          <a:p>
            <a:pPr defTabSz="600021">
              <a:spcBef>
                <a:spcPct val="0"/>
              </a:spcBef>
              <a:spcAft>
                <a:spcPct val="35000"/>
              </a:spcAft>
              <a:buSzPct val="100000"/>
              <a:tabLst>
                <a:tab pos="262269" algn="l"/>
                <a:tab pos="437116" algn="l"/>
              </a:tabLst>
              <a:defRPr/>
            </a:pPr>
            <a:r>
              <a:rPr lang="en-US" sz="1350" dirty="0">
                <a:solidFill>
                  <a:srgbClr val="1A1A1A"/>
                </a:solidFill>
                <a:latin typeface="Segoe UI"/>
              </a:rPr>
              <a:t>Lab – Manage Users with the Microsoft 365 admin center</a:t>
            </a:r>
          </a:p>
        </p:txBody>
      </p:sp>
      <p:cxnSp>
        <p:nvCxnSpPr>
          <p:cNvPr id="28" name="Straight Connector 27">
            <a:extLst>
              <a:ext uri="{FF2B5EF4-FFF2-40B4-BE49-F238E27FC236}">
                <a16:creationId xmlns:a16="http://schemas.microsoft.com/office/drawing/2014/main" id="{13389F64-DD27-8FE0-125B-774960789D6F}"/>
              </a:ext>
              <a:ext uri="{C183D7F6-B498-43B3-948B-1728B52AA6E4}">
                <adec:decorative xmlns:adec="http://schemas.microsoft.com/office/drawing/2017/decorative" val="1"/>
              </a:ext>
            </a:extLst>
          </p:cNvPr>
          <p:cNvCxnSpPr>
            <a:cxnSpLocks/>
          </p:cNvCxnSpPr>
          <p:nvPr/>
        </p:nvCxnSpPr>
        <p:spPr>
          <a:xfrm>
            <a:off x="588262" y="2727051"/>
            <a:ext cx="416551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C1B9901-6210-E492-F992-83C6ED431090}"/>
              </a:ext>
            </a:extLst>
          </p:cNvPr>
          <p:cNvSpPr/>
          <p:nvPr/>
        </p:nvSpPr>
        <p:spPr>
          <a:xfrm>
            <a:off x="633982" y="2755967"/>
            <a:ext cx="4165516" cy="41142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519" tIns="79519" rIns="79519" bIns="79519" numCol="1" spcCol="1270" anchor="ctr" anchorCtr="0">
            <a:noAutofit/>
          </a:bodyPr>
          <a:lstStyle/>
          <a:p>
            <a:pPr defTabSz="600021">
              <a:spcBef>
                <a:spcPct val="0"/>
              </a:spcBef>
              <a:spcAft>
                <a:spcPct val="35000"/>
              </a:spcAft>
              <a:buSzPct val="100000"/>
              <a:tabLst>
                <a:tab pos="262269" algn="l"/>
                <a:tab pos="437116" algn="l"/>
              </a:tabLst>
              <a:defRPr/>
            </a:pPr>
            <a:r>
              <a:rPr lang="en-US" sz="1350" dirty="0">
                <a:solidFill>
                  <a:srgbClr val="1A1A1A"/>
                </a:solidFill>
                <a:latin typeface="Segoe UI"/>
              </a:rPr>
              <a:t>Manage Passwords and Authentication</a:t>
            </a:r>
          </a:p>
        </p:txBody>
      </p:sp>
      <p:cxnSp>
        <p:nvCxnSpPr>
          <p:cNvPr id="30" name="Straight Connector 29">
            <a:extLst>
              <a:ext uri="{FF2B5EF4-FFF2-40B4-BE49-F238E27FC236}">
                <a16:creationId xmlns:a16="http://schemas.microsoft.com/office/drawing/2014/main" id="{39B0730E-5688-C733-9870-148924551528}"/>
              </a:ext>
              <a:ext uri="{C183D7F6-B498-43B3-948B-1728B52AA6E4}">
                <adec:decorative xmlns:adec="http://schemas.microsoft.com/office/drawing/2017/decorative" val="1"/>
              </a:ext>
            </a:extLst>
          </p:cNvPr>
          <p:cNvCxnSpPr>
            <a:cxnSpLocks/>
          </p:cNvCxnSpPr>
          <p:nvPr/>
        </p:nvCxnSpPr>
        <p:spPr>
          <a:xfrm>
            <a:off x="588262" y="3181060"/>
            <a:ext cx="416551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9CD42EC-BE79-D479-E18B-1EF68F587B51}"/>
              </a:ext>
              <a:ext uri="{C183D7F6-B498-43B3-948B-1728B52AA6E4}">
                <adec:decorative xmlns:adec="http://schemas.microsoft.com/office/drawing/2017/decorative" val="1"/>
              </a:ext>
            </a:extLst>
          </p:cNvPr>
          <p:cNvCxnSpPr>
            <a:cxnSpLocks/>
          </p:cNvCxnSpPr>
          <p:nvPr/>
        </p:nvCxnSpPr>
        <p:spPr>
          <a:xfrm>
            <a:off x="588262" y="3604590"/>
            <a:ext cx="416551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0613906-EC7D-AD2B-2321-F9CEB4463F91}"/>
              </a:ext>
              <a:ext uri="{C183D7F6-B498-43B3-948B-1728B52AA6E4}">
                <adec:decorative xmlns:adec="http://schemas.microsoft.com/office/drawing/2017/decorative" val="1"/>
              </a:ext>
            </a:extLst>
          </p:cNvPr>
          <p:cNvCxnSpPr>
            <a:cxnSpLocks/>
          </p:cNvCxnSpPr>
          <p:nvPr/>
        </p:nvCxnSpPr>
        <p:spPr>
          <a:xfrm>
            <a:off x="645143" y="5479733"/>
            <a:ext cx="416551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ED29AE3-4447-0658-5EFE-74E48BD2D6DC}"/>
              </a:ext>
              <a:ext uri="{C183D7F6-B498-43B3-948B-1728B52AA6E4}">
                <adec:decorative xmlns:adec="http://schemas.microsoft.com/office/drawing/2017/decorative" val="1"/>
              </a:ext>
            </a:extLst>
          </p:cNvPr>
          <p:cNvCxnSpPr>
            <a:cxnSpLocks/>
          </p:cNvCxnSpPr>
          <p:nvPr/>
        </p:nvCxnSpPr>
        <p:spPr>
          <a:xfrm>
            <a:off x="645143" y="5886591"/>
            <a:ext cx="416551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A57380EF-9692-4E9B-2CF4-BCEF7CBCCF88}"/>
              </a:ext>
            </a:extLst>
          </p:cNvPr>
          <p:cNvSpPr/>
          <p:nvPr/>
        </p:nvSpPr>
        <p:spPr>
          <a:xfrm>
            <a:off x="664245" y="3256928"/>
            <a:ext cx="5412817" cy="32004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732" tIns="55732" rIns="55732" bIns="55732" numCol="1" spcCol="1270" anchor="ctr" anchorCtr="0">
            <a:noAutofit/>
          </a:bodyPr>
          <a:lstStyle/>
          <a:p>
            <a:pPr marL="0" lvl="1" defTabSz="488938">
              <a:lnSpc>
                <a:spcPct val="90000"/>
              </a:lnSpc>
              <a:spcBef>
                <a:spcPct val="0"/>
              </a:spcBef>
              <a:spcAft>
                <a:spcPct val="35000"/>
              </a:spcAft>
            </a:pPr>
            <a:r>
              <a:rPr lang="en-US" sz="1350" dirty="0">
                <a:solidFill>
                  <a:schemeClr val="tx1"/>
                </a:solidFill>
              </a:rPr>
              <a:t>Lab – Manage Password Policies</a:t>
            </a:r>
          </a:p>
        </p:txBody>
      </p:sp>
      <p:sp>
        <p:nvSpPr>
          <p:cNvPr id="35" name="Rectangle 34">
            <a:extLst>
              <a:ext uri="{FF2B5EF4-FFF2-40B4-BE49-F238E27FC236}">
                <a16:creationId xmlns:a16="http://schemas.microsoft.com/office/drawing/2014/main" id="{0C9EB1E4-37F7-495A-A8AC-F499F412127D}"/>
              </a:ext>
            </a:extLst>
          </p:cNvPr>
          <p:cNvSpPr/>
          <p:nvPr/>
        </p:nvSpPr>
        <p:spPr>
          <a:xfrm>
            <a:off x="664245" y="3670316"/>
            <a:ext cx="5412817" cy="32004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55732" tIns="55732" rIns="0" bIns="55732" numCol="1" spcCol="1270" anchor="ctr" anchorCtr="0">
            <a:noAutofit/>
          </a:bodyPr>
          <a:lstStyle/>
          <a:p>
            <a:pPr marL="0" lvl="1"/>
            <a:r>
              <a:rPr lang="en-US" sz="1350" dirty="0">
                <a:solidFill>
                  <a:schemeClr val="tx1"/>
                </a:solidFill>
              </a:rPr>
              <a:t>Managing Groups in Microsoft 365</a:t>
            </a:r>
          </a:p>
        </p:txBody>
      </p:sp>
      <p:sp>
        <p:nvSpPr>
          <p:cNvPr id="36" name="Rectangle 35">
            <a:extLst>
              <a:ext uri="{FF2B5EF4-FFF2-40B4-BE49-F238E27FC236}">
                <a16:creationId xmlns:a16="http://schemas.microsoft.com/office/drawing/2014/main" id="{E00B2D48-4033-0C4D-820B-E9270AA3A9E7}"/>
              </a:ext>
            </a:extLst>
          </p:cNvPr>
          <p:cNvSpPr/>
          <p:nvPr/>
        </p:nvSpPr>
        <p:spPr>
          <a:xfrm>
            <a:off x="664245" y="4114184"/>
            <a:ext cx="5412817" cy="32004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732" tIns="55732" rIns="55732" bIns="55732" numCol="1" spcCol="1270" anchor="ctr" anchorCtr="0">
            <a:noAutofit/>
          </a:bodyPr>
          <a:lstStyle/>
          <a:p>
            <a:pPr marL="0" lvl="1"/>
            <a:r>
              <a:rPr lang="en-US" sz="1350" dirty="0">
                <a:solidFill>
                  <a:schemeClr val="tx1"/>
                </a:solidFill>
              </a:rPr>
              <a:t>Lab – Manage Microsoft 365 Groups</a:t>
            </a:r>
          </a:p>
        </p:txBody>
      </p:sp>
      <p:sp>
        <p:nvSpPr>
          <p:cNvPr id="37" name="Rectangle 36">
            <a:extLst>
              <a:ext uri="{FF2B5EF4-FFF2-40B4-BE49-F238E27FC236}">
                <a16:creationId xmlns:a16="http://schemas.microsoft.com/office/drawing/2014/main" id="{DF80EAD4-0C53-5604-5B9F-6855EC83B68D}"/>
              </a:ext>
            </a:extLst>
          </p:cNvPr>
          <p:cNvSpPr/>
          <p:nvPr/>
        </p:nvSpPr>
        <p:spPr>
          <a:xfrm>
            <a:off x="664245" y="4603772"/>
            <a:ext cx="5412817" cy="32004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732" tIns="55732" rIns="55732" bIns="55732" numCol="1" spcCol="1270" anchor="ctr" anchorCtr="0">
            <a:noAutofit/>
          </a:bodyPr>
          <a:lstStyle/>
          <a:p>
            <a:pPr marL="0" lvl="1" defTabSz="488938">
              <a:lnSpc>
                <a:spcPct val="90000"/>
              </a:lnSpc>
              <a:spcBef>
                <a:spcPct val="0"/>
              </a:spcBef>
              <a:spcAft>
                <a:spcPct val="35000"/>
              </a:spcAft>
            </a:pPr>
            <a:r>
              <a:rPr lang="en-US" sz="1350" dirty="0">
                <a:solidFill>
                  <a:schemeClr val="tx1"/>
                </a:solidFill>
              </a:rPr>
              <a:t>Managing Users and Groups with PowerShell</a:t>
            </a:r>
          </a:p>
        </p:txBody>
      </p:sp>
      <p:sp>
        <p:nvSpPr>
          <p:cNvPr id="38" name="Rectangle 37">
            <a:extLst>
              <a:ext uri="{FF2B5EF4-FFF2-40B4-BE49-F238E27FC236}">
                <a16:creationId xmlns:a16="http://schemas.microsoft.com/office/drawing/2014/main" id="{1F19E055-CFE3-1EFD-30CE-528BCE0FCD48}"/>
              </a:ext>
            </a:extLst>
          </p:cNvPr>
          <p:cNvSpPr/>
          <p:nvPr/>
        </p:nvSpPr>
        <p:spPr>
          <a:xfrm>
            <a:off x="679485" y="5047640"/>
            <a:ext cx="5412817" cy="32004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732" tIns="55732" rIns="55732" bIns="55732" numCol="1" spcCol="1270" anchor="ctr" anchorCtr="0">
            <a:noAutofit/>
          </a:bodyPr>
          <a:lstStyle/>
          <a:p>
            <a:pPr marL="0" lvl="1"/>
            <a:r>
              <a:rPr lang="en-US" sz="1350" dirty="0">
                <a:solidFill>
                  <a:schemeClr val="tx1"/>
                </a:solidFill>
              </a:rPr>
              <a:t>Lab – Manage Users with PowerShell</a:t>
            </a:r>
          </a:p>
        </p:txBody>
      </p:sp>
      <p:sp>
        <p:nvSpPr>
          <p:cNvPr id="39" name="Rectangle 38">
            <a:extLst>
              <a:ext uri="{FF2B5EF4-FFF2-40B4-BE49-F238E27FC236}">
                <a16:creationId xmlns:a16="http://schemas.microsoft.com/office/drawing/2014/main" id="{72AA2004-01B1-140F-B090-1454925D52B3}"/>
              </a:ext>
            </a:extLst>
          </p:cNvPr>
          <p:cNvSpPr/>
          <p:nvPr/>
        </p:nvSpPr>
        <p:spPr>
          <a:xfrm>
            <a:off x="649005" y="5552468"/>
            <a:ext cx="5412817" cy="32004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732" tIns="55732" rIns="55732" bIns="55732" numCol="1" spcCol="1270" anchor="ctr" anchorCtr="0">
            <a:noAutofit/>
          </a:bodyPr>
          <a:lstStyle/>
          <a:p>
            <a:pPr marL="0" lvl="1" defTabSz="488938">
              <a:lnSpc>
                <a:spcPct val="90000"/>
              </a:lnSpc>
              <a:spcBef>
                <a:spcPct val="0"/>
              </a:spcBef>
              <a:spcAft>
                <a:spcPct val="35000"/>
              </a:spcAft>
            </a:pPr>
            <a:r>
              <a:rPr lang="en-US" sz="1350" dirty="0">
                <a:solidFill>
                  <a:schemeClr val="tx1"/>
                </a:solidFill>
              </a:rPr>
              <a:t>Configuring Administrative Access</a:t>
            </a:r>
          </a:p>
        </p:txBody>
      </p:sp>
      <p:sp>
        <p:nvSpPr>
          <p:cNvPr id="40" name="Rectangle 39">
            <a:extLst>
              <a:ext uri="{FF2B5EF4-FFF2-40B4-BE49-F238E27FC236}">
                <a16:creationId xmlns:a16="http://schemas.microsoft.com/office/drawing/2014/main" id="{F77DF342-AD7A-6C0E-F7F8-EDF37DBFC944}"/>
              </a:ext>
            </a:extLst>
          </p:cNvPr>
          <p:cNvSpPr/>
          <p:nvPr/>
        </p:nvSpPr>
        <p:spPr>
          <a:xfrm>
            <a:off x="679485" y="5996336"/>
            <a:ext cx="5412817" cy="32004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732" tIns="55732" rIns="55732" bIns="55732" numCol="1" spcCol="1270" anchor="ctr" anchorCtr="0">
            <a:noAutofit/>
          </a:bodyPr>
          <a:lstStyle/>
          <a:p>
            <a:pPr marL="0" lvl="1" defTabSz="488938">
              <a:lnSpc>
                <a:spcPct val="90000"/>
              </a:lnSpc>
              <a:spcBef>
                <a:spcPct val="0"/>
              </a:spcBef>
              <a:spcAft>
                <a:spcPct val="35000"/>
              </a:spcAft>
            </a:pPr>
            <a:r>
              <a:rPr lang="en-US" sz="1350" dirty="0">
                <a:solidFill>
                  <a:schemeClr val="tx1"/>
                </a:solidFill>
              </a:rPr>
              <a:t>Lab – Configure Service Administrators</a:t>
            </a:r>
          </a:p>
        </p:txBody>
      </p:sp>
      <p:cxnSp>
        <p:nvCxnSpPr>
          <p:cNvPr id="41" name="Straight Connector 40">
            <a:extLst>
              <a:ext uri="{FF2B5EF4-FFF2-40B4-BE49-F238E27FC236}">
                <a16:creationId xmlns:a16="http://schemas.microsoft.com/office/drawing/2014/main" id="{42D9F841-2964-DF87-25A1-BF44837EDD79}"/>
              </a:ext>
              <a:ext uri="{C183D7F6-B498-43B3-948B-1728B52AA6E4}">
                <adec:decorative xmlns:adec="http://schemas.microsoft.com/office/drawing/2017/decorative" val="1"/>
              </a:ext>
            </a:extLst>
          </p:cNvPr>
          <p:cNvCxnSpPr>
            <a:cxnSpLocks/>
          </p:cNvCxnSpPr>
          <p:nvPr/>
        </p:nvCxnSpPr>
        <p:spPr>
          <a:xfrm>
            <a:off x="667310" y="4040881"/>
            <a:ext cx="416551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559952-CA2F-B2BA-A033-481B15F8C509}"/>
              </a:ext>
              <a:ext uri="{C183D7F6-B498-43B3-948B-1728B52AA6E4}">
                <adec:decorative xmlns:adec="http://schemas.microsoft.com/office/drawing/2017/decorative" val="1"/>
              </a:ext>
            </a:extLst>
          </p:cNvPr>
          <p:cNvCxnSpPr>
            <a:cxnSpLocks/>
          </p:cNvCxnSpPr>
          <p:nvPr/>
        </p:nvCxnSpPr>
        <p:spPr>
          <a:xfrm>
            <a:off x="606350" y="4528561"/>
            <a:ext cx="416551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8234A08-3B0D-6675-8D7C-9D3732BA47C7}"/>
              </a:ext>
              <a:ext uri="{C183D7F6-B498-43B3-948B-1728B52AA6E4}">
                <adec:decorative xmlns:adec="http://schemas.microsoft.com/office/drawing/2017/decorative" val="1"/>
              </a:ext>
            </a:extLst>
          </p:cNvPr>
          <p:cNvCxnSpPr>
            <a:cxnSpLocks/>
          </p:cNvCxnSpPr>
          <p:nvPr/>
        </p:nvCxnSpPr>
        <p:spPr>
          <a:xfrm>
            <a:off x="636830" y="4985761"/>
            <a:ext cx="416551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69000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D0661-A32D-4A43-A1C9-8DB8C15BAA24}"/>
              </a:ext>
            </a:extLst>
          </p:cNvPr>
          <p:cNvSpPr>
            <a:spLocks noGrp="1"/>
          </p:cNvSpPr>
          <p:nvPr>
            <p:ph type="title"/>
          </p:nvPr>
        </p:nvSpPr>
        <p:spPr/>
        <p:txBody>
          <a:bodyPr/>
          <a:lstStyle/>
          <a:p>
            <a:r>
              <a:rPr lang="en-US" dirty="0"/>
              <a:t>Building blocks of model-driven apps</a:t>
            </a:r>
          </a:p>
        </p:txBody>
      </p:sp>
      <p:sp>
        <p:nvSpPr>
          <p:cNvPr id="11" name="TextBox 10">
            <a:extLst>
              <a:ext uri="{FF2B5EF4-FFF2-40B4-BE49-F238E27FC236}">
                <a16:creationId xmlns:a16="http://schemas.microsoft.com/office/drawing/2014/main" id="{FCDDA0DC-7B2E-4D77-9B45-D6F834111F13}"/>
              </a:ext>
            </a:extLst>
          </p:cNvPr>
          <p:cNvSpPr txBox="1">
            <a:spLocks/>
          </p:cNvSpPr>
          <p:nvPr/>
        </p:nvSpPr>
        <p:spPr>
          <a:xfrm>
            <a:off x="9220714" y="2879679"/>
            <a:ext cx="2197294" cy="2688610"/>
          </a:xfrm>
          <a:prstGeom prst="rect">
            <a:avLst/>
          </a:prstGeom>
          <a:noFill/>
        </p:spPr>
        <p:txBody>
          <a:bodyPr wrap="square" lIns="0" tIns="0" rIns="0" bIns="0" rtlCol="0" anchor="t" anchorCtr="1">
            <a:noAutofit/>
          </a:bodyPr>
          <a:lstStyle/>
          <a:p>
            <a:r>
              <a:rPr lang="en-US" sz="2400" dirty="0">
                <a:latin typeface="+mj-lt"/>
              </a:rPr>
              <a:t>Visualization</a:t>
            </a:r>
          </a:p>
          <a:p>
            <a:pPr marL="342900" indent="-342900">
              <a:buFont typeface="Arial" panose="020B0604020202020204" pitchFamily="34" charset="0"/>
              <a:buChar char="•"/>
            </a:pPr>
            <a:r>
              <a:rPr lang="en-US" sz="2400" dirty="0"/>
              <a:t>Charts</a:t>
            </a:r>
          </a:p>
          <a:p>
            <a:pPr marL="342900" indent="-342900">
              <a:buFont typeface="Arial" panose="020B0604020202020204" pitchFamily="34" charset="0"/>
              <a:buChar char="•"/>
            </a:pPr>
            <a:r>
              <a:rPr lang="en-US" sz="2400" dirty="0"/>
              <a:t>Dashboards</a:t>
            </a:r>
          </a:p>
          <a:p>
            <a:pPr marL="342900" indent="-342900">
              <a:buFont typeface="Arial" panose="020B0604020202020204" pitchFamily="34" charset="0"/>
              <a:buChar char="•"/>
            </a:pPr>
            <a:r>
              <a:rPr lang="en-US" sz="2400" dirty="0"/>
              <a:t>Embedded  Power BI</a:t>
            </a:r>
          </a:p>
        </p:txBody>
      </p:sp>
      <p:sp>
        <p:nvSpPr>
          <p:cNvPr id="12" name="TextBox 11">
            <a:extLst>
              <a:ext uri="{FF2B5EF4-FFF2-40B4-BE49-F238E27FC236}">
                <a16:creationId xmlns:a16="http://schemas.microsoft.com/office/drawing/2014/main" id="{17E0C275-05FC-43F4-97BA-FC43953AC596}"/>
              </a:ext>
            </a:extLst>
          </p:cNvPr>
          <p:cNvSpPr txBox="1">
            <a:spLocks/>
          </p:cNvSpPr>
          <p:nvPr/>
        </p:nvSpPr>
        <p:spPr>
          <a:xfrm>
            <a:off x="641450" y="2578706"/>
            <a:ext cx="2251880" cy="2320840"/>
          </a:xfrm>
          <a:prstGeom prst="rect">
            <a:avLst/>
          </a:prstGeom>
          <a:noFill/>
        </p:spPr>
        <p:txBody>
          <a:bodyPr wrap="square" lIns="0" tIns="0" rIns="0" bIns="0" rtlCol="0" anchor="ctr">
            <a:noAutofit/>
          </a:bodyPr>
          <a:lstStyle/>
          <a:p>
            <a:r>
              <a:rPr lang="en-US" sz="2400" dirty="0">
                <a:latin typeface="+mj-lt"/>
              </a:rPr>
              <a:t>Data</a:t>
            </a:r>
          </a:p>
          <a:p>
            <a:pPr marL="342900" indent="-342900">
              <a:buFont typeface="Arial" panose="020B0604020202020204" pitchFamily="34" charset="0"/>
              <a:buChar char="•"/>
            </a:pPr>
            <a:r>
              <a:rPr lang="en-US" sz="2400" dirty="0"/>
              <a:t>Tables</a:t>
            </a:r>
          </a:p>
          <a:p>
            <a:pPr marL="342900" indent="-342900">
              <a:buFont typeface="Arial" panose="020B0604020202020204" pitchFamily="34" charset="0"/>
              <a:buChar char="•"/>
            </a:pPr>
            <a:r>
              <a:rPr lang="en-US" sz="2400" dirty="0"/>
              <a:t>Columns</a:t>
            </a:r>
          </a:p>
          <a:p>
            <a:pPr marL="342900" indent="-342900">
              <a:buFont typeface="Arial" panose="020B0604020202020204" pitchFamily="34" charset="0"/>
              <a:buChar char="•"/>
            </a:pPr>
            <a:r>
              <a:rPr lang="en-US" sz="2400" dirty="0"/>
              <a:t>Relationships</a:t>
            </a:r>
          </a:p>
        </p:txBody>
      </p:sp>
      <p:sp>
        <p:nvSpPr>
          <p:cNvPr id="16" name="TextBox 15">
            <a:extLst>
              <a:ext uri="{FF2B5EF4-FFF2-40B4-BE49-F238E27FC236}">
                <a16:creationId xmlns:a16="http://schemas.microsoft.com/office/drawing/2014/main" id="{B2E6981A-9F6F-40B9-8B23-841ABFB2D209}"/>
              </a:ext>
            </a:extLst>
          </p:cNvPr>
          <p:cNvSpPr txBox="1">
            <a:spLocks/>
          </p:cNvSpPr>
          <p:nvPr/>
        </p:nvSpPr>
        <p:spPr>
          <a:xfrm>
            <a:off x="3419320" y="2879679"/>
            <a:ext cx="2374710" cy="2019867"/>
          </a:xfrm>
          <a:prstGeom prst="rect">
            <a:avLst/>
          </a:prstGeom>
          <a:noFill/>
        </p:spPr>
        <p:txBody>
          <a:bodyPr wrap="square" lIns="0" tIns="0" rIns="0" bIns="0" rtlCol="0" anchor="ctr">
            <a:noAutofit/>
          </a:bodyPr>
          <a:lstStyle/>
          <a:p>
            <a:r>
              <a:rPr lang="en-US" sz="2400" dirty="0">
                <a:latin typeface="+mj-lt"/>
              </a:rPr>
              <a:t>User interface</a:t>
            </a:r>
          </a:p>
          <a:p>
            <a:pPr marL="342900" indent="-342900">
              <a:buFont typeface="Arial" panose="020B0604020202020204" pitchFamily="34" charset="0"/>
              <a:buChar char="•"/>
            </a:pPr>
            <a:r>
              <a:rPr lang="en-US" sz="2400" dirty="0"/>
              <a:t>App</a:t>
            </a:r>
          </a:p>
          <a:p>
            <a:pPr marL="342900" indent="-342900">
              <a:buFont typeface="Arial" panose="020B0604020202020204" pitchFamily="34" charset="0"/>
              <a:buChar char="•"/>
            </a:pPr>
            <a:r>
              <a:rPr lang="en-US" sz="2400" dirty="0"/>
              <a:t>Site map</a:t>
            </a:r>
          </a:p>
          <a:p>
            <a:pPr marL="342900" indent="-342900">
              <a:buFont typeface="Arial" panose="020B0604020202020204" pitchFamily="34" charset="0"/>
              <a:buChar char="•"/>
            </a:pPr>
            <a:r>
              <a:rPr lang="en-US" sz="2400" dirty="0"/>
              <a:t>Forms</a:t>
            </a:r>
          </a:p>
          <a:p>
            <a:pPr marL="342900" indent="-342900">
              <a:buFont typeface="Arial" panose="020B0604020202020204" pitchFamily="34" charset="0"/>
              <a:buChar char="•"/>
            </a:pPr>
            <a:r>
              <a:rPr lang="en-US" sz="2400" dirty="0"/>
              <a:t>Views</a:t>
            </a:r>
          </a:p>
        </p:txBody>
      </p:sp>
      <p:sp>
        <p:nvSpPr>
          <p:cNvPr id="24" name="TextBox 23">
            <a:extLst>
              <a:ext uri="{FF2B5EF4-FFF2-40B4-BE49-F238E27FC236}">
                <a16:creationId xmlns:a16="http://schemas.microsoft.com/office/drawing/2014/main" id="{AB9A5FDB-4CF6-4F92-8803-F540F0DF0C7D}"/>
              </a:ext>
            </a:extLst>
          </p:cNvPr>
          <p:cNvSpPr txBox="1">
            <a:spLocks/>
          </p:cNvSpPr>
          <p:nvPr/>
        </p:nvSpPr>
        <p:spPr>
          <a:xfrm>
            <a:off x="6320019" y="2879679"/>
            <a:ext cx="2374705" cy="2585323"/>
          </a:xfrm>
          <a:prstGeom prst="rect">
            <a:avLst/>
          </a:prstGeom>
          <a:noFill/>
        </p:spPr>
        <p:txBody>
          <a:bodyPr wrap="square" lIns="0" tIns="0" rIns="0" bIns="0" rtlCol="0" anchor="ctr">
            <a:spAutoFit/>
          </a:bodyPr>
          <a:lstStyle/>
          <a:p>
            <a:r>
              <a:rPr lang="en-US" sz="2400" dirty="0">
                <a:latin typeface="+mj-lt"/>
              </a:rPr>
              <a:t>Logic</a:t>
            </a:r>
          </a:p>
          <a:p>
            <a:pPr marL="342900" indent="-342900">
              <a:buFont typeface="Arial" panose="020B0604020202020204" pitchFamily="34" charset="0"/>
              <a:buChar char="•"/>
            </a:pPr>
            <a:r>
              <a:rPr lang="en-US" sz="2400" dirty="0"/>
              <a:t>Business </a:t>
            </a:r>
          </a:p>
          <a:p>
            <a:r>
              <a:rPr lang="en-US" sz="2400" dirty="0"/>
              <a:t>    process flows</a:t>
            </a:r>
          </a:p>
          <a:p>
            <a:pPr marL="342900" indent="-342900">
              <a:buFont typeface="Arial" panose="020B0604020202020204" pitchFamily="34" charset="0"/>
              <a:buChar char="•"/>
            </a:pPr>
            <a:r>
              <a:rPr lang="en-US" sz="2400" dirty="0"/>
              <a:t>Workflows</a:t>
            </a:r>
          </a:p>
          <a:p>
            <a:pPr marL="342900" indent="-342900">
              <a:buFont typeface="Arial" panose="020B0604020202020204" pitchFamily="34" charset="0"/>
              <a:buChar char="•"/>
            </a:pPr>
            <a:r>
              <a:rPr lang="en-US" sz="2400" dirty="0"/>
              <a:t>Actions</a:t>
            </a:r>
          </a:p>
          <a:p>
            <a:pPr marL="342900" indent="-342900">
              <a:buFont typeface="Arial" panose="020B0604020202020204" pitchFamily="34" charset="0"/>
              <a:buChar char="•"/>
            </a:pPr>
            <a:r>
              <a:rPr lang="en-US" sz="2400" dirty="0"/>
              <a:t>Business rules</a:t>
            </a:r>
          </a:p>
          <a:p>
            <a:pPr marL="342900" indent="-342900">
              <a:buFont typeface="Arial" panose="020B0604020202020204" pitchFamily="34" charset="0"/>
              <a:buChar char="•"/>
            </a:pPr>
            <a:r>
              <a:rPr lang="en-US" sz="2400" dirty="0"/>
              <a:t>Flows</a:t>
            </a:r>
          </a:p>
        </p:txBody>
      </p:sp>
      <p:cxnSp>
        <p:nvCxnSpPr>
          <p:cNvPr id="3" name="Straight Connector 2">
            <a:extLst>
              <a:ext uri="{FF2B5EF4-FFF2-40B4-BE49-F238E27FC236}">
                <a16:creationId xmlns:a16="http://schemas.microsoft.com/office/drawing/2014/main" id="{31FA69F5-1985-4CA8-9C19-5732AD068A5C}"/>
              </a:ext>
              <a:ext uri="{C183D7F6-B498-43B3-948B-1728B52AA6E4}">
                <adec:decorative xmlns:adec="http://schemas.microsoft.com/office/drawing/2017/decorative" val="1"/>
              </a:ext>
            </a:extLst>
          </p:cNvPr>
          <p:cNvCxnSpPr>
            <a:cxnSpLocks/>
          </p:cNvCxnSpPr>
          <p:nvPr/>
        </p:nvCxnSpPr>
        <p:spPr>
          <a:xfrm flipV="1">
            <a:off x="3265565" y="2879679"/>
            <a:ext cx="1" cy="1823811"/>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514F93-93D9-4CCB-AEDF-9925D6C253CB}"/>
              </a:ext>
              <a:ext uri="{C183D7F6-B498-43B3-948B-1728B52AA6E4}">
                <adec:decorative xmlns:adec="http://schemas.microsoft.com/office/drawing/2017/decorative" val="1"/>
              </a:ext>
            </a:extLst>
          </p:cNvPr>
          <p:cNvCxnSpPr>
            <a:cxnSpLocks/>
          </p:cNvCxnSpPr>
          <p:nvPr/>
        </p:nvCxnSpPr>
        <p:spPr>
          <a:xfrm flipV="1">
            <a:off x="6158889" y="2879679"/>
            <a:ext cx="1" cy="1823811"/>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FF564BF-82C9-448A-BE8A-A662AD57586A}"/>
              </a:ext>
              <a:ext uri="{C183D7F6-B498-43B3-948B-1728B52AA6E4}">
                <adec:decorative xmlns:adec="http://schemas.microsoft.com/office/drawing/2017/decorative" val="1"/>
              </a:ext>
            </a:extLst>
          </p:cNvPr>
          <p:cNvCxnSpPr>
            <a:cxnSpLocks/>
          </p:cNvCxnSpPr>
          <p:nvPr/>
        </p:nvCxnSpPr>
        <p:spPr>
          <a:xfrm flipV="1">
            <a:off x="8956678" y="2879679"/>
            <a:ext cx="1" cy="1823811"/>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Shape, icon, circle&#10;&#10;Description automatically generated">
            <a:extLst>
              <a:ext uri="{FF2B5EF4-FFF2-40B4-BE49-F238E27FC236}">
                <a16:creationId xmlns:a16="http://schemas.microsoft.com/office/drawing/2014/main" id="{3DD9F335-FC81-4F68-959D-6975916F4E6E}"/>
              </a:ext>
            </a:extLst>
          </p:cNvPr>
          <p:cNvPicPr>
            <a:picLocks noChangeAspect="1"/>
          </p:cNvPicPr>
          <p:nvPr/>
        </p:nvPicPr>
        <p:blipFill>
          <a:blip r:embed="rId3"/>
          <a:stretch>
            <a:fillRect/>
          </a:stretch>
        </p:blipFill>
        <p:spPr>
          <a:xfrm>
            <a:off x="1171212" y="1462968"/>
            <a:ext cx="987552" cy="981456"/>
          </a:xfrm>
          <a:prstGeom prst="rect">
            <a:avLst/>
          </a:prstGeom>
        </p:spPr>
      </p:pic>
      <p:pic>
        <p:nvPicPr>
          <p:cNvPr id="7" name="Picture 6" descr="Icon, circle&#10;&#10;Description automatically generated">
            <a:extLst>
              <a:ext uri="{FF2B5EF4-FFF2-40B4-BE49-F238E27FC236}">
                <a16:creationId xmlns:a16="http://schemas.microsoft.com/office/drawing/2014/main" id="{09D0844B-A873-4B5A-A1D6-EFA46D0D8194}"/>
              </a:ext>
            </a:extLst>
          </p:cNvPr>
          <p:cNvPicPr>
            <a:picLocks noChangeAspect="1"/>
          </p:cNvPicPr>
          <p:nvPr/>
        </p:nvPicPr>
        <p:blipFill>
          <a:blip r:embed="rId4"/>
          <a:stretch>
            <a:fillRect/>
          </a:stretch>
        </p:blipFill>
        <p:spPr>
          <a:xfrm>
            <a:off x="3656329" y="1451662"/>
            <a:ext cx="987552" cy="987552"/>
          </a:xfrm>
          <a:prstGeom prst="rect">
            <a:avLst/>
          </a:prstGeom>
        </p:spPr>
      </p:pic>
      <p:pic>
        <p:nvPicPr>
          <p:cNvPr id="18" name="Picture 17" descr="A picture containing circle&#10;&#10;Description automatically generated">
            <a:extLst>
              <a:ext uri="{FF2B5EF4-FFF2-40B4-BE49-F238E27FC236}">
                <a16:creationId xmlns:a16="http://schemas.microsoft.com/office/drawing/2014/main" id="{9E426973-8E31-4B2A-9C9B-0888B083E35C}"/>
              </a:ext>
            </a:extLst>
          </p:cNvPr>
          <p:cNvPicPr>
            <a:picLocks noChangeAspect="1"/>
          </p:cNvPicPr>
          <p:nvPr/>
        </p:nvPicPr>
        <p:blipFill>
          <a:blip r:embed="rId5"/>
          <a:stretch>
            <a:fillRect/>
          </a:stretch>
        </p:blipFill>
        <p:spPr>
          <a:xfrm>
            <a:off x="6740957" y="1465391"/>
            <a:ext cx="987552" cy="987552"/>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1CA8BF8B-DE1E-4906-AD38-B6AA1B0A66E6}"/>
              </a:ext>
            </a:extLst>
          </p:cNvPr>
          <p:cNvPicPr>
            <a:picLocks noChangeAspect="1"/>
          </p:cNvPicPr>
          <p:nvPr/>
        </p:nvPicPr>
        <p:blipFill>
          <a:blip r:embed="rId6"/>
          <a:stretch>
            <a:fillRect/>
          </a:stretch>
        </p:blipFill>
        <p:spPr>
          <a:xfrm>
            <a:off x="9825585" y="1484886"/>
            <a:ext cx="987552" cy="981456"/>
          </a:xfrm>
          <a:prstGeom prst="rect">
            <a:avLst/>
          </a:prstGeom>
        </p:spPr>
      </p:pic>
    </p:spTree>
    <p:extLst>
      <p:ext uri="{BB962C8B-B14F-4D97-AF65-F5344CB8AC3E}">
        <p14:creationId xmlns:p14="http://schemas.microsoft.com/office/powerpoint/2010/main" val="272353381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tx1"/>
                </a:solidFill>
              </a:rPr>
              <a:t>Design of model-driven apps</a:t>
            </a:r>
            <a:endParaRPr lang="en-US" b="1" dirty="0">
              <a:solidFill>
                <a:schemeClr val="tx1"/>
              </a:solidFill>
              <a:latin typeface="Segoe UI Light" pitchFamily="34" charset="0"/>
            </a:endParaRP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1578279" y="1139215"/>
            <a:ext cx="9306839" cy="5539882"/>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pic>
        <p:nvPicPr>
          <p:cNvPr id="4" name="Picture 3">
            <a:extLst>
              <a:ext uri="{FF2B5EF4-FFF2-40B4-BE49-F238E27FC236}">
                <a16:creationId xmlns:a16="http://schemas.microsoft.com/office/drawing/2014/main" id="{D15F84BD-9237-4A46-AB01-6F9286BB9413}"/>
              </a:ext>
            </a:extLst>
          </p:cNvPr>
          <p:cNvPicPr>
            <a:picLocks noChangeAspect="1"/>
          </p:cNvPicPr>
          <p:nvPr/>
        </p:nvPicPr>
        <p:blipFill>
          <a:blip r:embed="rId3"/>
          <a:stretch>
            <a:fillRect/>
          </a:stretch>
        </p:blipFill>
        <p:spPr>
          <a:xfrm>
            <a:off x="1749076" y="1231658"/>
            <a:ext cx="9040844" cy="5242409"/>
          </a:xfrm>
          <a:prstGeom prst="rect">
            <a:avLst/>
          </a:prstGeom>
        </p:spPr>
      </p:pic>
      <p:pic>
        <p:nvPicPr>
          <p:cNvPr id="3" name="Picture 2" descr="Shape&#10;&#10;Description automatically generated">
            <a:extLst>
              <a:ext uri="{FF2B5EF4-FFF2-40B4-BE49-F238E27FC236}">
                <a16:creationId xmlns:a16="http://schemas.microsoft.com/office/drawing/2014/main" id="{9C8F6010-0BF6-E41D-6696-D81F4E2206E5}"/>
              </a:ext>
            </a:extLst>
          </p:cNvPr>
          <p:cNvPicPr>
            <a:picLocks noChangeAspect="1"/>
          </p:cNvPicPr>
          <p:nvPr/>
        </p:nvPicPr>
        <p:blipFill>
          <a:blip r:embed="rId4"/>
          <a:stretch>
            <a:fillRect/>
          </a:stretch>
        </p:blipFill>
        <p:spPr>
          <a:xfrm>
            <a:off x="10863819" y="278736"/>
            <a:ext cx="816450" cy="816450"/>
          </a:xfrm>
          <a:prstGeom prst="rect">
            <a:avLst/>
          </a:prstGeom>
        </p:spPr>
      </p:pic>
    </p:spTree>
    <p:extLst>
      <p:ext uri="{BB962C8B-B14F-4D97-AF65-F5344CB8AC3E}">
        <p14:creationId xmlns:p14="http://schemas.microsoft.com/office/powerpoint/2010/main" val="183154414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Create a model-driven app</a:t>
            </a:r>
          </a:p>
        </p:txBody>
      </p:sp>
      <p:pic>
        <p:nvPicPr>
          <p:cNvPr id="69" name="Picture 68" descr="Icon of a computer screen">
            <a:extLst>
              <a:ext uri="{FF2B5EF4-FFF2-40B4-BE49-F238E27FC236}">
                <a16:creationId xmlns:a16="http://schemas.microsoft.com/office/drawing/2014/main" id="{365AC886-1186-42FD-A2E9-265EE797AD27}"/>
              </a:ext>
            </a:extLst>
          </p:cNvPr>
          <p:cNvPicPr>
            <a:picLocks noChangeAspect="1"/>
          </p:cNvPicPr>
          <p:nvPr/>
        </p:nvPicPr>
        <p:blipFill>
          <a:blip r:embed="rId3"/>
          <a:stretch>
            <a:fillRect/>
          </a:stretch>
        </p:blipFill>
        <p:spPr>
          <a:xfrm>
            <a:off x="642855" y="1229023"/>
            <a:ext cx="872732" cy="872732"/>
          </a:xfrm>
          <a:prstGeom prst="rect">
            <a:avLst/>
          </a:prstGeom>
        </p:spPr>
      </p:pic>
      <p:sp>
        <p:nvSpPr>
          <p:cNvPr id="70" name="TextBox 69">
            <a:extLst>
              <a:ext uri="{FF2B5EF4-FFF2-40B4-BE49-F238E27FC236}">
                <a16:creationId xmlns:a16="http://schemas.microsoft.com/office/drawing/2014/main" id="{7B037B6F-E666-4D15-90A9-AFEDBA162961}"/>
              </a:ext>
            </a:extLst>
          </p:cNvPr>
          <p:cNvSpPr txBox="1">
            <a:spLocks/>
          </p:cNvSpPr>
          <p:nvPr/>
        </p:nvSpPr>
        <p:spPr>
          <a:xfrm>
            <a:off x="1714419" y="1549805"/>
            <a:ext cx="3485378" cy="551950"/>
          </a:xfrm>
          <a:prstGeom prst="rect">
            <a:avLst/>
          </a:prstGeom>
          <a:noFill/>
        </p:spPr>
        <p:txBody>
          <a:bodyPr wrap="square" lIns="0" tIns="0" rIns="0" bIns="0" rtlCol="0" anchor="ctr">
            <a:noAutofit/>
          </a:bodyPr>
          <a:lstStyle/>
          <a:p>
            <a:r>
              <a:rPr lang="en-US" sz="2000" dirty="0"/>
              <a:t>Create a model-driven app</a:t>
            </a:r>
          </a:p>
        </p:txBody>
      </p:sp>
      <p:cxnSp>
        <p:nvCxnSpPr>
          <p:cNvPr id="71" name="Straight Connector 70">
            <a:extLst>
              <a:ext uri="{FF2B5EF4-FFF2-40B4-BE49-F238E27FC236}">
                <a16:creationId xmlns:a16="http://schemas.microsoft.com/office/drawing/2014/main" id="{78D7ABE5-58D9-4A5D-BA09-54A317D43739}"/>
              </a:ext>
              <a:ext uri="{C183D7F6-B498-43B3-948B-1728B52AA6E4}">
                <adec:decorative xmlns:adec="http://schemas.microsoft.com/office/drawing/2017/decorative" val="1"/>
              </a:ext>
            </a:extLst>
          </p:cNvPr>
          <p:cNvCxnSpPr>
            <a:cxnSpLocks/>
          </p:cNvCxnSpPr>
          <p:nvPr/>
        </p:nvCxnSpPr>
        <p:spPr>
          <a:xfrm>
            <a:off x="1714419" y="2204854"/>
            <a:ext cx="353997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2" name="Picture 71" descr="Icon of a server">
            <a:extLst>
              <a:ext uri="{FF2B5EF4-FFF2-40B4-BE49-F238E27FC236}">
                <a16:creationId xmlns:a16="http://schemas.microsoft.com/office/drawing/2014/main" id="{31D75129-28BF-49EE-A14E-F197D8112A57}"/>
              </a:ext>
            </a:extLst>
          </p:cNvPr>
          <p:cNvPicPr>
            <a:picLocks noChangeAspect="1"/>
          </p:cNvPicPr>
          <p:nvPr/>
        </p:nvPicPr>
        <p:blipFill>
          <a:blip r:embed="rId4"/>
          <a:stretch>
            <a:fillRect/>
          </a:stretch>
        </p:blipFill>
        <p:spPr>
          <a:xfrm>
            <a:off x="640080" y="2510343"/>
            <a:ext cx="868680" cy="868680"/>
          </a:xfrm>
          <a:prstGeom prst="rect">
            <a:avLst/>
          </a:prstGeom>
        </p:spPr>
      </p:pic>
      <p:sp>
        <p:nvSpPr>
          <p:cNvPr id="73" name="TextBox 72">
            <a:extLst>
              <a:ext uri="{FF2B5EF4-FFF2-40B4-BE49-F238E27FC236}">
                <a16:creationId xmlns:a16="http://schemas.microsoft.com/office/drawing/2014/main" id="{AC3A809F-59ED-440A-8CEA-77791C440E0F}"/>
              </a:ext>
            </a:extLst>
          </p:cNvPr>
          <p:cNvSpPr txBox="1">
            <a:spLocks/>
          </p:cNvSpPr>
          <p:nvPr/>
        </p:nvSpPr>
        <p:spPr>
          <a:xfrm>
            <a:off x="1714420" y="2307952"/>
            <a:ext cx="3485378" cy="955343"/>
          </a:xfrm>
          <a:prstGeom prst="rect">
            <a:avLst/>
          </a:prstGeom>
          <a:noFill/>
        </p:spPr>
        <p:txBody>
          <a:bodyPr wrap="square" lIns="0" tIns="0" rIns="0" bIns="0" rtlCol="0" anchor="ctr">
            <a:noAutofit/>
          </a:bodyPr>
          <a:lstStyle/>
          <a:p>
            <a:r>
              <a:rPr lang="en-US" sz="2000" dirty="0"/>
              <a:t>Add components to your app</a:t>
            </a:r>
          </a:p>
        </p:txBody>
      </p:sp>
      <p:cxnSp>
        <p:nvCxnSpPr>
          <p:cNvPr id="74" name="Straight Connector 73">
            <a:extLst>
              <a:ext uri="{FF2B5EF4-FFF2-40B4-BE49-F238E27FC236}">
                <a16:creationId xmlns:a16="http://schemas.microsoft.com/office/drawing/2014/main" id="{5E525DC2-41C5-4B35-903D-3A5F13F479EA}"/>
              </a:ext>
              <a:ext uri="{C183D7F6-B498-43B3-948B-1728B52AA6E4}">
                <adec:decorative xmlns:adec="http://schemas.microsoft.com/office/drawing/2017/decorative" val="1"/>
              </a:ext>
            </a:extLst>
          </p:cNvPr>
          <p:cNvCxnSpPr>
            <a:cxnSpLocks/>
          </p:cNvCxnSpPr>
          <p:nvPr/>
        </p:nvCxnSpPr>
        <p:spPr>
          <a:xfrm>
            <a:off x="1714419" y="3373217"/>
            <a:ext cx="356726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Picture 75" descr="Icon of a document">
            <a:extLst>
              <a:ext uri="{FF2B5EF4-FFF2-40B4-BE49-F238E27FC236}">
                <a16:creationId xmlns:a16="http://schemas.microsoft.com/office/drawing/2014/main" id="{096EB3EB-17C1-4FCB-94AA-FC8DD78A1EEC}"/>
              </a:ext>
            </a:extLst>
          </p:cNvPr>
          <p:cNvPicPr>
            <a:picLocks noChangeAspect="1"/>
          </p:cNvPicPr>
          <p:nvPr/>
        </p:nvPicPr>
        <p:blipFill>
          <a:blip r:embed="rId5"/>
          <a:stretch>
            <a:fillRect/>
          </a:stretch>
        </p:blipFill>
        <p:spPr>
          <a:xfrm>
            <a:off x="640080" y="3725020"/>
            <a:ext cx="868680" cy="868680"/>
          </a:xfrm>
          <a:prstGeom prst="rect">
            <a:avLst/>
          </a:prstGeom>
        </p:spPr>
      </p:pic>
      <p:sp>
        <p:nvSpPr>
          <p:cNvPr id="77" name="TextBox 76">
            <a:extLst>
              <a:ext uri="{FF2B5EF4-FFF2-40B4-BE49-F238E27FC236}">
                <a16:creationId xmlns:a16="http://schemas.microsoft.com/office/drawing/2014/main" id="{968D8FB7-0894-4DD8-BAA3-84C9D610D481}"/>
              </a:ext>
            </a:extLst>
          </p:cNvPr>
          <p:cNvSpPr txBox="1">
            <a:spLocks/>
          </p:cNvSpPr>
          <p:nvPr/>
        </p:nvSpPr>
        <p:spPr>
          <a:xfrm>
            <a:off x="1714420" y="3609832"/>
            <a:ext cx="3471730" cy="890066"/>
          </a:xfrm>
          <a:prstGeom prst="rect">
            <a:avLst/>
          </a:prstGeom>
          <a:noFill/>
        </p:spPr>
        <p:txBody>
          <a:bodyPr wrap="square" lIns="0" tIns="0" rIns="0" bIns="0" rtlCol="0" anchor="ctr" anchorCtr="0">
            <a:noAutofit/>
          </a:bodyPr>
          <a:lstStyle/>
          <a:p>
            <a:r>
              <a:rPr lang="en-US" sz="2000" dirty="0"/>
              <a:t>Create a form</a:t>
            </a:r>
            <a:endParaRPr lang="en-US" sz="1800" dirty="0"/>
          </a:p>
        </p:txBody>
      </p:sp>
      <p:cxnSp>
        <p:nvCxnSpPr>
          <p:cNvPr id="78" name="Straight Connector 77">
            <a:extLst>
              <a:ext uri="{FF2B5EF4-FFF2-40B4-BE49-F238E27FC236}">
                <a16:creationId xmlns:a16="http://schemas.microsoft.com/office/drawing/2014/main" id="{FCAB84BF-7444-4565-9B90-CDA0FFECE57B}"/>
              </a:ext>
              <a:ext uri="{C183D7F6-B498-43B3-948B-1728B52AA6E4}">
                <adec:decorative xmlns:adec="http://schemas.microsoft.com/office/drawing/2017/decorative" val="1"/>
              </a:ext>
            </a:extLst>
          </p:cNvPr>
          <p:cNvCxnSpPr>
            <a:cxnSpLocks/>
          </p:cNvCxnSpPr>
          <p:nvPr/>
        </p:nvCxnSpPr>
        <p:spPr>
          <a:xfrm>
            <a:off x="1714419" y="4541581"/>
            <a:ext cx="353997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9" name="Picture 78" descr="Icon of five circles that are inter-connected to each circle with a line">
            <a:extLst>
              <a:ext uri="{FF2B5EF4-FFF2-40B4-BE49-F238E27FC236}">
                <a16:creationId xmlns:a16="http://schemas.microsoft.com/office/drawing/2014/main" id="{ECA6DC36-E983-4668-882C-18B9FCA6CBF1}"/>
              </a:ext>
            </a:extLst>
          </p:cNvPr>
          <p:cNvPicPr>
            <a:picLocks noChangeAspect="1"/>
          </p:cNvPicPr>
          <p:nvPr/>
        </p:nvPicPr>
        <p:blipFill>
          <a:blip r:embed="rId6"/>
          <a:stretch>
            <a:fillRect/>
          </a:stretch>
        </p:blipFill>
        <p:spPr>
          <a:xfrm>
            <a:off x="640080" y="4877481"/>
            <a:ext cx="868680" cy="868680"/>
          </a:xfrm>
          <a:prstGeom prst="rect">
            <a:avLst/>
          </a:prstGeom>
        </p:spPr>
      </p:pic>
      <p:sp>
        <p:nvSpPr>
          <p:cNvPr id="80" name="TextBox 79">
            <a:extLst>
              <a:ext uri="{FF2B5EF4-FFF2-40B4-BE49-F238E27FC236}">
                <a16:creationId xmlns:a16="http://schemas.microsoft.com/office/drawing/2014/main" id="{E0CF4F10-D910-465E-BA81-6616DAEEB56D}"/>
              </a:ext>
            </a:extLst>
          </p:cNvPr>
          <p:cNvSpPr txBox="1">
            <a:spLocks/>
          </p:cNvSpPr>
          <p:nvPr/>
        </p:nvSpPr>
        <p:spPr>
          <a:xfrm>
            <a:off x="1769011" y="4831308"/>
            <a:ext cx="3458082" cy="996284"/>
          </a:xfrm>
          <a:prstGeom prst="rect">
            <a:avLst/>
          </a:prstGeom>
          <a:noFill/>
        </p:spPr>
        <p:txBody>
          <a:bodyPr wrap="square" lIns="0" tIns="0" rIns="0" bIns="0" rtlCol="0" anchor="ctr" anchorCtr="0">
            <a:noAutofit/>
          </a:bodyPr>
          <a:lstStyle/>
          <a:p>
            <a:r>
              <a:rPr lang="en-US" sz="2000" dirty="0"/>
              <a:t>Edit a form</a:t>
            </a:r>
            <a:endParaRPr lang="en-US" sz="1800" dirty="0"/>
          </a:p>
        </p:txBody>
      </p:sp>
      <p:pic>
        <p:nvPicPr>
          <p:cNvPr id="3" name="Picture 2" descr="Icon of a tablet and a phone">
            <a:extLst>
              <a:ext uri="{FF2B5EF4-FFF2-40B4-BE49-F238E27FC236}">
                <a16:creationId xmlns:a16="http://schemas.microsoft.com/office/drawing/2014/main" id="{128C0F68-4827-420B-828D-312AC285B8C0}"/>
              </a:ext>
            </a:extLst>
          </p:cNvPr>
          <p:cNvPicPr>
            <a:picLocks noChangeAspect="1"/>
          </p:cNvPicPr>
          <p:nvPr/>
        </p:nvPicPr>
        <p:blipFill>
          <a:blip r:embed="rId7"/>
          <a:stretch>
            <a:fillRect/>
          </a:stretch>
        </p:blipFill>
        <p:spPr>
          <a:xfrm>
            <a:off x="6374909" y="1225296"/>
            <a:ext cx="868680" cy="868680"/>
          </a:xfrm>
          <a:prstGeom prst="rect">
            <a:avLst/>
          </a:prstGeom>
        </p:spPr>
      </p:pic>
      <p:pic>
        <p:nvPicPr>
          <p:cNvPr id="7" name="Picture 6" descr="Icon of tools">
            <a:extLst>
              <a:ext uri="{FF2B5EF4-FFF2-40B4-BE49-F238E27FC236}">
                <a16:creationId xmlns:a16="http://schemas.microsoft.com/office/drawing/2014/main" id="{241E0739-8AB8-430C-9EDA-80DA7D592093}"/>
              </a:ext>
            </a:extLst>
          </p:cNvPr>
          <p:cNvPicPr>
            <a:picLocks noChangeAspect="1"/>
          </p:cNvPicPr>
          <p:nvPr/>
        </p:nvPicPr>
        <p:blipFill>
          <a:blip r:embed="rId8"/>
          <a:stretch>
            <a:fillRect/>
          </a:stretch>
        </p:blipFill>
        <p:spPr>
          <a:xfrm>
            <a:off x="6373368" y="2514600"/>
            <a:ext cx="868680" cy="868680"/>
          </a:xfrm>
          <a:prstGeom prst="rect">
            <a:avLst/>
          </a:prstGeom>
        </p:spPr>
      </p:pic>
      <p:pic>
        <p:nvPicPr>
          <p:cNvPr id="8" name="Picture 7" descr="Icon depicting connection">
            <a:extLst>
              <a:ext uri="{FF2B5EF4-FFF2-40B4-BE49-F238E27FC236}">
                <a16:creationId xmlns:a16="http://schemas.microsoft.com/office/drawing/2014/main" id="{2E1CE984-0999-486A-BED0-4271DF11B119}"/>
              </a:ext>
            </a:extLst>
          </p:cNvPr>
          <p:cNvPicPr>
            <a:picLocks noChangeAspect="1"/>
          </p:cNvPicPr>
          <p:nvPr/>
        </p:nvPicPr>
        <p:blipFill>
          <a:blip r:embed="rId9"/>
          <a:stretch>
            <a:fillRect/>
          </a:stretch>
        </p:blipFill>
        <p:spPr>
          <a:xfrm>
            <a:off x="6373368" y="3721608"/>
            <a:ext cx="868680" cy="868680"/>
          </a:xfrm>
          <a:prstGeom prst="rect">
            <a:avLst/>
          </a:prstGeom>
        </p:spPr>
      </p:pic>
      <p:cxnSp>
        <p:nvCxnSpPr>
          <p:cNvPr id="23" name="Straight Connector 22">
            <a:extLst>
              <a:ext uri="{FF2B5EF4-FFF2-40B4-BE49-F238E27FC236}">
                <a16:creationId xmlns:a16="http://schemas.microsoft.com/office/drawing/2014/main" id="{90BA6466-9C4B-4EDA-B1CB-9888324EC868}"/>
              </a:ext>
              <a:ext uri="{C183D7F6-B498-43B3-948B-1728B52AA6E4}">
                <adec:decorative xmlns:adec="http://schemas.microsoft.com/office/drawing/2017/decorative" val="1"/>
              </a:ext>
            </a:extLst>
          </p:cNvPr>
          <p:cNvCxnSpPr>
            <a:cxnSpLocks/>
          </p:cNvCxnSpPr>
          <p:nvPr/>
        </p:nvCxnSpPr>
        <p:spPr>
          <a:xfrm>
            <a:off x="7473774" y="2204854"/>
            <a:ext cx="353997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593AB49-8B89-48A1-96F4-7B761D394040}"/>
              </a:ext>
              <a:ext uri="{C183D7F6-B498-43B3-948B-1728B52AA6E4}">
                <adec:decorative xmlns:adec="http://schemas.microsoft.com/office/drawing/2017/decorative" val="1"/>
              </a:ext>
            </a:extLst>
          </p:cNvPr>
          <p:cNvCxnSpPr>
            <a:cxnSpLocks/>
          </p:cNvCxnSpPr>
          <p:nvPr/>
        </p:nvCxnSpPr>
        <p:spPr>
          <a:xfrm>
            <a:off x="7473774" y="3373217"/>
            <a:ext cx="356726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6B5EDAD-1B48-429C-8E7F-F8D8B1D59C5F}"/>
              </a:ext>
            </a:extLst>
          </p:cNvPr>
          <p:cNvSpPr txBox="1">
            <a:spLocks/>
          </p:cNvSpPr>
          <p:nvPr/>
        </p:nvSpPr>
        <p:spPr>
          <a:xfrm>
            <a:off x="7473774" y="1269242"/>
            <a:ext cx="3608208" cy="955343"/>
          </a:xfrm>
          <a:prstGeom prst="rect">
            <a:avLst/>
          </a:prstGeom>
          <a:noFill/>
        </p:spPr>
        <p:txBody>
          <a:bodyPr wrap="square" lIns="0" tIns="0" rIns="0" bIns="0" rtlCol="0" anchor="ctr">
            <a:noAutofit/>
          </a:bodyPr>
          <a:lstStyle/>
          <a:p>
            <a:r>
              <a:rPr lang="en-US" sz="2000" dirty="0"/>
              <a:t>Open and add a view in the app designer</a:t>
            </a:r>
          </a:p>
        </p:txBody>
      </p:sp>
      <p:sp>
        <p:nvSpPr>
          <p:cNvPr id="26" name="TextBox 25">
            <a:extLst>
              <a:ext uri="{FF2B5EF4-FFF2-40B4-BE49-F238E27FC236}">
                <a16:creationId xmlns:a16="http://schemas.microsoft.com/office/drawing/2014/main" id="{9504A6C8-D49D-4DBD-B472-C104015A19C3}"/>
              </a:ext>
            </a:extLst>
          </p:cNvPr>
          <p:cNvSpPr txBox="1">
            <a:spLocks/>
          </p:cNvSpPr>
          <p:nvPr/>
        </p:nvSpPr>
        <p:spPr>
          <a:xfrm>
            <a:off x="7473774" y="3604489"/>
            <a:ext cx="3608208" cy="900753"/>
          </a:xfrm>
          <a:prstGeom prst="rect">
            <a:avLst/>
          </a:prstGeom>
          <a:noFill/>
        </p:spPr>
        <p:txBody>
          <a:bodyPr wrap="square" lIns="0" tIns="0" rIns="0" bIns="0" rtlCol="0" anchor="ctr">
            <a:noAutofit/>
          </a:bodyPr>
          <a:lstStyle/>
          <a:p>
            <a:r>
              <a:rPr lang="en-US" sz="2000" dirty="0"/>
              <a:t>Publish your app</a:t>
            </a:r>
          </a:p>
        </p:txBody>
      </p:sp>
      <p:sp>
        <p:nvSpPr>
          <p:cNvPr id="28" name="TextBox 27">
            <a:extLst>
              <a:ext uri="{FF2B5EF4-FFF2-40B4-BE49-F238E27FC236}">
                <a16:creationId xmlns:a16="http://schemas.microsoft.com/office/drawing/2014/main" id="{8FF52C32-D4C4-4BDC-AACF-7570F9D1701B}"/>
              </a:ext>
            </a:extLst>
          </p:cNvPr>
          <p:cNvSpPr txBox="1">
            <a:spLocks/>
          </p:cNvSpPr>
          <p:nvPr/>
        </p:nvSpPr>
        <p:spPr>
          <a:xfrm>
            <a:off x="7473774" y="2402006"/>
            <a:ext cx="3608208" cy="873458"/>
          </a:xfrm>
          <a:prstGeom prst="rect">
            <a:avLst/>
          </a:prstGeom>
          <a:noFill/>
        </p:spPr>
        <p:txBody>
          <a:bodyPr wrap="square" lIns="0" tIns="0" rIns="0" bIns="0" rtlCol="0" anchor="ctr">
            <a:noAutofit/>
          </a:bodyPr>
          <a:lstStyle/>
          <a:p>
            <a:r>
              <a:rPr lang="en-US" sz="2000" dirty="0"/>
              <a:t>Add a column to your view in app designer</a:t>
            </a:r>
          </a:p>
        </p:txBody>
      </p:sp>
    </p:spTree>
    <p:extLst>
      <p:ext uri="{BB962C8B-B14F-4D97-AF65-F5344CB8AC3E}">
        <p14:creationId xmlns:p14="http://schemas.microsoft.com/office/powerpoint/2010/main" val="333787191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0A5B3-53B8-440A-85DD-0A6364EA04FE}"/>
              </a:ext>
            </a:extLst>
          </p:cNvPr>
          <p:cNvSpPr>
            <a:spLocks noGrp="1"/>
          </p:cNvSpPr>
          <p:nvPr>
            <p:ph type="title"/>
          </p:nvPr>
        </p:nvSpPr>
        <p:spPr/>
        <p:txBody>
          <a:bodyPr/>
          <a:lstStyle/>
          <a:p>
            <a:r>
              <a:rPr lang="en-US" dirty="0"/>
              <a:t>Module 3</a:t>
            </a:r>
          </a:p>
        </p:txBody>
      </p:sp>
      <p:pic>
        <p:nvPicPr>
          <p:cNvPr id="4" name="Picture 3" descr="Icon&#10;&#10;Description automatically generated">
            <a:extLst>
              <a:ext uri="{FF2B5EF4-FFF2-40B4-BE49-F238E27FC236}">
                <a16:creationId xmlns:a16="http://schemas.microsoft.com/office/drawing/2014/main" id="{BA30D093-7995-4A0A-BA1A-348A0B0B9CD8}"/>
              </a:ext>
            </a:extLst>
          </p:cNvPr>
          <p:cNvPicPr>
            <a:picLocks noChangeAspect="1"/>
          </p:cNvPicPr>
          <p:nvPr/>
        </p:nvPicPr>
        <p:blipFill>
          <a:blip r:embed="rId3"/>
          <a:stretch>
            <a:fillRect/>
          </a:stretch>
        </p:blipFill>
        <p:spPr>
          <a:xfrm>
            <a:off x="585216" y="1911096"/>
            <a:ext cx="987470" cy="987470"/>
          </a:xfrm>
          <a:prstGeom prst="rect">
            <a:avLst/>
          </a:prstGeom>
        </p:spPr>
      </p:pic>
      <p:sp>
        <p:nvSpPr>
          <p:cNvPr id="3" name="Rectangle 2">
            <a:extLst>
              <a:ext uri="{FF2B5EF4-FFF2-40B4-BE49-F238E27FC236}">
                <a16:creationId xmlns:a16="http://schemas.microsoft.com/office/drawing/2014/main" id="{A7D8B5F2-9EDF-4190-A02B-F846E8423537}"/>
              </a:ext>
            </a:extLst>
          </p:cNvPr>
          <p:cNvSpPr/>
          <p:nvPr/>
        </p:nvSpPr>
        <p:spPr>
          <a:xfrm>
            <a:off x="1753777" y="1783829"/>
            <a:ext cx="5607721" cy="106430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l" defTabSz="444500">
              <a:spcBef>
                <a:spcPct val="0"/>
              </a:spcBef>
              <a:spcAft>
                <a:spcPct val="35000"/>
              </a:spcAft>
              <a:buNone/>
            </a:pPr>
            <a:r>
              <a:rPr lang="en-US" sz="2400" kern="1200" dirty="0">
                <a:solidFill>
                  <a:schemeClr val="tx1"/>
                </a:solidFill>
              </a:rPr>
              <a:t>Lab 2: How to build a model-driven app</a:t>
            </a:r>
            <a:endParaRPr lang="en-IN" sz="2400" kern="1200" dirty="0">
              <a:solidFill>
                <a:schemeClr val="tx1"/>
              </a:solidFill>
            </a:endParaRPr>
          </a:p>
        </p:txBody>
      </p:sp>
    </p:spTree>
    <p:extLst>
      <p:ext uri="{BB962C8B-B14F-4D97-AF65-F5344CB8AC3E}">
        <p14:creationId xmlns:p14="http://schemas.microsoft.com/office/powerpoint/2010/main" val="278906757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Module 4</a:t>
            </a:r>
            <a:r>
              <a:rPr lang="bs-Latn-BA" dirty="0"/>
              <a:t>: </a:t>
            </a:r>
            <a:r>
              <a:rPr lang="en-US" dirty="0"/>
              <a:t>Power Automate overview</a:t>
            </a:r>
          </a:p>
        </p:txBody>
      </p:sp>
      <p:pic>
        <p:nvPicPr>
          <p:cNvPr id="4" name="Picture 3" descr="Icon of a magnifying glass">
            <a:extLst>
              <a:ext uri="{FF2B5EF4-FFF2-40B4-BE49-F238E27FC236}">
                <a16:creationId xmlns:a16="http://schemas.microsoft.com/office/drawing/2014/main" id="{61E99BF2-034C-4524-A662-30DAA1B731D9}"/>
              </a:ext>
            </a:extLst>
          </p:cNvPr>
          <p:cNvPicPr>
            <a:picLocks noChangeAspect="1"/>
          </p:cNvPicPr>
          <p:nvPr/>
        </p:nvPicPr>
        <p:blipFill>
          <a:blip r:embed="rId3"/>
          <a:stretch>
            <a:fillRect/>
          </a:stretch>
        </p:blipFill>
        <p:spPr>
          <a:xfrm>
            <a:off x="10076763" y="2755305"/>
            <a:ext cx="1267174" cy="1267174"/>
          </a:xfrm>
          <a:prstGeom prst="rect">
            <a:avLst/>
          </a:prstGeom>
        </p:spPr>
      </p:pic>
    </p:spTree>
    <p:extLst>
      <p:ext uri="{BB962C8B-B14F-4D97-AF65-F5344CB8AC3E}">
        <p14:creationId xmlns:p14="http://schemas.microsoft.com/office/powerpoint/2010/main" val="416453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41AD8-1292-480E-B147-80F3A5822709}"/>
              </a:ext>
            </a:extLst>
          </p:cNvPr>
          <p:cNvSpPr>
            <a:spLocks noGrp="1"/>
          </p:cNvSpPr>
          <p:nvPr>
            <p:ph type="title"/>
          </p:nvPr>
        </p:nvSpPr>
        <p:spPr/>
        <p:txBody>
          <a:bodyPr/>
          <a:lstStyle/>
          <a:p>
            <a:r>
              <a:rPr lang="bs-Latn-BA"/>
              <a:t>Lesson </a:t>
            </a:r>
            <a:r>
              <a:rPr lang="en-US"/>
              <a:t>introduction</a:t>
            </a:r>
            <a:endParaRPr lang="en-IN"/>
          </a:p>
        </p:txBody>
      </p:sp>
      <p:sp>
        <p:nvSpPr>
          <p:cNvPr id="3" name="Rectangle 2">
            <a:extLst>
              <a:ext uri="{FF2B5EF4-FFF2-40B4-BE49-F238E27FC236}">
                <a16:creationId xmlns:a16="http://schemas.microsoft.com/office/drawing/2014/main" id="{850537E8-AE39-4138-86BC-53578E60066E}"/>
              </a:ext>
            </a:extLst>
          </p:cNvPr>
          <p:cNvSpPr/>
          <p:nvPr/>
        </p:nvSpPr>
        <p:spPr>
          <a:xfrm>
            <a:off x="588263" y="1189627"/>
            <a:ext cx="3125215" cy="369332"/>
          </a:xfrm>
          <a:prstGeom prst="rect">
            <a:avLst/>
          </a:prstGeom>
        </p:spPr>
        <p:txBody>
          <a:bodyPr wrap="none" lIns="0" tIns="0" rIns="0" bIns="0">
            <a:spAutoFit/>
          </a:bodyPr>
          <a:lstStyle/>
          <a:p>
            <a:r>
              <a:rPr lang="en-US" sz="2400">
                <a:latin typeface="+mj-lt"/>
              </a:rPr>
              <a:t>In this lesson, you will:</a:t>
            </a:r>
          </a:p>
        </p:txBody>
      </p:sp>
      <p:pic>
        <p:nvPicPr>
          <p:cNvPr id="4" name="Picture 3" descr="Icon of a circular arrow with dollar sign at the centre">
            <a:extLst>
              <a:ext uri="{FF2B5EF4-FFF2-40B4-BE49-F238E27FC236}">
                <a16:creationId xmlns:a16="http://schemas.microsoft.com/office/drawing/2014/main" id="{4DC500D1-4A46-4B55-9011-21542525A624}"/>
              </a:ext>
            </a:extLst>
          </p:cNvPr>
          <p:cNvPicPr>
            <a:picLocks noChangeAspect="1"/>
          </p:cNvPicPr>
          <p:nvPr/>
        </p:nvPicPr>
        <p:blipFill>
          <a:blip r:embed="rId3"/>
          <a:stretch>
            <a:fillRect/>
          </a:stretch>
        </p:blipFill>
        <p:spPr>
          <a:xfrm>
            <a:off x="588263" y="1863437"/>
            <a:ext cx="1005840" cy="1005840"/>
          </a:xfrm>
          <a:prstGeom prst="rect">
            <a:avLst/>
          </a:prstGeom>
        </p:spPr>
      </p:pic>
      <p:sp>
        <p:nvSpPr>
          <p:cNvPr id="5" name="TextBox 4">
            <a:extLst>
              <a:ext uri="{FF2B5EF4-FFF2-40B4-BE49-F238E27FC236}">
                <a16:creationId xmlns:a16="http://schemas.microsoft.com/office/drawing/2014/main" id="{0CF27E91-0918-4453-92B1-1498844F3309}"/>
              </a:ext>
            </a:extLst>
          </p:cNvPr>
          <p:cNvSpPr txBox="1"/>
          <p:nvPr/>
        </p:nvSpPr>
        <p:spPr>
          <a:xfrm>
            <a:off x="1790702" y="2058581"/>
            <a:ext cx="4464956" cy="615553"/>
          </a:xfrm>
          <a:prstGeom prst="rect">
            <a:avLst/>
          </a:prstGeom>
          <a:noFill/>
        </p:spPr>
        <p:txBody>
          <a:bodyPr wrap="square" lIns="0" tIns="0" rIns="0" bIns="0" rtlCol="0" anchor="ctr">
            <a:spAutoFit/>
          </a:bodyPr>
          <a:lstStyle/>
          <a:p>
            <a:r>
              <a:rPr lang="en-US" sz="2000" dirty="0"/>
              <a:t>Learn the business value and features of Power Automate </a:t>
            </a:r>
          </a:p>
        </p:txBody>
      </p:sp>
      <p:cxnSp>
        <p:nvCxnSpPr>
          <p:cNvPr id="6" name="Straight Connector 5">
            <a:extLst>
              <a:ext uri="{FF2B5EF4-FFF2-40B4-BE49-F238E27FC236}">
                <a16:creationId xmlns:a16="http://schemas.microsoft.com/office/drawing/2014/main" id="{F88913D2-59DD-472D-A7D4-ED7779F123D8}"/>
              </a:ext>
              <a:ext uri="{C183D7F6-B498-43B3-948B-1728B52AA6E4}">
                <adec:decorative xmlns:adec="http://schemas.microsoft.com/office/drawing/2017/decorative" val="1"/>
              </a:ext>
            </a:extLst>
          </p:cNvPr>
          <p:cNvCxnSpPr>
            <a:cxnSpLocks/>
          </p:cNvCxnSpPr>
          <p:nvPr/>
        </p:nvCxnSpPr>
        <p:spPr>
          <a:xfrm>
            <a:off x="1790701" y="3040190"/>
            <a:ext cx="44649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descr="Icon of a person enclosed in four frames">
            <a:extLst>
              <a:ext uri="{FF2B5EF4-FFF2-40B4-BE49-F238E27FC236}">
                <a16:creationId xmlns:a16="http://schemas.microsoft.com/office/drawing/2014/main" id="{D75C91DC-C0AC-4C8E-A5B0-688D997265CC}"/>
              </a:ext>
            </a:extLst>
          </p:cNvPr>
          <p:cNvPicPr>
            <a:picLocks noChangeAspect="1"/>
          </p:cNvPicPr>
          <p:nvPr/>
        </p:nvPicPr>
        <p:blipFill>
          <a:blip r:embed="rId4"/>
          <a:stretch>
            <a:fillRect/>
          </a:stretch>
        </p:blipFill>
        <p:spPr>
          <a:xfrm>
            <a:off x="588263" y="3264443"/>
            <a:ext cx="1005840" cy="1005840"/>
          </a:xfrm>
          <a:prstGeom prst="rect">
            <a:avLst/>
          </a:prstGeom>
        </p:spPr>
      </p:pic>
      <p:sp>
        <p:nvSpPr>
          <p:cNvPr id="8" name="TextBox 7">
            <a:extLst>
              <a:ext uri="{FF2B5EF4-FFF2-40B4-BE49-F238E27FC236}">
                <a16:creationId xmlns:a16="http://schemas.microsoft.com/office/drawing/2014/main" id="{EB5B42E7-EE25-4D85-ADD2-08581DAD7A8B}"/>
              </a:ext>
            </a:extLst>
          </p:cNvPr>
          <p:cNvSpPr txBox="1"/>
          <p:nvPr/>
        </p:nvSpPr>
        <p:spPr>
          <a:xfrm>
            <a:off x="1790702" y="3409897"/>
            <a:ext cx="4464956" cy="615553"/>
          </a:xfrm>
          <a:prstGeom prst="rect">
            <a:avLst/>
          </a:prstGeom>
          <a:noFill/>
        </p:spPr>
        <p:txBody>
          <a:bodyPr wrap="square" lIns="0" tIns="0" rIns="0" bIns="0" rtlCol="0" anchor="ctr">
            <a:spAutoFit/>
          </a:bodyPr>
          <a:lstStyle/>
          <a:p>
            <a:r>
              <a:rPr lang="en-US" sz="2000"/>
              <a:t>See how Power Automate works and looks from a user’s perspective </a:t>
            </a:r>
          </a:p>
        </p:txBody>
      </p:sp>
    </p:spTree>
    <p:extLst>
      <p:ext uri="{BB962C8B-B14F-4D97-AF65-F5344CB8AC3E}">
        <p14:creationId xmlns:p14="http://schemas.microsoft.com/office/powerpoint/2010/main" val="101996217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B9FE-B8A0-4B84-BE22-66207E81D279}"/>
              </a:ext>
            </a:extLst>
          </p:cNvPr>
          <p:cNvSpPr>
            <a:spLocks noGrp="1"/>
          </p:cNvSpPr>
          <p:nvPr>
            <p:ph type="title"/>
          </p:nvPr>
        </p:nvSpPr>
        <p:spPr/>
        <p:txBody>
          <a:bodyPr/>
          <a:lstStyle/>
          <a:p>
            <a:r>
              <a:rPr lang="en-US"/>
              <a:t>The value Power Automate brings</a:t>
            </a:r>
          </a:p>
        </p:txBody>
      </p:sp>
      <p:sp>
        <p:nvSpPr>
          <p:cNvPr id="9" name="Rectangle 8">
            <a:extLst>
              <a:ext uri="{FF2B5EF4-FFF2-40B4-BE49-F238E27FC236}">
                <a16:creationId xmlns:a16="http://schemas.microsoft.com/office/drawing/2014/main" id="{B4B55561-1370-4529-BD67-9AE822C917BB}"/>
              </a:ext>
            </a:extLst>
          </p:cNvPr>
          <p:cNvSpPr/>
          <p:nvPr/>
        </p:nvSpPr>
        <p:spPr bwMode="auto">
          <a:xfrm>
            <a:off x="584201" y="1282701"/>
            <a:ext cx="5803899" cy="4986337"/>
          </a:xfrm>
          <a:prstGeom prst="rect">
            <a:avLst/>
          </a:prstGeom>
          <a:solidFill>
            <a:schemeClr val="bg1">
              <a:lumMod val="95000"/>
            </a:schemeClr>
          </a:solidFill>
          <a:ln w="190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t" anchorCtr="0">
            <a:noAutofit/>
          </a:bodyPr>
          <a:lstStyle/>
          <a:p>
            <a:pPr marL="0" lvl="1"/>
            <a:r>
              <a:rPr lang="en-US" sz="2400" dirty="0">
                <a:solidFill>
                  <a:schemeClr val="tx1"/>
                </a:solidFill>
                <a:latin typeface="+mj-lt"/>
                <a:cs typeface="Segoe UI Semilight"/>
              </a:rPr>
              <a:t>Common scenarios and capabilities:</a:t>
            </a:r>
          </a:p>
          <a:p>
            <a:pPr marL="0" lvl="1">
              <a:spcBef>
                <a:spcPts val="600"/>
              </a:spcBef>
            </a:pPr>
            <a:r>
              <a:rPr lang="en-US" sz="2000" dirty="0">
                <a:solidFill>
                  <a:schemeClr val="tx1"/>
                </a:solidFill>
                <a:cs typeface="Segoe UI Semilight"/>
              </a:rPr>
              <a:t>Automating repetitive tasks</a:t>
            </a:r>
          </a:p>
          <a:p>
            <a:pPr marL="0" lvl="1">
              <a:spcBef>
                <a:spcPts val="600"/>
              </a:spcBef>
            </a:pPr>
            <a:r>
              <a:rPr lang="en-US" sz="2000" dirty="0">
                <a:solidFill>
                  <a:schemeClr val="tx1"/>
                </a:solidFill>
                <a:cs typeface="Segoe UI Semilight"/>
              </a:rPr>
              <a:t>Guiding a user through a process </a:t>
            </a:r>
          </a:p>
          <a:p>
            <a:pPr marL="0" lvl="1">
              <a:spcBef>
                <a:spcPts val="600"/>
              </a:spcBef>
            </a:pPr>
            <a:r>
              <a:rPr lang="en-US" sz="2000" dirty="0">
                <a:solidFill>
                  <a:schemeClr val="tx1"/>
                </a:solidFill>
                <a:cs typeface="Segoe UI Semilight"/>
              </a:rPr>
              <a:t>Connecting to external data sources</a:t>
            </a:r>
          </a:p>
          <a:p>
            <a:pPr marL="0" lvl="1">
              <a:spcBef>
                <a:spcPts val="600"/>
              </a:spcBef>
            </a:pPr>
            <a:r>
              <a:rPr lang="en-US" sz="2000" dirty="0">
                <a:solidFill>
                  <a:schemeClr val="tx1"/>
                </a:solidFill>
                <a:cs typeface="Segoe UI Semilight"/>
              </a:rPr>
              <a:t>Automating desktop-based processes </a:t>
            </a:r>
          </a:p>
        </p:txBody>
      </p:sp>
      <p:pic>
        <p:nvPicPr>
          <p:cNvPr id="11" name="Picture 10" descr="Example of an approval flow">
            <a:extLst>
              <a:ext uri="{FF2B5EF4-FFF2-40B4-BE49-F238E27FC236}">
                <a16:creationId xmlns:a16="http://schemas.microsoft.com/office/drawing/2014/main" id="{90ABF5AD-51A4-42BE-ADF1-DE155F264AAF}"/>
              </a:ext>
            </a:extLst>
          </p:cNvPr>
          <p:cNvPicPr/>
          <p:nvPr/>
        </p:nvPicPr>
        <p:blipFill rotWithShape="1">
          <a:blip r:embed="rId3"/>
          <a:srcRect l="-2264" t="-1892" r="-2264" b="-1892"/>
          <a:stretch/>
        </p:blipFill>
        <p:spPr>
          <a:xfrm>
            <a:off x="6556184" y="1282701"/>
            <a:ext cx="5051616" cy="4986337"/>
          </a:xfrm>
          <a:prstGeom prst="rect">
            <a:avLst/>
          </a:prstGeom>
          <a:noFill/>
          <a:ln w="19050">
            <a:solidFill>
              <a:srgbClr val="0066FF"/>
            </a:solidFill>
            <a:headEnd type="none" w="med" len="med"/>
            <a:tailEnd type="none" w="med" len="med"/>
          </a:ln>
          <a:effectLst/>
        </p:spPr>
      </p:pic>
      <p:pic>
        <p:nvPicPr>
          <p:cNvPr id="5" name="Picture 4" descr="Icon&#10;&#10;Description automatically generated">
            <a:extLst>
              <a:ext uri="{FF2B5EF4-FFF2-40B4-BE49-F238E27FC236}">
                <a16:creationId xmlns:a16="http://schemas.microsoft.com/office/drawing/2014/main" id="{2AB6D618-5B1F-8A4E-1CC0-9CF73A8BCE02}"/>
              </a:ext>
            </a:extLst>
          </p:cNvPr>
          <p:cNvPicPr>
            <a:picLocks noChangeAspect="1"/>
          </p:cNvPicPr>
          <p:nvPr/>
        </p:nvPicPr>
        <p:blipFill>
          <a:blip r:embed="rId4"/>
          <a:stretch>
            <a:fillRect/>
          </a:stretch>
        </p:blipFill>
        <p:spPr>
          <a:xfrm>
            <a:off x="11092087" y="180737"/>
            <a:ext cx="816450" cy="816450"/>
          </a:xfrm>
          <a:prstGeom prst="rect">
            <a:avLst/>
          </a:prstGeom>
        </p:spPr>
      </p:pic>
    </p:spTree>
    <p:extLst>
      <p:ext uri="{BB962C8B-B14F-4D97-AF65-F5344CB8AC3E}">
        <p14:creationId xmlns:p14="http://schemas.microsoft.com/office/powerpoint/2010/main" val="325726059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469C4238-4207-4BE5-8AC8-D1BBB0DD7F4B}"/>
              </a:ext>
            </a:extLst>
          </p:cNvPr>
          <p:cNvSpPr>
            <a:spLocks noGrp="1"/>
          </p:cNvSpPr>
          <p:nvPr>
            <p:ph type="title"/>
          </p:nvPr>
        </p:nvSpPr>
        <p:spPr/>
        <p:txBody>
          <a:bodyPr/>
          <a:lstStyle/>
          <a:p>
            <a:r>
              <a:rPr lang="en-US" dirty="0"/>
              <a:t>Scale automation efficiently</a:t>
            </a:r>
          </a:p>
        </p:txBody>
      </p:sp>
      <p:sp>
        <p:nvSpPr>
          <p:cNvPr id="7" name="Rectangle 6">
            <a:extLst>
              <a:ext uri="{FF2B5EF4-FFF2-40B4-BE49-F238E27FC236}">
                <a16:creationId xmlns:a16="http://schemas.microsoft.com/office/drawing/2014/main" id="{7EAA65D6-FA53-41C2-B66C-1A17D2DEDCC9}"/>
              </a:ext>
            </a:extLst>
          </p:cNvPr>
          <p:cNvSpPr>
            <a:spLocks/>
          </p:cNvSpPr>
          <p:nvPr/>
        </p:nvSpPr>
        <p:spPr bwMode="auto">
          <a:xfrm>
            <a:off x="584198" y="2017713"/>
            <a:ext cx="2651325" cy="23987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r>
              <a:rPr lang="en-US" sz="2000" dirty="0">
                <a:solidFill>
                  <a:schemeClr val="tx1"/>
                </a:solidFill>
                <a:latin typeface="+mj-lt"/>
              </a:rPr>
              <a:t>Pre-built templates:</a:t>
            </a:r>
          </a:p>
          <a:p>
            <a:pPr marL="0" lvl="1">
              <a:spcBef>
                <a:spcPts val="300"/>
              </a:spcBef>
              <a:spcAft>
                <a:spcPts val="300"/>
              </a:spcAft>
            </a:pPr>
            <a:r>
              <a:rPr lang="en-US" sz="1800" dirty="0">
                <a:solidFill>
                  <a:schemeClr val="tx1"/>
                </a:solidFill>
              </a:rPr>
              <a:t>Build automated workflows using prebuilt templates and tailored automations</a:t>
            </a:r>
          </a:p>
        </p:txBody>
      </p:sp>
      <p:sp>
        <p:nvSpPr>
          <p:cNvPr id="9" name="Rectangle 8">
            <a:extLst>
              <a:ext uri="{FF2B5EF4-FFF2-40B4-BE49-F238E27FC236}">
                <a16:creationId xmlns:a16="http://schemas.microsoft.com/office/drawing/2014/main" id="{D437DF90-AC7F-4E39-9225-98B34D8D6C96}"/>
              </a:ext>
            </a:extLst>
          </p:cNvPr>
          <p:cNvSpPr>
            <a:spLocks/>
          </p:cNvSpPr>
          <p:nvPr/>
        </p:nvSpPr>
        <p:spPr bwMode="auto">
          <a:xfrm>
            <a:off x="3375486" y="2017713"/>
            <a:ext cx="2651325" cy="23987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fontAlgn="base">
              <a:spcBef>
                <a:spcPts val="600"/>
              </a:spcBef>
              <a:spcAft>
                <a:spcPct val="0"/>
              </a:spcAft>
            </a:pPr>
            <a:r>
              <a:rPr lang="en-US" sz="2000" dirty="0">
                <a:solidFill>
                  <a:schemeClr val="tx1"/>
                </a:solidFill>
                <a:latin typeface="+mj-lt"/>
              </a:rPr>
              <a:t>Automate across your favorite apps and services </a:t>
            </a:r>
            <a:br>
              <a:rPr lang="en-US" sz="2000" dirty="0">
                <a:solidFill>
                  <a:schemeClr val="tx1"/>
                </a:solidFill>
                <a:latin typeface="+mj-lt"/>
              </a:rPr>
            </a:br>
            <a:r>
              <a:rPr lang="en-US" sz="2000" dirty="0">
                <a:solidFill>
                  <a:schemeClr val="tx1"/>
                </a:solidFill>
                <a:latin typeface="+mj-lt"/>
              </a:rPr>
              <a:t>(600+ connectors):</a:t>
            </a:r>
          </a:p>
          <a:p>
            <a:pPr marL="0" lvl="1" fontAlgn="base">
              <a:spcBef>
                <a:spcPts val="300"/>
              </a:spcBef>
              <a:spcAft>
                <a:spcPts val="300"/>
              </a:spcAft>
            </a:pPr>
            <a:r>
              <a:rPr lang="en-US" sz="1800" dirty="0">
                <a:solidFill>
                  <a:schemeClr val="tx1"/>
                </a:solidFill>
              </a:rPr>
              <a:t>Scale to automate across your favorite apps and services</a:t>
            </a:r>
          </a:p>
        </p:txBody>
      </p:sp>
      <p:sp>
        <p:nvSpPr>
          <p:cNvPr id="11" name="Rectangle 10">
            <a:extLst>
              <a:ext uri="{FF2B5EF4-FFF2-40B4-BE49-F238E27FC236}">
                <a16:creationId xmlns:a16="http://schemas.microsoft.com/office/drawing/2014/main" id="{A8B79673-4823-43AD-8B33-2AABD0D7545D}"/>
              </a:ext>
            </a:extLst>
          </p:cNvPr>
          <p:cNvSpPr>
            <a:spLocks/>
          </p:cNvSpPr>
          <p:nvPr/>
        </p:nvSpPr>
        <p:spPr bwMode="auto">
          <a:xfrm>
            <a:off x="6166774" y="2017713"/>
            <a:ext cx="2651325" cy="23987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r>
              <a:rPr lang="en-US" sz="2000" dirty="0">
                <a:solidFill>
                  <a:schemeClr val="tx1"/>
                </a:solidFill>
                <a:latin typeface="+mj-lt"/>
              </a:rPr>
              <a:t>Integrates with</a:t>
            </a:r>
            <a:br>
              <a:rPr lang="en-US" sz="2000" dirty="0">
                <a:solidFill>
                  <a:schemeClr val="tx1"/>
                </a:solidFill>
                <a:latin typeface="+mj-lt"/>
              </a:rPr>
            </a:br>
            <a:r>
              <a:rPr lang="en-US" sz="2000" dirty="0">
                <a:solidFill>
                  <a:schemeClr val="tx1"/>
                </a:solidFill>
                <a:latin typeface="+mj-lt"/>
              </a:rPr>
              <a:t>the Microsoft ecosystem:</a:t>
            </a:r>
          </a:p>
          <a:p>
            <a:pPr marL="0" lvl="1">
              <a:spcBef>
                <a:spcPts val="300"/>
              </a:spcBef>
              <a:spcAft>
                <a:spcPts val="300"/>
              </a:spcAft>
            </a:pPr>
            <a:r>
              <a:rPr lang="en-US" sz="1800" dirty="0">
                <a:solidFill>
                  <a:schemeClr val="tx1"/>
                </a:solidFill>
              </a:rPr>
              <a:t>Integrate with Azure, Microsoft 365, and Dynamics 365</a:t>
            </a:r>
          </a:p>
        </p:txBody>
      </p:sp>
      <p:sp>
        <p:nvSpPr>
          <p:cNvPr id="12" name="Rectangle 11">
            <a:extLst>
              <a:ext uri="{FF2B5EF4-FFF2-40B4-BE49-F238E27FC236}">
                <a16:creationId xmlns:a16="http://schemas.microsoft.com/office/drawing/2014/main" id="{4EF2CDEF-228C-4269-ACFD-A73492DBCB70}"/>
              </a:ext>
            </a:extLst>
          </p:cNvPr>
          <p:cNvSpPr>
            <a:spLocks/>
          </p:cNvSpPr>
          <p:nvPr/>
        </p:nvSpPr>
        <p:spPr bwMode="auto">
          <a:xfrm>
            <a:off x="8958063" y="2017713"/>
            <a:ext cx="2651325" cy="23987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r>
              <a:rPr lang="en-US" sz="2000" dirty="0">
                <a:solidFill>
                  <a:schemeClr val="tx1"/>
                </a:solidFill>
                <a:latin typeface="+mj-lt"/>
              </a:rPr>
              <a:t>On-premises and </a:t>
            </a:r>
            <a:br>
              <a:rPr lang="en-US" sz="2000" dirty="0">
                <a:solidFill>
                  <a:schemeClr val="tx1"/>
                </a:solidFill>
                <a:latin typeface="+mj-lt"/>
              </a:rPr>
            </a:br>
            <a:r>
              <a:rPr lang="en-US" sz="2000" dirty="0">
                <a:solidFill>
                  <a:schemeClr val="tx1"/>
                </a:solidFill>
                <a:latin typeface="+mj-lt"/>
              </a:rPr>
              <a:t>in the cloud:</a:t>
            </a:r>
          </a:p>
          <a:p>
            <a:pPr marL="0" lvl="1">
              <a:spcBef>
                <a:spcPts val="300"/>
              </a:spcBef>
              <a:spcAft>
                <a:spcPts val="300"/>
              </a:spcAft>
            </a:pPr>
            <a:r>
              <a:rPr lang="en-US" sz="1800" dirty="0">
                <a:solidFill>
                  <a:schemeClr val="tx1"/>
                </a:solidFill>
              </a:rPr>
              <a:t>Access and </a:t>
            </a:r>
            <a:br>
              <a:rPr lang="en-US" sz="1800" dirty="0">
                <a:solidFill>
                  <a:schemeClr val="tx1"/>
                </a:solidFill>
              </a:rPr>
            </a:br>
            <a:r>
              <a:rPr lang="en-US" sz="1800" dirty="0">
                <a:solidFill>
                  <a:schemeClr val="tx1"/>
                </a:solidFill>
              </a:rPr>
              <a:t>integrate data across on-premises software and cloud services</a:t>
            </a:r>
          </a:p>
        </p:txBody>
      </p:sp>
      <p:pic>
        <p:nvPicPr>
          <p:cNvPr id="2" name="Picture 1" descr="Icon&#10;&#10;Description automatically generated">
            <a:extLst>
              <a:ext uri="{FF2B5EF4-FFF2-40B4-BE49-F238E27FC236}">
                <a16:creationId xmlns:a16="http://schemas.microsoft.com/office/drawing/2014/main" id="{0A7923DE-3901-4744-FBA3-C9967061F810}"/>
              </a:ext>
            </a:extLst>
          </p:cNvPr>
          <p:cNvPicPr>
            <a:picLocks noChangeAspect="1"/>
          </p:cNvPicPr>
          <p:nvPr/>
        </p:nvPicPr>
        <p:blipFill>
          <a:blip r:embed="rId3"/>
          <a:stretch>
            <a:fillRect/>
          </a:stretch>
        </p:blipFill>
        <p:spPr>
          <a:xfrm>
            <a:off x="11092087" y="180737"/>
            <a:ext cx="816450" cy="816450"/>
          </a:xfrm>
          <a:prstGeom prst="rect">
            <a:avLst/>
          </a:prstGeom>
        </p:spPr>
      </p:pic>
    </p:spTree>
    <p:extLst>
      <p:ext uri="{BB962C8B-B14F-4D97-AF65-F5344CB8AC3E}">
        <p14:creationId xmlns:p14="http://schemas.microsoft.com/office/powerpoint/2010/main" val="353978305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 purchase order approval</a:t>
            </a:r>
          </a:p>
        </p:txBody>
      </p:sp>
      <p:sp>
        <p:nvSpPr>
          <p:cNvPr id="14" name="Rectangle 13">
            <a:extLst>
              <a:ext uri="{FF2B5EF4-FFF2-40B4-BE49-F238E27FC236}">
                <a16:creationId xmlns:a16="http://schemas.microsoft.com/office/drawing/2014/main" id="{13943219-0E68-42D8-8DDE-B1669653927F}"/>
              </a:ext>
            </a:extLst>
          </p:cNvPr>
          <p:cNvSpPr/>
          <p:nvPr/>
        </p:nvSpPr>
        <p:spPr>
          <a:xfrm>
            <a:off x="588263" y="1436688"/>
            <a:ext cx="6015737" cy="483243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marL="0" lvl="1">
              <a:spcBef>
                <a:spcPct val="0"/>
              </a:spcBef>
            </a:pPr>
            <a:r>
              <a:rPr lang="en-US" sz="2000" dirty="0">
                <a:solidFill>
                  <a:srgbClr val="0066FF"/>
                </a:solidFill>
                <a:latin typeface="+mj-lt"/>
                <a:cs typeface="Segoe UI Semilight"/>
              </a:rPr>
              <a:t>Approvals are a great process to build in Power Automate. They are often – defined yet manual. Check out the following scenario for an example:</a:t>
            </a:r>
          </a:p>
          <a:p>
            <a:pPr marL="0" lvl="1">
              <a:spcBef>
                <a:spcPts val="600"/>
              </a:spcBef>
              <a:spcAft>
                <a:spcPts val="1200"/>
              </a:spcAft>
            </a:pPr>
            <a:r>
              <a:rPr lang="en-US" sz="1800" dirty="0">
                <a:solidFill>
                  <a:schemeClr val="tx1"/>
                </a:solidFill>
                <a:cs typeface="Segoe UI Semilight"/>
              </a:rPr>
              <a:t>A user starts the process by going into a Power Apps app and creating a purchase order request. Once they submit the request the information is sent to a Power Automate flow</a:t>
            </a:r>
          </a:p>
          <a:p>
            <a:pPr marL="0" lvl="1">
              <a:spcBef>
                <a:spcPts val="600"/>
              </a:spcBef>
              <a:spcAft>
                <a:spcPts val="1200"/>
              </a:spcAft>
            </a:pPr>
            <a:r>
              <a:rPr lang="en-US" sz="1800" dirty="0">
                <a:solidFill>
                  <a:schemeClr val="tx1"/>
                </a:solidFill>
                <a:cs typeface="Segoe UI Semilight"/>
              </a:rPr>
              <a:t>The flow can be built to evaluate the request and then route the request based on criteria such as submitting user and request amount. The first action could be to send the request to the user’s manager. The manager could be automatically retrieved from Azure AD avoiding prompting for duplicate information</a:t>
            </a:r>
          </a:p>
        </p:txBody>
      </p:sp>
      <p:pic>
        <p:nvPicPr>
          <p:cNvPr id="10" name="Picture 9" descr="Example of an approval flow">
            <a:extLst>
              <a:ext uri="{FF2B5EF4-FFF2-40B4-BE49-F238E27FC236}">
                <a16:creationId xmlns:a16="http://schemas.microsoft.com/office/drawing/2014/main" id="{90816205-6F1A-43E0-8592-A80BD6BA3B06}"/>
              </a:ext>
            </a:extLst>
          </p:cNvPr>
          <p:cNvPicPr>
            <a:picLocks noChangeAspect="1"/>
          </p:cNvPicPr>
          <p:nvPr/>
        </p:nvPicPr>
        <p:blipFill rotWithShape="1">
          <a:blip r:embed="rId2"/>
          <a:srcRect l="-1215" t="-1838" r="-1215" b="-1573"/>
          <a:stretch/>
        </p:blipFill>
        <p:spPr>
          <a:xfrm>
            <a:off x="6761480" y="1419230"/>
            <a:ext cx="4832209" cy="4849894"/>
          </a:xfrm>
          <a:prstGeom prst="rect">
            <a:avLst/>
          </a:prstGeom>
          <a:noFill/>
          <a:ln w="19050">
            <a:solidFill>
              <a:srgbClr val="0066FF"/>
            </a:solidFill>
            <a:headEnd type="none" w="med" len="med"/>
            <a:tailEnd type="none" w="med" len="med"/>
          </a:ln>
          <a:effectLst/>
        </p:spPr>
      </p:pic>
      <p:pic>
        <p:nvPicPr>
          <p:cNvPr id="3" name="Picture 2" descr="Icon&#10;&#10;Description automatically generated">
            <a:extLst>
              <a:ext uri="{FF2B5EF4-FFF2-40B4-BE49-F238E27FC236}">
                <a16:creationId xmlns:a16="http://schemas.microsoft.com/office/drawing/2014/main" id="{02D8BF6F-5C22-AEF4-7BA8-E4C19F837A04}"/>
              </a:ext>
            </a:extLst>
          </p:cNvPr>
          <p:cNvPicPr>
            <a:picLocks noChangeAspect="1"/>
          </p:cNvPicPr>
          <p:nvPr/>
        </p:nvPicPr>
        <p:blipFill>
          <a:blip r:embed="rId3"/>
          <a:stretch>
            <a:fillRect/>
          </a:stretch>
        </p:blipFill>
        <p:spPr>
          <a:xfrm>
            <a:off x="11092087" y="180737"/>
            <a:ext cx="816450" cy="816450"/>
          </a:xfrm>
          <a:prstGeom prst="rect">
            <a:avLst/>
          </a:prstGeom>
        </p:spPr>
      </p:pic>
    </p:spTree>
    <p:extLst>
      <p:ext uri="{BB962C8B-B14F-4D97-AF65-F5344CB8AC3E}">
        <p14:creationId xmlns:p14="http://schemas.microsoft.com/office/powerpoint/2010/main" val="95922484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 purchase order approval – continued</a:t>
            </a:r>
          </a:p>
        </p:txBody>
      </p:sp>
      <p:sp>
        <p:nvSpPr>
          <p:cNvPr id="12" name="Rectangle 11">
            <a:extLst>
              <a:ext uri="{FF2B5EF4-FFF2-40B4-BE49-F238E27FC236}">
                <a16:creationId xmlns:a16="http://schemas.microsoft.com/office/drawing/2014/main" id="{C3527EE5-6EFD-4BE0-A504-D478F83C1B4B}"/>
              </a:ext>
            </a:extLst>
          </p:cNvPr>
          <p:cNvSpPr/>
          <p:nvPr/>
        </p:nvSpPr>
        <p:spPr>
          <a:xfrm>
            <a:off x="588264" y="1764791"/>
            <a:ext cx="3568100" cy="349906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800" dirty="0">
                <a:solidFill>
                  <a:schemeClr val="tx1"/>
                </a:solidFill>
              </a:rPr>
              <a:t>After the manager receives the approval and approves, the flow can then provide conditional logic. Typically this might be something like if the purchase order request is greater than $10,000 send it to VP if not then automatically approve the purchase order</a:t>
            </a:r>
          </a:p>
          <a:p>
            <a:pPr defTabSz="488950">
              <a:spcBef>
                <a:spcPct val="0"/>
              </a:spcBef>
              <a:spcAft>
                <a:spcPts val="1200"/>
              </a:spcAft>
            </a:pPr>
            <a:r>
              <a:rPr lang="en-US" sz="1800" dirty="0">
                <a:solidFill>
                  <a:schemeClr val="tx1"/>
                </a:solidFill>
              </a:rPr>
              <a:t>Here is an example of what this flow may look like</a:t>
            </a:r>
          </a:p>
        </p:txBody>
      </p:sp>
      <p:pic>
        <p:nvPicPr>
          <p:cNvPr id="10" name="Picture 9" descr="Example of an approval flow">
            <a:extLst>
              <a:ext uri="{FF2B5EF4-FFF2-40B4-BE49-F238E27FC236}">
                <a16:creationId xmlns:a16="http://schemas.microsoft.com/office/drawing/2014/main" id="{C31B08E9-40F4-413C-B7D6-A4B20467BA3D}"/>
              </a:ext>
            </a:extLst>
          </p:cNvPr>
          <p:cNvPicPr>
            <a:picLocks noChangeAspect="1"/>
          </p:cNvPicPr>
          <p:nvPr/>
        </p:nvPicPr>
        <p:blipFill rotWithShape="1">
          <a:blip r:embed="rId3"/>
          <a:srcRect l="-1618" t="-4478" r="-1618" b="-4478"/>
          <a:stretch/>
        </p:blipFill>
        <p:spPr>
          <a:xfrm>
            <a:off x="4321468" y="1764792"/>
            <a:ext cx="7282268" cy="3499070"/>
          </a:xfrm>
          <a:prstGeom prst="rect">
            <a:avLst/>
          </a:prstGeom>
          <a:noFill/>
          <a:ln w="19050">
            <a:solidFill>
              <a:srgbClr val="0066FF"/>
            </a:solidFill>
            <a:headEnd type="none" w="med" len="med"/>
            <a:tailEnd type="none" w="med" len="med"/>
          </a:ln>
          <a:effectLst/>
        </p:spPr>
      </p:pic>
      <p:pic>
        <p:nvPicPr>
          <p:cNvPr id="3" name="Picture 2" descr="Icon&#10;&#10;Description automatically generated">
            <a:extLst>
              <a:ext uri="{FF2B5EF4-FFF2-40B4-BE49-F238E27FC236}">
                <a16:creationId xmlns:a16="http://schemas.microsoft.com/office/drawing/2014/main" id="{9558E90E-0098-B359-C5E5-AFD858508BC6}"/>
              </a:ext>
            </a:extLst>
          </p:cNvPr>
          <p:cNvPicPr>
            <a:picLocks noChangeAspect="1"/>
          </p:cNvPicPr>
          <p:nvPr/>
        </p:nvPicPr>
        <p:blipFill>
          <a:blip r:embed="rId4"/>
          <a:stretch>
            <a:fillRect/>
          </a:stretch>
        </p:blipFill>
        <p:spPr>
          <a:xfrm>
            <a:off x="11092087" y="180737"/>
            <a:ext cx="816450" cy="816450"/>
          </a:xfrm>
          <a:prstGeom prst="rect">
            <a:avLst/>
          </a:prstGeom>
        </p:spPr>
      </p:pic>
    </p:spTree>
    <p:extLst>
      <p:ext uri="{BB962C8B-B14F-4D97-AF65-F5344CB8AC3E}">
        <p14:creationId xmlns:p14="http://schemas.microsoft.com/office/powerpoint/2010/main" val="16278043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185668"/>
            <a:ext cx="8500727" cy="443198"/>
          </a:xfrm>
        </p:spPr>
        <p:txBody>
          <a:bodyPr/>
          <a:lstStyle/>
          <a:p>
            <a:r>
              <a:rPr lang="en-GB" dirty="0"/>
              <a:t>Module </a:t>
            </a:r>
            <a:r>
              <a:rPr lang="bs-Latn-BA" dirty="0"/>
              <a:t>1: </a:t>
            </a:r>
            <a:r>
              <a:rPr lang="en-US" dirty="0"/>
              <a:t>Microsoft Power Platform overview</a:t>
            </a:r>
          </a:p>
        </p:txBody>
      </p:sp>
      <p:pic>
        <p:nvPicPr>
          <p:cNvPr id="3" name="Picture 2" descr="Icon of a magnifying glass">
            <a:extLst>
              <a:ext uri="{FF2B5EF4-FFF2-40B4-BE49-F238E27FC236}">
                <a16:creationId xmlns:a16="http://schemas.microsoft.com/office/drawing/2014/main" id="{ABA5B2DE-720E-4849-9375-BC8C94F60E23}"/>
              </a:ext>
            </a:extLst>
          </p:cNvPr>
          <p:cNvPicPr>
            <a:picLocks noChangeAspect="1"/>
          </p:cNvPicPr>
          <p:nvPr/>
        </p:nvPicPr>
        <p:blipFill>
          <a:blip r:embed="rId3"/>
          <a:stretch>
            <a:fillRect/>
          </a:stretch>
        </p:blipFill>
        <p:spPr>
          <a:xfrm>
            <a:off x="10023094" y="2822194"/>
            <a:ext cx="1239012" cy="1239012"/>
          </a:xfrm>
          <a:prstGeom prst="rect">
            <a:avLst/>
          </a:prstGeom>
        </p:spPr>
      </p:pic>
    </p:spTree>
    <p:extLst>
      <p:ext uri="{BB962C8B-B14F-4D97-AF65-F5344CB8AC3E}">
        <p14:creationId xmlns:p14="http://schemas.microsoft.com/office/powerpoint/2010/main" val="269853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2A345-C16C-42CC-898F-D26A4770664D}"/>
              </a:ext>
            </a:extLst>
          </p:cNvPr>
          <p:cNvSpPr>
            <a:spLocks noGrp="1"/>
          </p:cNvSpPr>
          <p:nvPr>
            <p:ph type="title"/>
          </p:nvPr>
        </p:nvSpPr>
        <p:spPr>
          <a:xfrm>
            <a:off x="588263" y="457200"/>
            <a:ext cx="8695437" cy="553998"/>
          </a:xfrm>
        </p:spPr>
        <p:txBody>
          <a:bodyPr/>
          <a:lstStyle/>
          <a:p>
            <a:r>
              <a:rPr lang="en-US" dirty="0"/>
              <a:t>The three types of flows you can create with Power Automate</a:t>
            </a:r>
          </a:p>
        </p:txBody>
      </p:sp>
      <p:sp>
        <p:nvSpPr>
          <p:cNvPr id="10" name="Rectangle 9">
            <a:extLst>
              <a:ext uri="{FF2B5EF4-FFF2-40B4-BE49-F238E27FC236}">
                <a16:creationId xmlns:a16="http://schemas.microsoft.com/office/drawing/2014/main" id="{EF81DF51-F097-45CE-9DA4-1AB35F5F0430}"/>
              </a:ext>
            </a:extLst>
          </p:cNvPr>
          <p:cNvSpPr/>
          <p:nvPr/>
        </p:nvSpPr>
        <p:spPr>
          <a:xfrm>
            <a:off x="588264" y="1828800"/>
            <a:ext cx="6012562" cy="4440324"/>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marL="0" lvl="1">
              <a:spcBef>
                <a:spcPct val="0"/>
              </a:spcBef>
            </a:pPr>
            <a:r>
              <a:rPr lang="en-US" sz="1600" dirty="0">
                <a:solidFill>
                  <a:srgbClr val="0066FF"/>
                </a:solidFill>
                <a:latin typeface="+mj-lt"/>
                <a:cs typeface="Segoe UI Semilight"/>
              </a:rPr>
              <a:t>Power Automate works by creating flows, of which there are three types:</a:t>
            </a:r>
          </a:p>
          <a:p>
            <a:pPr marL="342900" lvl="1" indent="-342900">
              <a:spcBef>
                <a:spcPts val="600"/>
              </a:spcBef>
              <a:spcAft>
                <a:spcPts val="600"/>
              </a:spcAft>
              <a:buFont typeface="Arial" panose="020B0604020202020204" pitchFamily="34" charset="0"/>
              <a:buChar char="•"/>
            </a:pPr>
            <a:r>
              <a:rPr lang="en-US" sz="2000" dirty="0">
                <a:solidFill>
                  <a:schemeClr val="tx1"/>
                </a:solidFill>
                <a:cs typeface="Segoe UI Semilight"/>
              </a:rPr>
              <a:t>Cloud flows </a:t>
            </a:r>
          </a:p>
          <a:p>
            <a:pPr marL="342900" lvl="1" indent="-342900">
              <a:spcBef>
                <a:spcPts val="600"/>
              </a:spcBef>
              <a:spcAft>
                <a:spcPts val="600"/>
              </a:spcAft>
              <a:buFont typeface="Arial" panose="020B0604020202020204" pitchFamily="34" charset="0"/>
              <a:buChar char="•"/>
            </a:pPr>
            <a:r>
              <a:rPr lang="en-US" sz="2000" dirty="0">
                <a:solidFill>
                  <a:schemeClr val="tx1"/>
                </a:solidFill>
                <a:cs typeface="Segoe UI Semilight"/>
              </a:rPr>
              <a:t>Business process flows </a:t>
            </a:r>
          </a:p>
          <a:p>
            <a:pPr marL="342900" lvl="1" indent="-342900">
              <a:spcBef>
                <a:spcPts val="600"/>
              </a:spcBef>
              <a:spcAft>
                <a:spcPts val="600"/>
              </a:spcAft>
              <a:buFont typeface="Arial" panose="020B0604020202020204" pitchFamily="34" charset="0"/>
              <a:buChar char="•"/>
            </a:pPr>
            <a:r>
              <a:rPr lang="en-US" sz="2000" dirty="0">
                <a:solidFill>
                  <a:schemeClr val="tx1"/>
                </a:solidFill>
                <a:cs typeface="Segoe UI Semilight"/>
              </a:rPr>
              <a:t>Desktop flows</a:t>
            </a:r>
          </a:p>
        </p:txBody>
      </p:sp>
      <p:pic>
        <p:nvPicPr>
          <p:cNvPr id="14" name="Picture 13" descr="A laptop with a screen page depicting UI flows">
            <a:extLst>
              <a:ext uri="{FF2B5EF4-FFF2-40B4-BE49-F238E27FC236}">
                <a16:creationId xmlns:a16="http://schemas.microsoft.com/office/drawing/2014/main" id="{38988C35-2374-4886-9B43-D62A742546C0}"/>
              </a:ext>
            </a:extLst>
          </p:cNvPr>
          <p:cNvPicPr>
            <a:picLocks noChangeAspect="1"/>
          </p:cNvPicPr>
          <p:nvPr/>
        </p:nvPicPr>
        <p:blipFill rotWithShape="1">
          <a:blip r:embed="rId3"/>
          <a:srcRect l="-1115" t="-36359" r="-1969" b="-40201"/>
          <a:stretch/>
        </p:blipFill>
        <p:spPr>
          <a:xfrm>
            <a:off x="6744980" y="1828800"/>
            <a:ext cx="4858757" cy="4440324"/>
          </a:xfrm>
          <a:prstGeom prst="rect">
            <a:avLst/>
          </a:prstGeom>
          <a:solidFill>
            <a:srgbClr val="F2F2F2"/>
          </a:solidFill>
          <a:ln w="19050">
            <a:solidFill>
              <a:srgbClr val="0066FF"/>
            </a:solidFill>
            <a:headEnd type="none" w="med" len="med"/>
            <a:tailEnd type="none" w="med" len="med"/>
          </a:ln>
          <a:effectLst/>
        </p:spPr>
      </p:pic>
      <p:sp>
        <p:nvSpPr>
          <p:cNvPr id="3" name="Rectangle 2">
            <a:extLst>
              <a:ext uri="{FF2B5EF4-FFF2-40B4-BE49-F238E27FC236}">
                <a16:creationId xmlns:a16="http://schemas.microsoft.com/office/drawing/2014/main" id="{51F0A133-735A-4D56-9B05-D92E5ABAFAD5}"/>
              </a:ext>
            </a:extLst>
          </p:cNvPr>
          <p:cNvSpPr/>
          <p:nvPr/>
        </p:nvSpPr>
        <p:spPr bwMode="auto">
          <a:xfrm>
            <a:off x="10579100" y="3089275"/>
            <a:ext cx="679450" cy="2032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4" name="Picture 3" descr="Icon&#10;&#10;Description automatically generated">
            <a:extLst>
              <a:ext uri="{FF2B5EF4-FFF2-40B4-BE49-F238E27FC236}">
                <a16:creationId xmlns:a16="http://schemas.microsoft.com/office/drawing/2014/main" id="{0C909649-C07A-D0A2-FA19-16D75BE9B4DF}"/>
              </a:ext>
            </a:extLst>
          </p:cNvPr>
          <p:cNvPicPr>
            <a:picLocks noChangeAspect="1"/>
          </p:cNvPicPr>
          <p:nvPr/>
        </p:nvPicPr>
        <p:blipFill>
          <a:blip r:embed="rId4"/>
          <a:stretch>
            <a:fillRect/>
          </a:stretch>
        </p:blipFill>
        <p:spPr>
          <a:xfrm>
            <a:off x="11092087" y="180737"/>
            <a:ext cx="816450" cy="816450"/>
          </a:xfrm>
          <a:prstGeom prst="rect">
            <a:avLst/>
          </a:prstGeom>
        </p:spPr>
      </p:pic>
    </p:spTree>
    <p:extLst>
      <p:ext uri="{BB962C8B-B14F-4D97-AF65-F5344CB8AC3E}">
        <p14:creationId xmlns:p14="http://schemas.microsoft.com/office/powerpoint/2010/main" val="187850531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a:xfrm>
            <a:off x="588263" y="457200"/>
            <a:ext cx="8631937" cy="553998"/>
          </a:xfrm>
        </p:spPr>
        <p:txBody>
          <a:bodyPr/>
          <a:lstStyle/>
          <a:p>
            <a:r>
              <a:rPr lang="en-US" dirty="0"/>
              <a:t>Add artificial intelligence to your flow without writing code</a:t>
            </a:r>
          </a:p>
        </p:txBody>
      </p:sp>
      <p:sp>
        <p:nvSpPr>
          <p:cNvPr id="16" name="Rectangle 15">
            <a:extLst>
              <a:ext uri="{FF2B5EF4-FFF2-40B4-BE49-F238E27FC236}">
                <a16:creationId xmlns:a16="http://schemas.microsoft.com/office/drawing/2014/main" id="{4B823272-E336-4E12-901A-AE3D9A5CF7AF}"/>
              </a:ext>
            </a:extLst>
          </p:cNvPr>
          <p:cNvSpPr/>
          <p:nvPr/>
        </p:nvSpPr>
        <p:spPr>
          <a:xfrm>
            <a:off x="582612" y="1937819"/>
            <a:ext cx="11057452" cy="1523494"/>
          </a:xfrm>
          <a:prstGeom prst="rect">
            <a:avLst/>
          </a:prstGeom>
        </p:spPr>
        <p:txBody>
          <a:bodyPr wrap="square" lIns="0" tIns="0" rIns="0">
            <a:spAutoFit/>
          </a:bodyPr>
          <a:lstStyle/>
          <a:p>
            <a:r>
              <a:rPr lang="en-US" sz="2400" dirty="0">
                <a:latin typeface="+mj-lt"/>
              </a:rPr>
              <a:t>To take advantage of these AI capabilities you must first build a model. </a:t>
            </a:r>
            <a:br>
              <a:rPr lang="en-US" sz="2400" dirty="0">
                <a:latin typeface="+mj-lt"/>
              </a:rPr>
            </a:br>
            <a:r>
              <a:rPr lang="en-US" sz="2400" dirty="0">
                <a:latin typeface="+mj-lt"/>
              </a:rPr>
              <a:t>From </a:t>
            </a:r>
            <a:r>
              <a:rPr lang="en-US" sz="2400" dirty="0">
                <a:solidFill>
                  <a:srgbClr val="0066FF"/>
                </a:solidFill>
                <a:latin typeface="+mj-lt"/>
                <a:hlinkClick r:id="rId2">
                  <a:extLst>
                    <a:ext uri="{A12FA001-AC4F-418D-AE19-62706E023703}">
                      <ahyp:hlinkClr xmlns:ahyp="http://schemas.microsoft.com/office/drawing/2018/hyperlinkcolor" val="tx"/>
                    </a:ext>
                  </a:extLst>
                </a:hlinkClick>
              </a:rPr>
              <a:t>make.powerapps.com</a:t>
            </a:r>
            <a:r>
              <a:rPr lang="en-US" sz="2400" dirty="0">
                <a:solidFill>
                  <a:srgbClr val="0066FF"/>
                </a:solidFill>
                <a:latin typeface="+mj-lt"/>
              </a:rPr>
              <a:t> </a:t>
            </a:r>
            <a:r>
              <a:rPr lang="en-US" sz="2400" dirty="0">
                <a:latin typeface="+mj-lt"/>
              </a:rPr>
              <a:t>a wizard guides you through building </a:t>
            </a:r>
            <a:br>
              <a:rPr lang="en-US" sz="2400" dirty="0">
                <a:latin typeface="+mj-lt"/>
              </a:rPr>
            </a:br>
            <a:r>
              <a:rPr lang="en-US" sz="2400" dirty="0">
                <a:latin typeface="+mj-lt"/>
              </a:rPr>
              <a:t>and training the model. Currently, there are four available AI models available to build:</a:t>
            </a:r>
          </a:p>
        </p:txBody>
      </p:sp>
      <p:sp>
        <p:nvSpPr>
          <p:cNvPr id="9" name="Rectangle 8">
            <a:extLst>
              <a:ext uri="{FF2B5EF4-FFF2-40B4-BE49-F238E27FC236}">
                <a16:creationId xmlns:a16="http://schemas.microsoft.com/office/drawing/2014/main" id="{87D42B80-9EB8-435E-97D6-2A68FF86DCB4}"/>
              </a:ext>
            </a:extLst>
          </p:cNvPr>
          <p:cNvSpPr>
            <a:spLocks/>
          </p:cNvSpPr>
          <p:nvPr/>
        </p:nvSpPr>
        <p:spPr bwMode="auto">
          <a:xfrm>
            <a:off x="584198" y="3597132"/>
            <a:ext cx="2651325" cy="26374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spcBef>
                <a:spcPts val="600"/>
              </a:spcBef>
            </a:pPr>
            <a:r>
              <a:rPr lang="en-US" sz="2000" dirty="0">
                <a:solidFill>
                  <a:schemeClr val="tx1"/>
                </a:solidFill>
                <a:latin typeface="+mj-lt"/>
              </a:rPr>
              <a:t>Form processor:</a:t>
            </a:r>
          </a:p>
          <a:p>
            <a:pPr marL="0" lvl="1" fontAlgn="base">
              <a:spcBef>
                <a:spcPts val="600"/>
              </a:spcBef>
            </a:pPr>
            <a:r>
              <a:rPr lang="en-US" sz="1800" dirty="0">
                <a:solidFill>
                  <a:schemeClr val="tx1"/>
                </a:solidFill>
              </a:rPr>
              <a:t>This model extracts text from an uploaded image or taken photo</a:t>
            </a:r>
          </a:p>
        </p:txBody>
      </p:sp>
      <p:sp>
        <p:nvSpPr>
          <p:cNvPr id="11" name="Rectangle 10">
            <a:extLst>
              <a:ext uri="{FF2B5EF4-FFF2-40B4-BE49-F238E27FC236}">
                <a16:creationId xmlns:a16="http://schemas.microsoft.com/office/drawing/2014/main" id="{32288B59-0081-4417-BE0D-1FAA1428F35F}"/>
              </a:ext>
            </a:extLst>
          </p:cNvPr>
          <p:cNvSpPr>
            <a:spLocks/>
          </p:cNvSpPr>
          <p:nvPr/>
        </p:nvSpPr>
        <p:spPr bwMode="auto">
          <a:xfrm>
            <a:off x="3375486" y="3597132"/>
            <a:ext cx="2651325" cy="26374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fontAlgn="base">
              <a:spcBef>
                <a:spcPts val="600"/>
              </a:spcBef>
            </a:pPr>
            <a:r>
              <a:rPr lang="en-US" sz="2000" dirty="0">
                <a:solidFill>
                  <a:schemeClr val="tx1"/>
                </a:solidFill>
                <a:latin typeface="+mj-lt"/>
              </a:rPr>
              <a:t>Object detector:</a:t>
            </a:r>
          </a:p>
          <a:p>
            <a:pPr fontAlgn="base">
              <a:spcBef>
                <a:spcPts val="600"/>
              </a:spcBef>
            </a:pPr>
            <a:r>
              <a:rPr lang="en-US" sz="1800" dirty="0">
                <a:solidFill>
                  <a:schemeClr val="tx1"/>
                </a:solidFill>
              </a:rPr>
              <a:t>This model identifies objects from an uploaded image or taken photo and then provides a count of the number objects present</a:t>
            </a:r>
          </a:p>
        </p:txBody>
      </p:sp>
      <p:sp>
        <p:nvSpPr>
          <p:cNvPr id="13" name="Rectangle 12">
            <a:extLst>
              <a:ext uri="{FF2B5EF4-FFF2-40B4-BE49-F238E27FC236}">
                <a16:creationId xmlns:a16="http://schemas.microsoft.com/office/drawing/2014/main" id="{5A62B99F-25F8-4E2F-A0DC-13B9E2B37597}"/>
              </a:ext>
            </a:extLst>
          </p:cNvPr>
          <p:cNvSpPr>
            <a:spLocks/>
          </p:cNvSpPr>
          <p:nvPr/>
        </p:nvSpPr>
        <p:spPr bwMode="auto">
          <a:xfrm>
            <a:off x="6166774" y="3597132"/>
            <a:ext cx="2651325" cy="26374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spcBef>
                <a:spcPts val="600"/>
              </a:spcBef>
            </a:pPr>
            <a:r>
              <a:rPr lang="en-US" sz="2000" dirty="0">
                <a:solidFill>
                  <a:schemeClr val="tx1"/>
                </a:solidFill>
                <a:latin typeface="+mj-lt"/>
              </a:rPr>
              <a:t>Prediction:</a:t>
            </a:r>
          </a:p>
          <a:p>
            <a:pPr>
              <a:spcBef>
                <a:spcPts val="600"/>
              </a:spcBef>
            </a:pPr>
            <a:r>
              <a:rPr lang="en-US" sz="1800" dirty="0">
                <a:solidFill>
                  <a:schemeClr val="tx1"/>
                </a:solidFill>
              </a:rPr>
              <a:t>This model predicts whether something will happen or not based on previous data history. More details in the following section</a:t>
            </a:r>
          </a:p>
        </p:txBody>
      </p:sp>
      <p:sp>
        <p:nvSpPr>
          <p:cNvPr id="15" name="Rectangle 14">
            <a:extLst>
              <a:ext uri="{FF2B5EF4-FFF2-40B4-BE49-F238E27FC236}">
                <a16:creationId xmlns:a16="http://schemas.microsoft.com/office/drawing/2014/main" id="{50A7FEA1-A773-4E36-BCDF-A38B47A47F35}"/>
              </a:ext>
            </a:extLst>
          </p:cNvPr>
          <p:cNvSpPr>
            <a:spLocks/>
          </p:cNvSpPr>
          <p:nvPr/>
        </p:nvSpPr>
        <p:spPr bwMode="auto">
          <a:xfrm>
            <a:off x="8958063" y="3597132"/>
            <a:ext cx="2651325" cy="26374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spcBef>
                <a:spcPts val="600"/>
              </a:spcBef>
            </a:pPr>
            <a:r>
              <a:rPr lang="en-US" sz="2000" dirty="0">
                <a:solidFill>
                  <a:schemeClr val="tx1"/>
                </a:solidFill>
                <a:latin typeface="+mj-lt"/>
              </a:rPr>
              <a:t>Text classification:</a:t>
            </a:r>
          </a:p>
          <a:p>
            <a:pPr>
              <a:spcBef>
                <a:spcPts val="600"/>
              </a:spcBef>
            </a:pPr>
            <a:r>
              <a:rPr lang="en-US" sz="1800" dirty="0">
                <a:solidFill>
                  <a:schemeClr val="tx1"/>
                </a:solidFill>
              </a:rPr>
              <a:t>This model categorizes text by its meaning, making it is easier to analyze</a:t>
            </a:r>
          </a:p>
        </p:txBody>
      </p:sp>
      <p:pic>
        <p:nvPicPr>
          <p:cNvPr id="3" name="Picture 2" descr="Icon&#10;&#10;Description automatically generated">
            <a:extLst>
              <a:ext uri="{FF2B5EF4-FFF2-40B4-BE49-F238E27FC236}">
                <a16:creationId xmlns:a16="http://schemas.microsoft.com/office/drawing/2014/main" id="{4E5C6E80-4B4F-7E56-5AE6-EF800815107D}"/>
              </a:ext>
            </a:extLst>
          </p:cNvPr>
          <p:cNvPicPr>
            <a:picLocks noChangeAspect="1"/>
          </p:cNvPicPr>
          <p:nvPr/>
        </p:nvPicPr>
        <p:blipFill>
          <a:blip r:embed="rId3"/>
          <a:stretch>
            <a:fillRect/>
          </a:stretch>
        </p:blipFill>
        <p:spPr>
          <a:xfrm>
            <a:off x="11092087" y="180737"/>
            <a:ext cx="816450" cy="816450"/>
          </a:xfrm>
          <a:prstGeom prst="rect">
            <a:avLst/>
          </a:prstGeom>
        </p:spPr>
      </p:pic>
    </p:spTree>
    <p:extLst>
      <p:ext uri="{BB962C8B-B14F-4D97-AF65-F5344CB8AC3E}">
        <p14:creationId xmlns:p14="http://schemas.microsoft.com/office/powerpoint/2010/main" val="96892726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45D85-98E8-4D4D-AD0A-7AFAF3134AF9}"/>
              </a:ext>
            </a:extLst>
          </p:cNvPr>
          <p:cNvSpPr>
            <a:spLocks noGrp="1"/>
          </p:cNvSpPr>
          <p:nvPr>
            <p:ph type="title"/>
          </p:nvPr>
        </p:nvSpPr>
        <p:spPr>
          <a:xfrm>
            <a:off x="588263" y="433754"/>
            <a:ext cx="11018520" cy="553998"/>
          </a:xfrm>
        </p:spPr>
        <p:txBody>
          <a:bodyPr/>
          <a:lstStyle/>
          <a:p>
            <a:r>
              <a:rPr lang="en-US"/>
              <a:t>Customer case study: </a:t>
            </a:r>
            <a:r>
              <a:rPr lang="en-US" err="1"/>
              <a:t>TruGreen</a:t>
            </a:r>
            <a:endParaRPr lang="en-US"/>
          </a:p>
        </p:txBody>
      </p:sp>
      <p:pic>
        <p:nvPicPr>
          <p:cNvPr id="7" name="Picture 6" descr="TruGreen's digital transformation infographic">
            <a:extLst>
              <a:ext uri="{FF2B5EF4-FFF2-40B4-BE49-F238E27FC236}">
                <a16:creationId xmlns:a16="http://schemas.microsoft.com/office/drawing/2014/main" id="{2E5BA798-6A48-4B1A-B3C3-BD1F9C6F0C9B}"/>
              </a:ext>
            </a:extLst>
          </p:cNvPr>
          <p:cNvPicPr>
            <a:picLocks noChangeAspect="1"/>
          </p:cNvPicPr>
          <p:nvPr/>
        </p:nvPicPr>
        <p:blipFill rotWithShape="1">
          <a:blip r:embed="rId3"/>
          <a:srcRect l="-13688" t="-1783" r="-12688" b="-1812"/>
          <a:stretch/>
        </p:blipFill>
        <p:spPr>
          <a:xfrm>
            <a:off x="588263" y="1186393"/>
            <a:ext cx="11021125" cy="5082646"/>
          </a:xfrm>
          <a:prstGeom prst="rect">
            <a:avLst/>
          </a:prstGeom>
          <a:noFill/>
          <a:ln w="19050">
            <a:solidFill>
              <a:srgbClr val="0066FF"/>
            </a:solidFill>
            <a:headEnd type="none" w="med" len="med"/>
            <a:tailEnd type="none" w="med" len="med"/>
          </a:ln>
          <a:effectLst/>
        </p:spPr>
      </p:pic>
      <p:sp>
        <p:nvSpPr>
          <p:cNvPr id="6" name="TextBox 5">
            <a:extLst>
              <a:ext uri="{FF2B5EF4-FFF2-40B4-BE49-F238E27FC236}">
                <a16:creationId xmlns:a16="http://schemas.microsoft.com/office/drawing/2014/main" id="{F79F1A0C-2678-41B1-8244-3D6C0CD9DCA8}"/>
              </a:ext>
            </a:extLst>
          </p:cNvPr>
          <p:cNvSpPr txBox="1"/>
          <p:nvPr/>
        </p:nvSpPr>
        <p:spPr>
          <a:xfrm>
            <a:off x="588263" y="6290334"/>
            <a:ext cx="6760306" cy="307777"/>
          </a:xfrm>
          <a:prstGeom prst="rect">
            <a:avLst/>
          </a:prstGeom>
          <a:noFill/>
        </p:spPr>
        <p:txBody>
          <a:bodyPr wrap="square">
            <a:spAutoFit/>
          </a:bodyPr>
          <a:lstStyle/>
          <a:p>
            <a:r>
              <a:rPr lang="en-US" sz="1400" u="sng" kern="1200" dirty="0">
                <a:solidFill>
                  <a:srgbClr val="6A4B16"/>
                </a:solidFill>
                <a:effectLst/>
                <a:latin typeface="Segoe UI Light" pitchFamily="34" charset="0"/>
                <a:ea typeface="+mn-ea"/>
                <a:cs typeface="+mn-cs"/>
                <a:hlinkClick r:id="rId4">
                  <a:extLst>
                    <a:ext uri="{A12FA001-AC4F-418D-AE19-62706E023703}">
                      <ahyp:hlinkClr xmlns:ahyp="http://schemas.microsoft.com/office/drawing/2018/hyperlinkcolor" val="tx"/>
                    </a:ext>
                  </a:extLst>
                </a:hlinkClick>
              </a:rPr>
              <a:t>See full </a:t>
            </a:r>
            <a:r>
              <a:rPr lang="en-US" sz="1400" u="sng" kern="1200" dirty="0" err="1">
                <a:solidFill>
                  <a:srgbClr val="6A4B16"/>
                </a:solidFill>
                <a:effectLst/>
                <a:latin typeface="Segoe UI Light" pitchFamily="34" charset="0"/>
                <a:ea typeface="+mn-ea"/>
                <a:cs typeface="+mn-cs"/>
                <a:hlinkClick r:id="rId4">
                  <a:extLst>
                    <a:ext uri="{A12FA001-AC4F-418D-AE19-62706E023703}">
                      <ahyp:hlinkClr xmlns:ahyp="http://schemas.microsoft.com/office/drawing/2018/hyperlinkcolor" val="tx"/>
                    </a:ext>
                  </a:extLst>
                </a:hlinkClick>
              </a:rPr>
              <a:t>TruGreen</a:t>
            </a:r>
            <a:r>
              <a:rPr lang="en-US" sz="1400" u="sng" kern="1200" dirty="0">
                <a:effectLst/>
                <a:latin typeface="Segoe UI Light" pitchFamily="34" charset="0"/>
                <a:ea typeface="+mn-ea"/>
                <a:cs typeface="+mn-cs"/>
                <a:hlinkClick r:id="rId4">
                  <a:extLst>
                    <a:ext uri="{A12FA001-AC4F-418D-AE19-62706E023703}">
                      <ahyp:hlinkClr xmlns:ahyp="http://schemas.microsoft.com/office/drawing/2018/hyperlinkcolor" val="tx"/>
                    </a:ext>
                  </a:extLst>
                </a:hlinkClick>
              </a:rPr>
              <a:t> case study here.</a:t>
            </a:r>
            <a:endParaRPr lang="en-US" sz="1400" kern="1200" dirty="0">
              <a:effectLst/>
              <a:latin typeface="Segoe UI Light" pitchFamily="34" charset="0"/>
              <a:ea typeface="+mn-ea"/>
              <a:cs typeface="+mn-cs"/>
            </a:endParaRPr>
          </a:p>
        </p:txBody>
      </p:sp>
      <p:pic>
        <p:nvPicPr>
          <p:cNvPr id="4" name="Picture 3" descr="Icon&#10;&#10;Description automatically generated">
            <a:extLst>
              <a:ext uri="{FF2B5EF4-FFF2-40B4-BE49-F238E27FC236}">
                <a16:creationId xmlns:a16="http://schemas.microsoft.com/office/drawing/2014/main" id="{347E3A41-7554-BA25-5B69-F7FFEE05F19F}"/>
              </a:ext>
            </a:extLst>
          </p:cNvPr>
          <p:cNvPicPr>
            <a:picLocks noChangeAspect="1"/>
          </p:cNvPicPr>
          <p:nvPr/>
        </p:nvPicPr>
        <p:blipFill>
          <a:blip r:embed="rId5"/>
          <a:stretch>
            <a:fillRect/>
          </a:stretch>
        </p:blipFill>
        <p:spPr>
          <a:xfrm>
            <a:off x="11092087" y="180737"/>
            <a:ext cx="816450" cy="816450"/>
          </a:xfrm>
          <a:prstGeom prst="rect">
            <a:avLst/>
          </a:prstGeom>
        </p:spPr>
      </p:pic>
    </p:spTree>
    <p:extLst>
      <p:ext uri="{BB962C8B-B14F-4D97-AF65-F5344CB8AC3E}">
        <p14:creationId xmlns:p14="http://schemas.microsoft.com/office/powerpoint/2010/main" val="63034068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B6DF-A218-4513-8C25-45EBC502BFE2}"/>
              </a:ext>
            </a:extLst>
          </p:cNvPr>
          <p:cNvSpPr>
            <a:spLocks noGrp="1"/>
          </p:cNvSpPr>
          <p:nvPr>
            <p:ph type="title"/>
          </p:nvPr>
        </p:nvSpPr>
        <p:spPr/>
        <p:txBody>
          <a:bodyPr/>
          <a:lstStyle/>
          <a:p>
            <a:r>
              <a:rPr lang="en-US"/>
              <a:t>Power Automate in action</a:t>
            </a:r>
          </a:p>
        </p:txBody>
      </p:sp>
      <p:pic>
        <p:nvPicPr>
          <p:cNvPr id="3" name="Picture 2" descr="Icon of a gear and a wrench going across it">
            <a:extLst>
              <a:ext uri="{FF2B5EF4-FFF2-40B4-BE49-F238E27FC236}">
                <a16:creationId xmlns:a16="http://schemas.microsoft.com/office/drawing/2014/main" id="{6BD4AD25-56AA-4103-9440-05F429A41A9D}"/>
              </a:ext>
            </a:extLst>
          </p:cNvPr>
          <p:cNvPicPr>
            <a:picLocks noChangeAspect="1"/>
          </p:cNvPicPr>
          <p:nvPr/>
        </p:nvPicPr>
        <p:blipFill>
          <a:blip r:embed="rId3"/>
          <a:stretch>
            <a:fillRect/>
          </a:stretch>
        </p:blipFill>
        <p:spPr>
          <a:xfrm>
            <a:off x="588260" y="2017712"/>
            <a:ext cx="1371600" cy="1371600"/>
          </a:xfrm>
          <a:prstGeom prst="rect">
            <a:avLst/>
          </a:prstGeom>
        </p:spPr>
      </p:pic>
      <p:sp>
        <p:nvSpPr>
          <p:cNvPr id="9" name="TextBox 8">
            <a:extLst>
              <a:ext uri="{FF2B5EF4-FFF2-40B4-BE49-F238E27FC236}">
                <a16:creationId xmlns:a16="http://schemas.microsoft.com/office/drawing/2014/main" id="{C40C2A0F-6589-4CBF-BF36-8F6D25292145}"/>
              </a:ext>
            </a:extLst>
          </p:cNvPr>
          <p:cNvSpPr txBox="1"/>
          <p:nvPr/>
        </p:nvSpPr>
        <p:spPr>
          <a:xfrm>
            <a:off x="2187350" y="2516815"/>
            <a:ext cx="7147150" cy="369332"/>
          </a:xfrm>
          <a:prstGeom prst="rect">
            <a:avLst/>
          </a:prstGeom>
          <a:noFill/>
        </p:spPr>
        <p:txBody>
          <a:bodyPr wrap="square" lIns="0" tIns="0" rIns="0" bIns="0" rtlCol="0" anchor="ctr">
            <a:spAutoFit/>
          </a:bodyPr>
          <a:lstStyle/>
          <a:p>
            <a:r>
              <a:rPr lang="en-US" sz="2400"/>
              <a:t>Demo: Create a flow with Power Automate</a:t>
            </a:r>
          </a:p>
        </p:txBody>
      </p:sp>
    </p:spTree>
    <p:extLst>
      <p:ext uri="{BB962C8B-B14F-4D97-AF65-F5344CB8AC3E}">
        <p14:creationId xmlns:p14="http://schemas.microsoft.com/office/powerpoint/2010/main" val="292220285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E53D-FC98-4B1C-B01A-082D96C70D3C}"/>
              </a:ext>
            </a:extLst>
          </p:cNvPr>
          <p:cNvSpPr>
            <a:spLocks noGrp="1"/>
          </p:cNvSpPr>
          <p:nvPr>
            <p:ph type="title"/>
          </p:nvPr>
        </p:nvSpPr>
        <p:spPr>
          <a:xfrm>
            <a:off x="585216" y="3185668"/>
            <a:ext cx="8914384" cy="443198"/>
          </a:xfrm>
        </p:spPr>
        <p:txBody>
          <a:bodyPr/>
          <a:lstStyle/>
          <a:p>
            <a:r>
              <a:rPr lang="en-US" dirty="0"/>
              <a:t>How to build an automated solution</a:t>
            </a:r>
          </a:p>
        </p:txBody>
      </p:sp>
      <p:pic>
        <p:nvPicPr>
          <p:cNvPr id="12" name="Picture 11" descr="Icon of a gear and a wrench going across it">
            <a:extLst>
              <a:ext uri="{FF2B5EF4-FFF2-40B4-BE49-F238E27FC236}">
                <a16:creationId xmlns:a16="http://schemas.microsoft.com/office/drawing/2014/main" id="{9468B1D2-664F-4134-9FD0-383DB47F7425}"/>
              </a:ext>
            </a:extLst>
          </p:cNvPr>
          <p:cNvPicPr>
            <a:picLocks noChangeAspect="1"/>
          </p:cNvPicPr>
          <p:nvPr/>
        </p:nvPicPr>
        <p:blipFill>
          <a:blip r:embed="rId3"/>
          <a:stretch>
            <a:fillRect/>
          </a:stretch>
        </p:blipFill>
        <p:spPr>
          <a:xfrm>
            <a:off x="10116567" y="2830286"/>
            <a:ext cx="1072133" cy="1072133"/>
          </a:xfrm>
          <a:prstGeom prst="rect">
            <a:avLst/>
          </a:prstGeom>
        </p:spPr>
      </p:pic>
    </p:spTree>
    <p:extLst>
      <p:ext uri="{BB962C8B-B14F-4D97-AF65-F5344CB8AC3E}">
        <p14:creationId xmlns:p14="http://schemas.microsoft.com/office/powerpoint/2010/main" val="271263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32273-7CD7-44D4-B60D-BFFCD631A0D8}"/>
              </a:ext>
            </a:extLst>
          </p:cNvPr>
          <p:cNvSpPr>
            <a:spLocks noGrp="1"/>
          </p:cNvSpPr>
          <p:nvPr>
            <p:ph type="title"/>
          </p:nvPr>
        </p:nvSpPr>
        <p:spPr/>
        <p:txBody>
          <a:bodyPr/>
          <a:lstStyle/>
          <a:p>
            <a:r>
              <a:rPr lang="en-US"/>
              <a:t>Introduction to Automation</a:t>
            </a:r>
            <a:endParaRPr lang="en-IN"/>
          </a:p>
        </p:txBody>
      </p:sp>
      <p:sp>
        <p:nvSpPr>
          <p:cNvPr id="3" name="Rectangle 2">
            <a:extLst>
              <a:ext uri="{FF2B5EF4-FFF2-40B4-BE49-F238E27FC236}">
                <a16:creationId xmlns:a16="http://schemas.microsoft.com/office/drawing/2014/main" id="{0A2C14C5-1BCC-4D8D-8DF0-71A58637E3C1}"/>
              </a:ext>
            </a:extLst>
          </p:cNvPr>
          <p:cNvSpPr/>
          <p:nvPr/>
        </p:nvSpPr>
        <p:spPr>
          <a:xfrm>
            <a:off x="588263" y="1189627"/>
            <a:ext cx="3125215" cy="369332"/>
          </a:xfrm>
          <a:prstGeom prst="rect">
            <a:avLst/>
          </a:prstGeom>
        </p:spPr>
        <p:txBody>
          <a:bodyPr wrap="none" lIns="0" tIns="0" rIns="0" bIns="0">
            <a:spAutoFit/>
          </a:bodyPr>
          <a:lstStyle/>
          <a:p>
            <a:r>
              <a:rPr lang="en-US" sz="2400">
                <a:latin typeface="+mj-lt"/>
              </a:rPr>
              <a:t>In this lesson, you will:</a:t>
            </a:r>
          </a:p>
        </p:txBody>
      </p:sp>
      <p:pic>
        <p:nvPicPr>
          <p:cNvPr id="4" name="Picture 3" descr="Icon of a rectangle with bars within">
            <a:extLst>
              <a:ext uri="{FF2B5EF4-FFF2-40B4-BE49-F238E27FC236}">
                <a16:creationId xmlns:a16="http://schemas.microsoft.com/office/drawing/2014/main" id="{43F77958-EA57-48FF-B35F-B4F3880D44AE}"/>
              </a:ext>
            </a:extLst>
          </p:cNvPr>
          <p:cNvPicPr>
            <a:picLocks noChangeAspect="1"/>
          </p:cNvPicPr>
          <p:nvPr/>
        </p:nvPicPr>
        <p:blipFill>
          <a:blip r:embed="rId3"/>
          <a:stretch>
            <a:fillRect/>
          </a:stretch>
        </p:blipFill>
        <p:spPr>
          <a:xfrm>
            <a:off x="588262" y="1808900"/>
            <a:ext cx="713232" cy="713232"/>
          </a:xfrm>
          <a:prstGeom prst="rect">
            <a:avLst/>
          </a:prstGeom>
        </p:spPr>
      </p:pic>
      <p:sp>
        <p:nvSpPr>
          <p:cNvPr id="5" name="TextBox 4">
            <a:extLst>
              <a:ext uri="{FF2B5EF4-FFF2-40B4-BE49-F238E27FC236}">
                <a16:creationId xmlns:a16="http://schemas.microsoft.com/office/drawing/2014/main" id="{605275BB-48E8-490F-AD80-13861560CC64}"/>
              </a:ext>
            </a:extLst>
          </p:cNvPr>
          <p:cNvSpPr txBox="1"/>
          <p:nvPr/>
        </p:nvSpPr>
        <p:spPr>
          <a:xfrm>
            <a:off x="1777257" y="1993521"/>
            <a:ext cx="4464956" cy="307777"/>
          </a:xfrm>
          <a:prstGeom prst="rect">
            <a:avLst/>
          </a:prstGeom>
          <a:noFill/>
        </p:spPr>
        <p:txBody>
          <a:bodyPr wrap="square" lIns="0" tIns="0" rIns="0" bIns="0" rtlCol="0" anchor="ctr">
            <a:spAutoFit/>
          </a:bodyPr>
          <a:lstStyle/>
          <a:p>
            <a:r>
              <a:rPr lang="en-US" sz="2000"/>
              <a:t>Create a flow from a template</a:t>
            </a:r>
            <a:endParaRPr lang="en-US" sz="2000" dirty="0"/>
          </a:p>
        </p:txBody>
      </p:sp>
      <p:cxnSp>
        <p:nvCxnSpPr>
          <p:cNvPr id="6" name="Straight Connector 5">
            <a:extLst>
              <a:ext uri="{FF2B5EF4-FFF2-40B4-BE49-F238E27FC236}">
                <a16:creationId xmlns:a16="http://schemas.microsoft.com/office/drawing/2014/main" id="{174801B5-DC49-4ABD-98DB-A7DA59D01EC5}"/>
              </a:ext>
              <a:ext uri="{C183D7F6-B498-43B3-948B-1728B52AA6E4}">
                <adec:decorative xmlns:adec="http://schemas.microsoft.com/office/drawing/2017/decorative" val="1"/>
              </a:ext>
            </a:extLst>
          </p:cNvPr>
          <p:cNvCxnSpPr>
            <a:cxnSpLocks/>
          </p:cNvCxnSpPr>
          <p:nvPr/>
        </p:nvCxnSpPr>
        <p:spPr>
          <a:xfrm>
            <a:off x="1757085" y="2564375"/>
            <a:ext cx="44649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descr="Icon of five circles that are inter-connected to each circle with a line">
            <a:extLst>
              <a:ext uri="{FF2B5EF4-FFF2-40B4-BE49-F238E27FC236}">
                <a16:creationId xmlns:a16="http://schemas.microsoft.com/office/drawing/2014/main" id="{4E694960-06AA-41CE-997D-2279C7904E49}"/>
              </a:ext>
            </a:extLst>
          </p:cNvPr>
          <p:cNvPicPr>
            <a:picLocks noChangeAspect="1"/>
          </p:cNvPicPr>
          <p:nvPr/>
        </p:nvPicPr>
        <p:blipFill>
          <a:blip r:embed="rId4"/>
          <a:stretch>
            <a:fillRect/>
          </a:stretch>
        </p:blipFill>
        <p:spPr>
          <a:xfrm>
            <a:off x="588262" y="2754176"/>
            <a:ext cx="713232" cy="713232"/>
          </a:xfrm>
          <a:prstGeom prst="rect">
            <a:avLst/>
          </a:prstGeom>
        </p:spPr>
      </p:pic>
      <p:sp>
        <p:nvSpPr>
          <p:cNvPr id="8" name="TextBox 7">
            <a:extLst>
              <a:ext uri="{FF2B5EF4-FFF2-40B4-BE49-F238E27FC236}">
                <a16:creationId xmlns:a16="http://schemas.microsoft.com/office/drawing/2014/main" id="{C5C61BD7-60FE-4CD2-944B-FBA76DC46FE8}"/>
              </a:ext>
            </a:extLst>
          </p:cNvPr>
          <p:cNvSpPr txBox="1"/>
          <p:nvPr/>
        </p:nvSpPr>
        <p:spPr>
          <a:xfrm>
            <a:off x="1783981" y="2887211"/>
            <a:ext cx="4464956" cy="307777"/>
          </a:xfrm>
          <a:prstGeom prst="rect">
            <a:avLst/>
          </a:prstGeom>
          <a:noFill/>
        </p:spPr>
        <p:txBody>
          <a:bodyPr wrap="square" lIns="0" tIns="0" rIns="0" bIns="0" rtlCol="0" anchor="ctr">
            <a:spAutoFit/>
          </a:bodyPr>
          <a:lstStyle/>
          <a:p>
            <a:r>
              <a:rPr lang="en-US" sz="2000" dirty="0"/>
              <a:t>Create a recurring flow on a schedule</a:t>
            </a:r>
          </a:p>
        </p:txBody>
      </p:sp>
      <p:cxnSp>
        <p:nvCxnSpPr>
          <p:cNvPr id="9" name="Straight Connector 8">
            <a:extLst>
              <a:ext uri="{FF2B5EF4-FFF2-40B4-BE49-F238E27FC236}">
                <a16:creationId xmlns:a16="http://schemas.microsoft.com/office/drawing/2014/main" id="{4D937A64-5341-41CE-9050-B81F1F0A7A68}"/>
              </a:ext>
              <a:ext uri="{C183D7F6-B498-43B3-948B-1728B52AA6E4}">
                <adec:decorative xmlns:adec="http://schemas.microsoft.com/office/drawing/2017/decorative" val="1"/>
              </a:ext>
            </a:extLst>
          </p:cNvPr>
          <p:cNvCxnSpPr>
            <a:cxnSpLocks/>
          </p:cNvCxnSpPr>
          <p:nvPr/>
        </p:nvCxnSpPr>
        <p:spPr>
          <a:xfrm>
            <a:off x="1763809" y="3396801"/>
            <a:ext cx="44649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Picture 9" descr="Icon of a gear and a wrench going across it">
            <a:extLst>
              <a:ext uri="{FF2B5EF4-FFF2-40B4-BE49-F238E27FC236}">
                <a16:creationId xmlns:a16="http://schemas.microsoft.com/office/drawing/2014/main" id="{718D5FFD-4922-4759-9FFF-2C048730F674}"/>
              </a:ext>
            </a:extLst>
          </p:cNvPr>
          <p:cNvPicPr>
            <a:picLocks noChangeAspect="1"/>
          </p:cNvPicPr>
          <p:nvPr/>
        </p:nvPicPr>
        <p:blipFill>
          <a:blip r:embed="rId5"/>
          <a:stretch>
            <a:fillRect/>
          </a:stretch>
        </p:blipFill>
        <p:spPr>
          <a:xfrm>
            <a:off x="588262" y="3724732"/>
            <a:ext cx="713232" cy="713232"/>
          </a:xfrm>
          <a:prstGeom prst="rect">
            <a:avLst/>
          </a:prstGeom>
        </p:spPr>
      </p:pic>
      <p:sp>
        <p:nvSpPr>
          <p:cNvPr id="11" name="TextBox 10">
            <a:extLst>
              <a:ext uri="{FF2B5EF4-FFF2-40B4-BE49-F238E27FC236}">
                <a16:creationId xmlns:a16="http://schemas.microsoft.com/office/drawing/2014/main" id="{9295A6A1-E5A8-4208-ABCF-ED35B9DF70EB}"/>
              </a:ext>
            </a:extLst>
          </p:cNvPr>
          <p:cNvSpPr txBox="1"/>
          <p:nvPr/>
        </p:nvSpPr>
        <p:spPr>
          <a:xfrm>
            <a:off x="1790702" y="3821242"/>
            <a:ext cx="4464956" cy="307777"/>
          </a:xfrm>
          <a:prstGeom prst="rect">
            <a:avLst/>
          </a:prstGeom>
          <a:noFill/>
        </p:spPr>
        <p:txBody>
          <a:bodyPr wrap="square" lIns="0" tIns="0" rIns="0" bIns="0" rtlCol="0" anchor="ctr">
            <a:spAutoFit/>
          </a:bodyPr>
          <a:lstStyle/>
          <a:p>
            <a:r>
              <a:rPr lang="en-US" sz="2000" dirty="0"/>
              <a:t>Create a flow triggered by a button</a:t>
            </a:r>
          </a:p>
        </p:txBody>
      </p:sp>
      <p:cxnSp>
        <p:nvCxnSpPr>
          <p:cNvPr id="12" name="Straight Connector 11">
            <a:extLst>
              <a:ext uri="{FF2B5EF4-FFF2-40B4-BE49-F238E27FC236}">
                <a16:creationId xmlns:a16="http://schemas.microsoft.com/office/drawing/2014/main" id="{8EE6C35E-4D9F-482A-AA2B-293CA7220B9B}"/>
              </a:ext>
              <a:ext uri="{C183D7F6-B498-43B3-948B-1728B52AA6E4}">
                <adec:decorative xmlns:adec="http://schemas.microsoft.com/office/drawing/2017/decorative" val="1"/>
              </a:ext>
            </a:extLst>
          </p:cNvPr>
          <p:cNvCxnSpPr>
            <a:cxnSpLocks/>
          </p:cNvCxnSpPr>
          <p:nvPr/>
        </p:nvCxnSpPr>
        <p:spPr>
          <a:xfrm>
            <a:off x="1770533" y="4392096"/>
            <a:ext cx="44649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12" descr="Icon of a magnifying glass">
            <a:extLst>
              <a:ext uri="{FF2B5EF4-FFF2-40B4-BE49-F238E27FC236}">
                <a16:creationId xmlns:a16="http://schemas.microsoft.com/office/drawing/2014/main" id="{22D5EA59-DCB9-4037-92E4-29BEE9B77A6E}"/>
              </a:ext>
            </a:extLst>
          </p:cNvPr>
          <p:cNvPicPr>
            <a:picLocks noChangeAspect="1"/>
          </p:cNvPicPr>
          <p:nvPr/>
        </p:nvPicPr>
        <p:blipFill>
          <a:blip r:embed="rId6"/>
          <a:stretch>
            <a:fillRect/>
          </a:stretch>
        </p:blipFill>
        <p:spPr>
          <a:xfrm>
            <a:off x="588262" y="4608103"/>
            <a:ext cx="713232" cy="713232"/>
          </a:xfrm>
          <a:prstGeom prst="rect">
            <a:avLst/>
          </a:prstGeom>
        </p:spPr>
      </p:pic>
      <p:sp>
        <p:nvSpPr>
          <p:cNvPr id="25" name="TextBox 24">
            <a:extLst>
              <a:ext uri="{FF2B5EF4-FFF2-40B4-BE49-F238E27FC236}">
                <a16:creationId xmlns:a16="http://schemas.microsoft.com/office/drawing/2014/main" id="{A21EE030-DC8D-4B83-A0C5-9C03B7AC82AD}"/>
              </a:ext>
            </a:extLst>
          </p:cNvPr>
          <p:cNvSpPr txBox="1"/>
          <p:nvPr/>
        </p:nvSpPr>
        <p:spPr>
          <a:xfrm>
            <a:off x="1757085" y="4586564"/>
            <a:ext cx="4464956" cy="615553"/>
          </a:xfrm>
          <a:prstGeom prst="rect">
            <a:avLst/>
          </a:prstGeom>
          <a:noFill/>
        </p:spPr>
        <p:txBody>
          <a:bodyPr wrap="square" lIns="0" tIns="0" rIns="0" bIns="0" rtlCol="0" anchor="ctr">
            <a:spAutoFit/>
          </a:bodyPr>
          <a:lstStyle/>
          <a:p>
            <a:r>
              <a:rPr lang="en-US" sz="2000" dirty="0"/>
              <a:t>Automate an approval request and discover the approval center</a:t>
            </a:r>
          </a:p>
        </p:txBody>
      </p:sp>
    </p:spTree>
    <p:extLst>
      <p:ext uri="{BB962C8B-B14F-4D97-AF65-F5344CB8AC3E}">
        <p14:creationId xmlns:p14="http://schemas.microsoft.com/office/powerpoint/2010/main" val="413577563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a:t>Create a flow from a template</a:t>
            </a:r>
          </a:p>
        </p:txBody>
      </p:sp>
      <p:sp>
        <p:nvSpPr>
          <p:cNvPr id="14" name="Rectangle 13">
            <a:extLst>
              <a:ext uri="{FF2B5EF4-FFF2-40B4-BE49-F238E27FC236}">
                <a16:creationId xmlns:a16="http://schemas.microsoft.com/office/drawing/2014/main" id="{EAC0906E-23F6-4116-97C7-13707E5A93C7}"/>
              </a:ext>
            </a:extLst>
          </p:cNvPr>
          <p:cNvSpPr/>
          <p:nvPr/>
        </p:nvSpPr>
        <p:spPr>
          <a:xfrm>
            <a:off x="585217" y="1436688"/>
            <a:ext cx="2448269" cy="158306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t" anchorCtr="0">
            <a:noAutofit/>
          </a:bodyPr>
          <a:lstStyle/>
          <a:p>
            <a:pPr marL="0" lvl="0" indent="0" algn="l" defTabSz="577850">
              <a:spcBef>
                <a:spcPct val="0"/>
              </a:spcBef>
              <a:spcAft>
                <a:spcPct val="35000"/>
              </a:spcAft>
              <a:buNone/>
            </a:pPr>
            <a:r>
              <a:rPr lang="en-US" sz="2000" kern="1200">
                <a:solidFill>
                  <a:schemeClr val="tx1"/>
                </a:solidFill>
              </a:rPr>
              <a:t>Search using keywords for relevant templates</a:t>
            </a:r>
            <a:endParaRPr lang="en-IN" sz="2000" kern="1200">
              <a:solidFill>
                <a:schemeClr val="tx1"/>
              </a:solidFill>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585217" y="3182040"/>
            <a:ext cx="2448269" cy="247104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t" anchorCtr="0">
            <a:noAutofit/>
          </a:bodyPr>
          <a:lstStyle/>
          <a:p>
            <a:pPr marL="0" lvl="0" indent="0" algn="l" defTabSz="577850">
              <a:spcBef>
                <a:spcPct val="0"/>
              </a:spcBef>
              <a:spcAft>
                <a:spcPct val="35000"/>
              </a:spcAft>
              <a:buNone/>
            </a:pPr>
            <a:r>
              <a:rPr lang="en-US" sz="2000" kern="1200" dirty="0">
                <a:solidFill>
                  <a:schemeClr val="tx1"/>
                </a:solidFill>
              </a:rPr>
              <a:t>Example template: Create a flow to save email attachments to OneDrive for Business</a:t>
            </a:r>
            <a:endParaRPr lang="en-IN" sz="2000" kern="1200" dirty="0">
              <a:solidFill>
                <a:schemeClr val="tx1"/>
              </a:solidFill>
            </a:endParaRPr>
          </a:p>
        </p:txBody>
      </p:sp>
      <p:pic>
        <p:nvPicPr>
          <p:cNvPr id="9" name="Picture 2" descr="Screenshot of Power Automate  page showing the different templates">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2" t="-3103" r="-1602" b="-3103"/>
          <a:stretch/>
        </p:blipFill>
        <p:spPr bwMode="auto">
          <a:xfrm>
            <a:off x="3193145" y="1436688"/>
            <a:ext cx="8413638" cy="4216398"/>
          </a:xfrm>
          <a:prstGeom prst="rect">
            <a:avLst/>
          </a:prstGeom>
          <a:noFill/>
          <a:ln w="19050">
            <a:solidFill>
              <a:srgbClr val="0066FF"/>
            </a:solidFill>
            <a:headEnd type="none" w="med" len="med"/>
            <a:tailEnd type="none" w="med" len="med"/>
          </a:ln>
          <a:effectLst/>
          <a:extLst>
            <a:ext uri="{909E8E84-426E-40DD-AFC4-6F175D3DCCD1}">
              <a14:hiddenFill xmlns:a14="http://schemas.microsoft.com/office/drawing/2010/main">
                <a:solidFill>
                  <a:srgbClr val="FFFFFF"/>
                </a:solidFill>
              </a14:hiddenFill>
            </a:ext>
          </a:extLst>
        </p:spPr>
      </p:pic>
      <p:pic>
        <p:nvPicPr>
          <p:cNvPr id="4" name="Picture 3" descr="Icon&#10;&#10;Description automatically generated">
            <a:extLst>
              <a:ext uri="{FF2B5EF4-FFF2-40B4-BE49-F238E27FC236}">
                <a16:creationId xmlns:a16="http://schemas.microsoft.com/office/drawing/2014/main" id="{8A958C73-A5BD-CD94-9C08-896B1DD1D942}"/>
              </a:ext>
            </a:extLst>
          </p:cNvPr>
          <p:cNvPicPr>
            <a:picLocks noChangeAspect="1"/>
          </p:cNvPicPr>
          <p:nvPr/>
        </p:nvPicPr>
        <p:blipFill>
          <a:blip r:embed="rId4"/>
          <a:stretch>
            <a:fillRect/>
          </a:stretch>
        </p:blipFill>
        <p:spPr>
          <a:xfrm>
            <a:off x="11092087" y="180737"/>
            <a:ext cx="816450" cy="816450"/>
          </a:xfrm>
          <a:prstGeom prst="rect">
            <a:avLst/>
          </a:prstGeom>
        </p:spPr>
      </p:pic>
    </p:spTree>
    <p:extLst>
      <p:ext uri="{BB962C8B-B14F-4D97-AF65-F5344CB8AC3E}">
        <p14:creationId xmlns:p14="http://schemas.microsoft.com/office/powerpoint/2010/main" val="415601988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469C4238-4207-4BE5-8AC8-D1BBB0DD7F4B}"/>
              </a:ext>
            </a:extLst>
          </p:cNvPr>
          <p:cNvSpPr>
            <a:spLocks noGrp="1"/>
          </p:cNvSpPr>
          <p:nvPr>
            <p:ph type="title"/>
          </p:nvPr>
        </p:nvSpPr>
        <p:spPr/>
        <p:txBody>
          <a:bodyPr/>
          <a:lstStyle/>
          <a:p>
            <a:r>
              <a:rPr lang="en-US" dirty="0"/>
              <a:t>Important concepts in Microsoft Power Automate</a:t>
            </a:r>
          </a:p>
        </p:txBody>
      </p:sp>
      <p:sp>
        <p:nvSpPr>
          <p:cNvPr id="7" name="Rectangle 6">
            <a:extLst>
              <a:ext uri="{FF2B5EF4-FFF2-40B4-BE49-F238E27FC236}">
                <a16:creationId xmlns:a16="http://schemas.microsoft.com/office/drawing/2014/main" id="{7EAA65D6-FA53-41C2-B66C-1A17D2DEDCC9}"/>
              </a:ext>
            </a:extLst>
          </p:cNvPr>
          <p:cNvSpPr>
            <a:spLocks/>
          </p:cNvSpPr>
          <p:nvPr/>
        </p:nvSpPr>
        <p:spPr bwMode="auto">
          <a:xfrm>
            <a:off x="584198" y="1799771"/>
            <a:ext cx="5352145" cy="323668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r>
              <a:rPr lang="en-US" sz="2000" dirty="0">
                <a:solidFill>
                  <a:schemeClr val="tx1"/>
                </a:solidFill>
                <a:latin typeface="+mj-lt"/>
              </a:rPr>
              <a:t>Keep these concepts in mind when building flows:</a:t>
            </a:r>
          </a:p>
          <a:p>
            <a:pPr marL="0" lvl="1">
              <a:spcBef>
                <a:spcPts val="300"/>
              </a:spcBef>
              <a:spcAft>
                <a:spcPts val="300"/>
              </a:spcAft>
            </a:pPr>
            <a:r>
              <a:rPr lang="en-US" sz="1800" dirty="0">
                <a:solidFill>
                  <a:schemeClr val="tx1"/>
                </a:solidFill>
              </a:rPr>
              <a:t>Every flow has two main parts:</a:t>
            </a:r>
          </a:p>
          <a:p>
            <a:pPr marL="285750" lvl="1" indent="-285750">
              <a:spcBef>
                <a:spcPts val="300"/>
              </a:spcBef>
              <a:spcAft>
                <a:spcPts val="300"/>
              </a:spcAft>
              <a:buFontTx/>
              <a:buChar char="-"/>
            </a:pPr>
            <a:r>
              <a:rPr lang="en-US" sz="1800" dirty="0">
                <a:solidFill>
                  <a:schemeClr val="tx1"/>
                </a:solidFill>
              </a:rPr>
              <a:t>a trigger</a:t>
            </a:r>
          </a:p>
          <a:p>
            <a:pPr marL="285750" lvl="1" indent="-285750">
              <a:spcBef>
                <a:spcPts val="300"/>
              </a:spcBef>
              <a:spcAft>
                <a:spcPts val="300"/>
              </a:spcAft>
              <a:buFontTx/>
              <a:buChar char="-"/>
            </a:pPr>
            <a:r>
              <a:rPr lang="en-US" sz="1800" dirty="0">
                <a:solidFill>
                  <a:schemeClr val="tx1"/>
                </a:solidFill>
              </a:rPr>
              <a:t>one or more actions</a:t>
            </a:r>
          </a:p>
          <a:p>
            <a:pPr marL="0" lvl="1">
              <a:spcBef>
                <a:spcPts val="300"/>
              </a:spcBef>
              <a:spcAft>
                <a:spcPts val="300"/>
              </a:spcAft>
            </a:pPr>
            <a:r>
              <a:rPr lang="en-US" sz="1800" dirty="0">
                <a:solidFill>
                  <a:schemeClr val="tx1"/>
                </a:solidFill>
              </a:rPr>
              <a:t>Think of the trigger as the starting action for the flow</a:t>
            </a:r>
          </a:p>
          <a:p>
            <a:pPr marL="0" lvl="1">
              <a:spcBef>
                <a:spcPts val="300"/>
              </a:spcBef>
              <a:spcAft>
                <a:spcPts val="300"/>
              </a:spcAft>
            </a:pPr>
            <a:r>
              <a:rPr lang="en-US" sz="1800" dirty="0">
                <a:solidFill>
                  <a:schemeClr val="tx1"/>
                </a:solidFill>
              </a:rPr>
              <a:t>Actions are what you want to happen when a trigger is invoked.</a:t>
            </a:r>
          </a:p>
          <a:p>
            <a:pPr marL="0" lvl="1">
              <a:spcBef>
                <a:spcPts val="300"/>
              </a:spcBef>
              <a:spcAft>
                <a:spcPts val="300"/>
              </a:spcAft>
            </a:pPr>
            <a:endParaRPr lang="en-US" sz="1800" dirty="0">
              <a:solidFill>
                <a:schemeClr val="tx1"/>
              </a:solidFill>
            </a:endParaRPr>
          </a:p>
          <a:p>
            <a:pPr marL="0" lvl="1">
              <a:spcBef>
                <a:spcPts val="300"/>
              </a:spcBef>
              <a:spcAft>
                <a:spcPts val="300"/>
              </a:spcAft>
            </a:pPr>
            <a:endParaRPr lang="en-US" sz="1800" dirty="0">
              <a:solidFill>
                <a:schemeClr val="tx1"/>
              </a:solidFill>
            </a:endParaRPr>
          </a:p>
          <a:p>
            <a:pPr marL="285750" lvl="1" indent="-285750">
              <a:spcBef>
                <a:spcPts val="300"/>
              </a:spcBef>
              <a:spcAft>
                <a:spcPts val="300"/>
              </a:spcAft>
              <a:buFontTx/>
              <a:buChar char="-"/>
            </a:pPr>
            <a:endParaRPr lang="en-US" sz="1800" dirty="0">
              <a:solidFill>
                <a:schemeClr val="tx1"/>
              </a:solidFill>
            </a:endParaRPr>
          </a:p>
          <a:p>
            <a:pPr marL="285750" lvl="1" indent="-285750">
              <a:spcBef>
                <a:spcPts val="300"/>
              </a:spcBef>
              <a:spcAft>
                <a:spcPts val="300"/>
              </a:spcAft>
              <a:buFontTx/>
              <a:buChar char="-"/>
            </a:pPr>
            <a:endParaRPr lang="en-US" sz="1800" dirty="0">
              <a:solidFill>
                <a:schemeClr val="tx1"/>
              </a:solidFill>
            </a:endParaRPr>
          </a:p>
        </p:txBody>
      </p:sp>
      <p:sp>
        <p:nvSpPr>
          <p:cNvPr id="12" name="Rectangle 11">
            <a:extLst>
              <a:ext uri="{FF2B5EF4-FFF2-40B4-BE49-F238E27FC236}">
                <a16:creationId xmlns:a16="http://schemas.microsoft.com/office/drawing/2014/main" id="{4EF2CDEF-228C-4269-ACFD-A73492DBCB70}"/>
              </a:ext>
            </a:extLst>
          </p:cNvPr>
          <p:cNvSpPr>
            <a:spLocks/>
          </p:cNvSpPr>
          <p:nvPr/>
        </p:nvSpPr>
        <p:spPr bwMode="auto">
          <a:xfrm>
            <a:off x="6400801" y="1785257"/>
            <a:ext cx="5349240" cy="323697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r>
              <a:rPr lang="en-US" sz="2000" dirty="0">
                <a:solidFill>
                  <a:schemeClr val="tx1"/>
                </a:solidFill>
                <a:latin typeface="+mj-lt"/>
              </a:rPr>
              <a:t>Some examples of types of actions you can have in a flow include:</a:t>
            </a:r>
          </a:p>
          <a:p>
            <a:pPr marL="0" lvl="1">
              <a:spcBef>
                <a:spcPts val="300"/>
              </a:spcBef>
              <a:spcAft>
                <a:spcPts val="300"/>
              </a:spcAft>
            </a:pPr>
            <a:r>
              <a:rPr lang="en-US" sz="1800" dirty="0">
                <a:solidFill>
                  <a:schemeClr val="tx1"/>
                </a:solidFill>
              </a:rPr>
              <a:t>Loops</a:t>
            </a:r>
          </a:p>
          <a:p>
            <a:pPr marL="0" lvl="1">
              <a:spcBef>
                <a:spcPts val="300"/>
              </a:spcBef>
              <a:spcAft>
                <a:spcPts val="300"/>
              </a:spcAft>
            </a:pPr>
            <a:r>
              <a:rPr lang="en-US" sz="1800" dirty="0">
                <a:solidFill>
                  <a:schemeClr val="tx1"/>
                </a:solidFill>
              </a:rPr>
              <a:t>Switch </a:t>
            </a:r>
          </a:p>
          <a:p>
            <a:pPr marL="0" lvl="1">
              <a:spcBef>
                <a:spcPts val="300"/>
              </a:spcBef>
              <a:spcAft>
                <a:spcPts val="300"/>
              </a:spcAft>
            </a:pPr>
            <a:r>
              <a:rPr lang="en-US" sz="1800" dirty="0">
                <a:solidFill>
                  <a:schemeClr val="tx1"/>
                </a:solidFill>
              </a:rPr>
              <a:t>Do Until</a:t>
            </a:r>
          </a:p>
          <a:p>
            <a:pPr marL="0" lvl="1">
              <a:spcBef>
                <a:spcPts val="300"/>
              </a:spcBef>
              <a:spcAft>
                <a:spcPts val="300"/>
              </a:spcAft>
            </a:pPr>
            <a:r>
              <a:rPr lang="en-US" sz="1800" dirty="0">
                <a:solidFill>
                  <a:schemeClr val="tx1"/>
                </a:solidFill>
              </a:rPr>
              <a:t>Apply to each </a:t>
            </a:r>
          </a:p>
          <a:p>
            <a:pPr marL="0" lvl="1">
              <a:spcBef>
                <a:spcPts val="300"/>
              </a:spcBef>
              <a:spcAft>
                <a:spcPts val="300"/>
              </a:spcAft>
            </a:pPr>
            <a:r>
              <a:rPr lang="en-US" sz="1800" dirty="0">
                <a:solidFill>
                  <a:schemeClr val="tx1"/>
                </a:solidFill>
              </a:rPr>
              <a:t>Expressions</a:t>
            </a:r>
          </a:p>
        </p:txBody>
      </p:sp>
      <p:pic>
        <p:nvPicPr>
          <p:cNvPr id="2" name="Picture 1" descr="Icon&#10;&#10;Description automatically generated">
            <a:extLst>
              <a:ext uri="{FF2B5EF4-FFF2-40B4-BE49-F238E27FC236}">
                <a16:creationId xmlns:a16="http://schemas.microsoft.com/office/drawing/2014/main" id="{D0F73D9A-CD33-9BC7-F257-BF0F212DB086}"/>
              </a:ext>
            </a:extLst>
          </p:cNvPr>
          <p:cNvPicPr>
            <a:picLocks noChangeAspect="1"/>
          </p:cNvPicPr>
          <p:nvPr/>
        </p:nvPicPr>
        <p:blipFill>
          <a:blip r:embed="rId3"/>
          <a:stretch>
            <a:fillRect/>
          </a:stretch>
        </p:blipFill>
        <p:spPr>
          <a:xfrm>
            <a:off x="11092087" y="180737"/>
            <a:ext cx="816450" cy="816450"/>
          </a:xfrm>
          <a:prstGeom prst="rect">
            <a:avLst/>
          </a:prstGeom>
        </p:spPr>
      </p:pic>
    </p:spTree>
    <p:extLst>
      <p:ext uri="{BB962C8B-B14F-4D97-AF65-F5344CB8AC3E}">
        <p14:creationId xmlns:p14="http://schemas.microsoft.com/office/powerpoint/2010/main" val="53002537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p:txBody>
          <a:bodyPr/>
          <a:lstStyle/>
          <a:p>
            <a:r>
              <a:rPr lang="en-US" b="1" dirty="0"/>
              <a:t>Trigger or run the flow</a:t>
            </a:r>
            <a:endParaRPr lang="en-US" sz="3200" dirty="0"/>
          </a:p>
        </p:txBody>
      </p:sp>
      <p:sp>
        <p:nvSpPr>
          <p:cNvPr id="8" name="Rectangle 7">
            <a:extLst>
              <a:ext uri="{FF2B5EF4-FFF2-40B4-BE49-F238E27FC236}">
                <a16:creationId xmlns:a16="http://schemas.microsoft.com/office/drawing/2014/main" id="{7742610E-4DEA-43D5-BBD5-CEF6245B9C8F}"/>
              </a:ext>
            </a:extLst>
          </p:cNvPr>
          <p:cNvSpPr/>
          <p:nvPr/>
        </p:nvSpPr>
        <p:spPr>
          <a:xfrm>
            <a:off x="582612" y="1522182"/>
            <a:ext cx="11057452" cy="723275"/>
          </a:xfrm>
          <a:prstGeom prst="rect">
            <a:avLst/>
          </a:prstGeom>
        </p:spPr>
        <p:txBody>
          <a:bodyPr wrap="square" lIns="0" tIns="0" rIns="0">
            <a:spAutoFit/>
          </a:bodyPr>
          <a:lstStyle/>
          <a:p>
            <a:r>
              <a:rPr lang="en-US" sz="2200" dirty="0">
                <a:latin typeface="+mj-lt"/>
              </a:rPr>
              <a:t>With Power Automate, you don’t think of running a flow the same way as you do with Power Apps. Instead, you perform the activity that triggers the flow to run.</a:t>
            </a:r>
          </a:p>
        </p:txBody>
      </p:sp>
      <p:sp>
        <p:nvSpPr>
          <p:cNvPr id="10" name="Rectangle 9">
            <a:extLst>
              <a:ext uri="{FF2B5EF4-FFF2-40B4-BE49-F238E27FC236}">
                <a16:creationId xmlns:a16="http://schemas.microsoft.com/office/drawing/2014/main" id="{7D907CA7-B8BB-47FD-86EC-8DB6F33DE09E}"/>
              </a:ext>
            </a:extLst>
          </p:cNvPr>
          <p:cNvSpPr/>
          <p:nvPr/>
        </p:nvSpPr>
        <p:spPr>
          <a:xfrm>
            <a:off x="588263" y="2382982"/>
            <a:ext cx="11018520" cy="3505200"/>
          </a:xfrm>
          <a:prstGeom prst="rect">
            <a:avLst/>
          </a:prstGeom>
          <a:noFill/>
          <a:ln w="19050">
            <a:solidFill>
              <a:schemeClr val="accent2"/>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marL="0" lvl="1" algn="ctr">
              <a:spcBef>
                <a:spcPct val="0"/>
              </a:spcBef>
            </a:pPr>
            <a:r>
              <a:rPr lang="en-US" sz="2200" dirty="0">
                <a:solidFill>
                  <a:srgbClr val="0066FF"/>
                </a:solidFill>
                <a:latin typeface="+mj-lt"/>
              </a:rPr>
              <a:t>When defining triggers, there are a few different types:</a:t>
            </a:r>
          </a:p>
        </p:txBody>
      </p:sp>
      <p:sp>
        <p:nvSpPr>
          <p:cNvPr id="12" name="Rectangle 11">
            <a:extLst>
              <a:ext uri="{FF2B5EF4-FFF2-40B4-BE49-F238E27FC236}">
                <a16:creationId xmlns:a16="http://schemas.microsoft.com/office/drawing/2014/main" id="{493A31AB-9E43-4B6B-BFC2-2F729723F6C3}"/>
              </a:ext>
            </a:extLst>
          </p:cNvPr>
          <p:cNvSpPr>
            <a:spLocks/>
          </p:cNvSpPr>
          <p:nvPr/>
        </p:nvSpPr>
        <p:spPr bwMode="auto">
          <a:xfrm>
            <a:off x="747045" y="2932114"/>
            <a:ext cx="3461131" cy="280366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spcBef>
                <a:spcPts val="600"/>
              </a:spcBef>
            </a:pPr>
            <a:r>
              <a:rPr lang="en-US" sz="1800" dirty="0">
                <a:solidFill>
                  <a:schemeClr val="tx1"/>
                </a:solidFill>
                <a:latin typeface="+mj-lt"/>
              </a:rPr>
              <a:t>When something changes:</a:t>
            </a:r>
          </a:p>
          <a:p>
            <a:pPr>
              <a:spcBef>
                <a:spcPts val="600"/>
              </a:spcBef>
            </a:pPr>
            <a:r>
              <a:rPr lang="en-US" sz="1600" dirty="0">
                <a:solidFill>
                  <a:schemeClr val="tx1"/>
                </a:solidFill>
              </a:rPr>
              <a:t>These are triggers that run when data is changed. It could be a new item created in SharePoint, a lead is updated in Dynamics, or when an event has been deleted from Outlook for example</a:t>
            </a:r>
          </a:p>
        </p:txBody>
      </p:sp>
      <p:sp>
        <p:nvSpPr>
          <p:cNvPr id="14" name="Rectangle 13">
            <a:extLst>
              <a:ext uri="{FF2B5EF4-FFF2-40B4-BE49-F238E27FC236}">
                <a16:creationId xmlns:a16="http://schemas.microsoft.com/office/drawing/2014/main" id="{3D383CB1-EBDA-40F3-8BE1-D444E3E577FB}"/>
              </a:ext>
            </a:extLst>
          </p:cNvPr>
          <p:cNvSpPr>
            <a:spLocks/>
          </p:cNvSpPr>
          <p:nvPr/>
        </p:nvSpPr>
        <p:spPr bwMode="auto">
          <a:xfrm>
            <a:off x="4366958" y="2932114"/>
            <a:ext cx="3461131" cy="280366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fontAlgn="base">
              <a:spcBef>
                <a:spcPts val="600"/>
              </a:spcBef>
            </a:pPr>
            <a:r>
              <a:rPr lang="en-US" sz="1800" dirty="0">
                <a:solidFill>
                  <a:schemeClr val="tx1"/>
                </a:solidFill>
                <a:latin typeface="+mj-lt"/>
              </a:rPr>
              <a:t>On a schedule: </a:t>
            </a:r>
          </a:p>
          <a:p>
            <a:pPr fontAlgn="base">
              <a:spcBef>
                <a:spcPts val="600"/>
              </a:spcBef>
            </a:pPr>
            <a:r>
              <a:rPr lang="en-US" sz="1600" dirty="0">
                <a:solidFill>
                  <a:schemeClr val="tx1"/>
                </a:solidFill>
              </a:rPr>
              <a:t>You can set up a flow to be triggered at a certain time of a day and with a recurrence. This allows for workflows such as checking every day at 8 AM if there are account renewals pending and if so, sending an email to the necessary people</a:t>
            </a:r>
          </a:p>
        </p:txBody>
      </p:sp>
      <p:sp>
        <p:nvSpPr>
          <p:cNvPr id="16" name="Rectangle 15">
            <a:extLst>
              <a:ext uri="{FF2B5EF4-FFF2-40B4-BE49-F238E27FC236}">
                <a16:creationId xmlns:a16="http://schemas.microsoft.com/office/drawing/2014/main" id="{9BD439DA-4437-4E5A-AF85-E9D6825C6E47}"/>
              </a:ext>
            </a:extLst>
          </p:cNvPr>
          <p:cNvSpPr>
            <a:spLocks/>
          </p:cNvSpPr>
          <p:nvPr/>
        </p:nvSpPr>
        <p:spPr bwMode="auto">
          <a:xfrm>
            <a:off x="7986870" y="2932114"/>
            <a:ext cx="3461131" cy="280366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spcBef>
                <a:spcPts val="600"/>
              </a:spcBef>
            </a:pPr>
            <a:r>
              <a:rPr lang="en-US" sz="1800" dirty="0">
                <a:solidFill>
                  <a:schemeClr val="tx1"/>
                </a:solidFill>
                <a:latin typeface="+mj-lt"/>
              </a:rPr>
              <a:t>On a button press:</a:t>
            </a:r>
          </a:p>
          <a:p>
            <a:pPr>
              <a:spcBef>
                <a:spcPts val="600"/>
              </a:spcBef>
            </a:pPr>
            <a:r>
              <a:rPr lang="en-US" sz="1600" dirty="0">
                <a:solidFill>
                  <a:schemeClr val="tx1"/>
                </a:solidFill>
              </a:rPr>
              <a:t>This trigger takes shape in many different ways. This can be when a flow virtual button is run through the mobile app, or a physical button is clicked with 3</a:t>
            </a:r>
            <a:r>
              <a:rPr lang="en-US" sz="1600" baseline="30000" dirty="0">
                <a:solidFill>
                  <a:schemeClr val="tx1"/>
                </a:solidFill>
              </a:rPr>
              <a:t>rd</a:t>
            </a:r>
            <a:r>
              <a:rPr lang="en-US" sz="1600" dirty="0">
                <a:solidFill>
                  <a:schemeClr val="tx1"/>
                </a:solidFill>
              </a:rPr>
              <a:t> party options, or even when a button is pressed inside of Power Apps. This gives you that control to “run” a flow on-demand</a:t>
            </a:r>
          </a:p>
        </p:txBody>
      </p:sp>
      <p:pic>
        <p:nvPicPr>
          <p:cNvPr id="3" name="Picture 2" descr="Icon&#10;&#10;Description automatically generated">
            <a:extLst>
              <a:ext uri="{FF2B5EF4-FFF2-40B4-BE49-F238E27FC236}">
                <a16:creationId xmlns:a16="http://schemas.microsoft.com/office/drawing/2014/main" id="{25CFA033-15CA-399E-B993-19326BFFD353}"/>
              </a:ext>
            </a:extLst>
          </p:cNvPr>
          <p:cNvPicPr>
            <a:picLocks noChangeAspect="1"/>
          </p:cNvPicPr>
          <p:nvPr/>
        </p:nvPicPr>
        <p:blipFill>
          <a:blip r:embed="rId3"/>
          <a:stretch>
            <a:fillRect/>
          </a:stretch>
        </p:blipFill>
        <p:spPr>
          <a:xfrm>
            <a:off x="11092087" y="180737"/>
            <a:ext cx="816450" cy="816450"/>
          </a:xfrm>
          <a:prstGeom prst="rect">
            <a:avLst/>
          </a:prstGeom>
        </p:spPr>
      </p:pic>
    </p:spTree>
    <p:extLst>
      <p:ext uri="{BB962C8B-B14F-4D97-AF65-F5344CB8AC3E}">
        <p14:creationId xmlns:p14="http://schemas.microsoft.com/office/powerpoint/2010/main" val="178972782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E77E5-7422-4599-9519-0FAEB611DF5E}"/>
              </a:ext>
            </a:extLst>
          </p:cNvPr>
          <p:cNvSpPr>
            <a:spLocks noGrp="1"/>
          </p:cNvSpPr>
          <p:nvPr>
            <p:ph type="title"/>
          </p:nvPr>
        </p:nvSpPr>
        <p:spPr/>
        <p:txBody>
          <a:bodyPr/>
          <a:lstStyle/>
          <a:p>
            <a:r>
              <a:rPr lang="en-US" dirty="0"/>
              <a:t>Scheduled flows</a:t>
            </a:r>
          </a:p>
        </p:txBody>
      </p:sp>
      <p:sp>
        <p:nvSpPr>
          <p:cNvPr id="6" name="Rectangle 5">
            <a:extLst>
              <a:ext uri="{FF2B5EF4-FFF2-40B4-BE49-F238E27FC236}">
                <a16:creationId xmlns:a16="http://schemas.microsoft.com/office/drawing/2014/main" id="{2A264AC2-483B-47E0-A2C8-2EFA3FAC6643}"/>
              </a:ext>
            </a:extLst>
          </p:cNvPr>
          <p:cNvSpPr/>
          <p:nvPr/>
        </p:nvSpPr>
        <p:spPr>
          <a:xfrm>
            <a:off x="585218" y="1402486"/>
            <a:ext cx="3057868" cy="485393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lvl="0" defTabSz="577850">
              <a:spcBef>
                <a:spcPct val="0"/>
              </a:spcBef>
              <a:spcAft>
                <a:spcPct val="35000"/>
              </a:spcAft>
            </a:pPr>
            <a:r>
              <a:rPr lang="en-US" sz="2000" dirty="0">
                <a:solidFill>
                  <a:schemeClr val="tx1"/>
                </a:solidFill>
                <a:latin typeface="+mj-lt"/>
              </a:rPr>
              <a:t>Scheduled flows can run:</a:t>
            </a:r>
          </a:p>
          <a:p>
            <a:pPr marL="285750" lvl="0" indent="-285750" defTabSz="577850">
              <a:spcBef>
                <a:spcPct val="0"/>
              </a:spcBef>
              <a:spcAft>
                <a:spcPct val="35000"/>
              </a:spcAft>
              <a:buFont typeface="Arial" panose="020B0604020202020204" pitchFamily="34" charset="0"/>
              <a:buChar char="•"/>
            </a:pPr>
            <a:r>
              <a:rPr lang="en-US" sz="1600" dirty="0">
                <a:solidFill>
                  <a:schemeClr val="tx1"/>
                </a:solidFill>
              </a:rPr>
              <a:t>Once a day, an hour, or a minute</a:t>
            </a:r>
          </a:p>
          <a:p>
            <a:pPr marL="285750" lvl="0" indent="-285750" defTabSz="577850">
              <a:spcBef>
                <a:spcPct val="0"/>
              </a:spcBef>
              <a:spcAft>
                <a:spcPct val="35000"/>
              </a:spcAft>
              <a:buFont typeface="Arial" panose="020B0604020202020204" pitchFamily="34" charset="0"/>
              <a:buChar char="•"/>
            </a:pPr>
            <a:r>
              <a:rPr lang="en-US" sz="1600" dirty="0">
                <a:solidFill>
                  <a:schemeClr val="tx1"/>
                </a:solidFill>
              </a:rPr>
              <a:t>On a date that you specify</a:t>
            </a:r>
          </a:p>
          <a:p>
            <a:pPr marL="285750" lvl="0" indent="-285750" defTabSz="577850">
              <a:spcBef>
                <a:spcPct val="0"/>
              </a:spcBef>
              <a:spcAft>
                <a:spcPct val="35000"/>
              </a:spcAft>
              <a:buFont typeface="Arial" panose="020B0604020202020204" pitchFamily="34" charset="0"/>
              <a:buChar char="•"/>
            </a:pPr>
            <a:r>
              <a:rPr lang="en-US" sz="1600" dirty="0">
                <a:solidFill>
                  <a:schemeClr val="tx1"/>
                </a:solidFill>
              </a:rPr>
              <a:t>After a number of days, hours, or minutes that you specify</a:t>
            </a:r>
          </a:p>
        </p:txBody>
      </p:sp>
      <p:pic>
        <p:nvPicPr>
          <p:cNvPr id="5" name="Picture 4" descr="A screenshot of a cell phone&#10;&#10;Description automatically generated">
            <a:extLst>
              <a:ext uri="{FF2B5EF4-FFF2-40B4-BE49-F238E27FC236}">
                <a16:creationId xmlns:a16="http://schemas.microsoft.com/office/drawing/2014/main" id="{FB854120-7B3F-494C-9DAE-8E5951CBB6AF}"/>
              </a:ext>
            </a:extLst>
          </p:cNvPr>
          <p:cNvPicPr>
            <a:picLocks noChangeAspect="1"/>
          </p:cNvPicPr>
          <p:nvPr/>
        </p:nvPicPr>
        <p:blipFill>
          <a:blip r:embed="rId3"/>
          <a:srcRect/>
          <a:stretch/>
        </p:blipFill>
        <p:spPr>
          <a:xfrm>
            <a:off x="3926079" y="1436688"/>
            <a:ext cx="7577791" cy="4832350"/>
          </a:xfrm>
          <a:prstGeom prst="rect">
            <a:avLst/>
          </a:prstGeom>
          <a:noFill/>
          <a:ln w="19050">
            <a:solidFill>
              <a:srgbClr val="0066FF"/>
            </a:solidFill>
            <a:headEnd type="none" w="med" len="med"/>
            <a:tailEnd type="none" w="med" len="med"/>
          </a:ln>
          <a:effectLst/>
        </p:spPr>
      </p:pic>
      <p:pic>
        <p:nvPicPr>
          <p:cNvPr id="4" name="Picture 3" descr="Icon&#10;&#10;Description automatically generated">
            <a:extLst>
              <a:ext uri="{FF2B5EF4-FFF2-40B4-BE49-F238E27FC236}">
                <a16:creationId xmlns:a16="http://schemas.microsoft.com/office/drawing/2014/main" id="{DE59C51D-E749-A5AE-5DAD-4B2872F35F84}"/>
              </a:ext>
            </a:extLst>
          </p:cNvPr>
          <p:cNvPicPr>
            <a:picLocks noChangeAspect="1"/>
          </p:cNvPicPr>
          <p:nvPr/>
        </p:nvPicPr>
        <p:blipFill>
          <a:blip r:embed="rId4"/>
          <a:stretch>
            <a:fillRect/>
          </a:stretch>
        </p:blipFill>
        <p:spPr>
          <a:xfrm>
            <a:off x="11092087" y="180737"/>
            <a:ext cx="816450" cy="816450"/>
          </a:xfrm>
          <a:prstGeom prst="rect">
            <a:avLst/>
          </a:prstGeom>
        </p:spPr>
      </p:pic>
    </p:spTree>
    <p:extLst>
      <p:ext uri="{BB962C8B-B14F-4D97-AF65-F5344CB8AC3E}">
        <p14:creationId xmlns:p14="http://schemas.microsoft.com/office/powerpoint/2010/main" val="160794978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bs-Latn-BA"/>
              <a:t>Lesson </a:t>
            </a:r>
            <a:r>
              <a:rPr lang="en-US"/>
              <a:t>introduction</a:t>
            </a:r>
          </a:p>
        </p:txBody>
      </p:sp>
      <p:sp>
        <p:nvSpPr>
          <p:cNvPr id="14" name="Rectangle 13">
            <a:extLst>
              <a:ext uri="{FF2B5EF4-FFF2-40B4-BE49-F238E27FC236}">
                <a16:creationId xmlns:a16="http://schemas.microsoft.com/office/drawing/2014/main" id="{803A08CC-C0BC-4305-9A39-A0E05A792BC6}"/>
              </a:ext>
            </a:extLst>
          </p:cNvPr>
          <p:cNvSpPr/>
          <p:nvPr/>
        </p:nvSpPr>
        <p:spPr>
          <a:xfrm>
            <a:off x="588263" y="1189627"/>
            <a:ext cx="3125215" cy="369332"/>
          </a:xfrm>
          <a:prstGeom prst="rect">
            <a:avLst/>
          </a:prstGeom>
        </p:spPr>
        <p:txBody>
          <a:bodyPr wrap="none" lIns="0" tIns="0" rIns="0" bIns="0">
            <a:spAutoFit/>
          </a:bodyPr>
          <a:lstStyle/>
          <a:p>
            <a:r>
              <a:rPr lang="en-US" sz="2400">
                <a:latin typeface="+mj-lt"/>
              </a:rPr>
              <a:t>In this lesson, you will:</a:t>
            </a:r>
          </a:p>
        </p:txBody>
      </p:sp>
      <p:pic>
        <p:nvPicPr>
          <p:cNvPr id="74" name="Picture 73" descr="Icon of a gear and a wrench going across it">
            <a:extLst>
              <a:ext uri="{FF2B5EF4-FFF2-40B4-BE49-F238E27FC236}">
                <a16:creationId xmlns:a16="http://schemas.microsoft.com/office/drawing/2014/main" id="{6E6F68F9-B66F-4881-9C6E-CF9EBA31BAF3}"/>
              </a:ext>
            </a:extLst>
          </p:cNvPr>
          <p:cNvPicPr>
            <a:picLocks noChangeAspect="1"/>
          </p:cNvPicPr>
          <p:nvPr/>
        </p:nvPicPr>
        <p:blipFill>
          <a:blip r:embed="rId3"/>
          <a:stretch>
            <a:fillRect/>
          </a:stretch>
        </p:blipFill>
        <p:spPr>
          <a:xfrm>
            <a:off x="588262" y="1863436"/>
            <a:ext cx="999743" cy="999743"/>
          </a:xfrm>
          <a:prstGeom prst="rect">
            <a:avLst/>
          </a:prstGeom>
        </p:spPr>
      </p:pic>
      <p:sp>
        <p:nvSpPr>
          <p:cNvPr id="15" name="TextBox 14">
            <a:extLst>
              <a:ext uri="{FF2B5EF4-FFF2-40B4-BE49-F238E27FC236}">
                <a16:creationId xmlns:a16="http://schemas.microsoft.com/office/drawing/2014/main" id="{0FE25F32-141E-4D9B-BE65-7E3696365E68}"/>
              </a:ext>
            </a:extLst>
          </p:cNvPr>
          <p:cNvSpPr txBox="1"/>
          <p:nvPr/>
        </p:nvSpPr>
        <p:spPr>
          <a:xfrm>
            <a:off x="1790702" y="2054930"/>
            <a:ext cx="4464956" cy="615553"/>
          </a:xfrm>
          <a:prstGeom prst="rect">
            <a:avLst/>
          </a:prstGeom>
          <a:noFill/>
        </p:spPr>
        <p:txBody>
          <a:bodyPr wrap="square" lIns="0" tIns="0" rIns="0" bIns="0" rtlCol="0" anchor="ctr">
            <a:spAutoFit/>
          </a:bodyPr>
          <a:lstStyle/>
          <a:p>
            <a:r>
              <a:rPr lang="en-US" sz="2000" dirty="0"/>
              <a:t>Learn the components and features</a:t>
            </a:r>
            <a:br>
              <a:rPr lang="en-US" sz="2000" dirty="0"/>
            </a:br>
            <a:r>
              <a:rPr lang="en-US" sz="2000" dirty="0"/>
              <a:t>of Microsoft Power Platform</a:t>
            </a:r>
          </a:p>
        </p:txBody>
      </p:sp>
      <p:cxnSp>
        <p:nvCxnSpPr>
          <p:cNvPr id="16" name="Straight Connector 15">
            <a:extLst>
              <a:ext uri="{FF2B5EF4-FFF2-40B4-BE49-F238E27FC236}">
                <a16:creationId xmlns:a16="http://schemas.microsoft.com/office/drawing/2014/main" id="{5BBB66F4-0022-40B2-8C57-4022D5B10B58}"/>
              </a:ext>
              <a:ext uri="{C183D7F6-B498-43B3-948B-1728B52AA6E4}">
                <adec:decorative xmlns:adec="http://schemas.microsoft.com/office/drawing/2017/decorative" val="1"/>
              </a:ext>
            </a:extLst>
          </p:cNvPr>
          <p:cNvCxnSpPr>
            <a:cxnSpLocks/>
          </p:cNvCxnSpPr>
          <p:nvPr/>
        </p:nvCxnSpPr>
        <p:spPr>
          <a:xfrm>
            <a:off x="1790701" y="3040190"/>
            <a:ext cx="44649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Picture 75" descr="Icon of a magnifying glass">
            <a:extLst>
              <a:ext uri="{FF2B5EF4-FFF2-40B4-BE49-F238E27FC236}">
                <a16:creationId xmlns:a16="http://schemas.microsoft.com/office/drawing/2014/main" id="{8021D13D-DE95-4E20-B754-471F1E6FDCC7}"/>
              </a:ext>
            </a:extLst>
          </p:cNvPr>
          <p:cNvPicPr>
            <a:picLocks noChangeAspect="1"/>
          </p:cNvPicPr>
          <p:nvPr/>
        </p:nvPicPr>
        <p:blipFill>
          <a:blip r:embed="rId4"/>
          <a:stretch>
            <a:fillRect/>
          </a:stretch>
        </p:blipFill>
        <p:spPr>
          <a:xfrm>
            <a:off x="588262" y="3217198"/>
            <a:ext cx="999743" cy="999743"/>
          </a:xfrm>
          <a:prstGeom prst="rect">
            <a:avLst/>
          </a:prstGeom>
        </p:spPr>
      </p:pic>
      <p:sp>
        <p:nvSpPr>
          <p:cNvPr id="18" name="TextBox 17">
            <a:extLst>
              <a:ext uri="{FF2B5EF4-FFF2-40B4-BE49-F238E27FC236}">
                <a16:creationId xmlns:a16="http://schemas.microsoft.com/office/drawing/2014/main" id="{0674D5B1-E340-4C68-BDB2-084DC25F03C1}"/>
              </a:ext>
            </a:extLst>
          </p:cNvPr>
          <p:cNvSpPr txBox="1"/>
          <p:nvPr/>
        </p:nvSpPr>
        <p:spPr>
          <a:xfrm>
            <a:off x="1790702" y="3256009"/>
            <a:ext cx="4464956" cy="923330"/>
          </a:xfrm>
          <a:prstGeom prst="rect">
            <a:avLst/>
          </a:prstGeom>
          <a:noFill/>
        </p:spPr>
        <p:txBody>
          <a:bodyPr wrap="square" lIns="0" tIns="0" rIns="0" bIns="0" rtlCol="0" anchor="ctr">
            <a:spAutoFit/>
          </a:bodyPr>
          <a:lstStyle/>
          <a:p>
            <a:r>
              <a:rPr lang="en-US" sz="2000" dirty="0"/>
              <a:t>Identify when to use each Microsoft Power Platform component application to create business solutions</a:t>
            </a:r>
          </a:p>
        </p:txBody>
      </p:sp>
      <p:cxnSp>
        <p:nvCxnSpPr>
          <p:cNvPr id="19" name="Straight Connector 18">
            <a:extLst>
              <a:ext uri="{FF2B5EF4-FFF2-40B4-BE49-F238E27FC236}">
                <a16:creationId xmlns:a16="http://schemas.microsoft.com/office/drawing/2014/main" id="{84FDA1C5-E583-4DE7-B607-73B49C80CCC2}"/>
              </a:ext>
              <a:ext uri="{C183D7F6-B498-43B3-948B-1728B52AA6E4}">
                <adec:decorative xmlns:adec="http://schemas.microsoft.com/office/drawing/2017/decorative" val="1"/>
              </a:ext>
            </a:extLst>
          </p:cNvPr>
          <p:cNvCxnSpPr>
            <a:cxnSpLocks/>
          </p:cNvCxnSpPr>
          <p:nvPr/>
        </p:nvCxnSpPr>
        <p:spPr>
          <a:xfrm>
            <a:off x="1790701" y="4395158"/>
            <a:ext cx="44649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8" name="Picture 77" descr="Icon of a document">
            <a:extLst>
              <a:ext uri="{FF2B5EF4-FFF2-40B4-BE49-F238E27FC236}">
                <a16:creationId xmlns:a16="http://schemas.microsoft.com/office/drawing/2014/main" id="{1844331E-ACEF-47BE-9EEA-6F468DA6E695}"/>
              </a:ext>
            </a:extLst>
          </p:cNvPr>
          <p:cNvPicPr>
            <a:picLocks noChangeAspect="1"/>
          </p:cNvPicPr>
          <p:nvPr/>
        </p:nvPicPr>
        <p:blipFill>
          <a:blip r:embed="rId5"/>
          <a:stretch>
            <a:fillRect/>
          </a:stretch>
        </p:blipFill>
        <p:spPr>
          <a:xfrm>
            <a:off x="588262" y="4572167"/>
            <a:ext cx="999743" cy="999743"/>
          </a:xfrm>
          <a:prstGeom prst="rect">
            <a:avLst/>
          </a:prstGeom>
        </p:spPr>
      </p:pic>
      <p:sp>
        <p:nvSpPr>
          <p:cNvPr id="20" name="TextBox 19">
            <a:extLst>
              <a:ext uri="{FF2B5EF4-FFF2-40B4-BE49-F238E27FC236}">
                <a16:creationId xmlns:a16="http://schemas.microsoft.com/office/drawing/2014/main" id="{D059ADA4-2E32-4EFD-91EA-69D1911A8526}"/>
              </a:ext>
            </a:extLst>
          </p:cNvPr>
          <p:cNvSpPr txBox="1"/>
          <p:nvPr/>
        </p:nvSpPr>
        <p:spPr>
          <a:xfrm>
            <a:off x="1790702" y="4610979"/>
            <a:ext cx="4464956" cy="923330"/>
          </a:xfrm>
          <a:prstGeom prst="rect">
            <a:avLst/>
          </a:prstGeom>
          <a:noFill/>
        </p:spPr>
        <p:txBody>
          <a:bodyPr wrap="square" lIns="0" tIns="0" rIns="0" bIns="0" rtlCol="0" anchor="ctr">
            <a:spAutoFit/>
          </a:bodyPr>
          <a:lstStyle/>
          <a:p>
            <a:r>
              <a:rPr lang="en-US" sz="2000" dirty="0"/>
              <a:t>Learn the value of using Microsoft Power Platform to create business solutions</a:t>
            </a:r>
          </a:p>
        </p:txBody>
      </p:sp>
    </p:spTree>
    <p:extLst>
      <p:ext uri="{BB962C8B-B14F-4D97-AF65-F5344CB8AC3E}">
        <p14:creationId xmlns:p14="http://schemas.microsoft.com/office/powerpoint/2010/main" val="139867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Button flows</a:t>
            </a:r>
          </a:p>
        </p:txBody>
      </p:sp>
      <p:sp>
        <p:nvSpPr>
          <p:cNvPr id="14" name="Rectangle 13">
            <a:extLst>
              <a:ext uri="{FF2B5EF4-FFF2-40B4-BE49-F238E27FC236}">
                <a16:creationId xmlns:a16="http://schemas.microsoft.com/office/drawing/2014/main" id="{13943219-0E68-42D8-8DDE-B1669653927F}"/>
              </a:ext>
            </a:extLst>
          </p:cNvPr>
          <p:cNvSpPr/>
          <p:nvPr/>
        </p:nvSpPr>
        <p:spPr>
          <a:xfrm>
            <a:off x="588263" y="1287379"/>
            <a:ext cx="7031738" cy="532196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marL="0" lvl="1"/>
            <a:r>
              <a:rPr lang="en-US" sz="2400" dirty="0">
                <a:solidFill>
                  <a:schemeClr val="tx1"/>
                </a:solidFill>
                <a:latin typeface="+mj-lt"/>
                <a:cs typeface="Segoe UI Semilight"/>
              </a:rPr>
              <a:t>Create a Flow using a button through the Power Automate mobile app</a:t>
            </a:r>
          </a:p>
          <a:p>
            <a:pPr marL="0" lvl="1"/>
            <a:r>
              <a:rPr lang="en-US" sz="2000" dirty="0">
                <a:solidFill>
                  <a:schemeClr val="tx1"/>
                </a:solidFill>
                <a:cs typeface="Segoe UI Semilight"/>
              </a:rPr>
              <a:t>Activity Feed</a:t>
            </a:r>
          </a:p>
          <a:p>
            <a:pPr marL="0" lvl="1"/>
            <a:r>
              <a:rPr lang="en-US" sz="2000" dirty="0">
                <a:solidFill>
                  <a:schemeClr val="tx1"/>
                </a:solidFill>
                <a:cs typeface="Segoe UI Semilight"/>
              </a:rPr>
              <a:t>Browsing</a:t>
            </a:r>
          </a:p>
          <a:p>
            <a:pPr marL="0" lvl="1"/>
            <a:r>
              <a:rPr lang="en-US" sz="2000" dirty="0">
                <a:solidFill>
                  <a:schemeClr val="tx1"/>
                </a:solidFill>
                <a:cs typeface="Segoe UI Semilight"/>
              </a:rPr>
              <a:t>Buttons</a:t>
            </a:r>
          </a:p>
          <a:p>
            <a:pPr marL="0" lvl="1"/>
            <a:r>
              <a:rPr lang="en-US" sz="2000" dirty="0">
                <a:solidFill>
                  <a:schemeClr val="tx1"/>
                </a:solidFill>
                <a:cs typeface="Segoe UI Semilight"/>
              </a:rPr>
              <a:t>Managing Flows</a:t>
            </a:r>
          </a:p>
          <a:p>
            <a:pPr marL="0" lvl="1"/>
            <a:endParaRPr lang="en-US" sz="2400" dirty="0">
              <a:solidFill>
                <a:schemeClr val="tx1"/>
              </a:solidFill>
              <a:latin typeface="+mj-lt"/>
              <a:cs typeface="Segoe UI Semilight"/>
            </a:endParaRPr>
          </a:p>
          <a:p>
            <a:pPr marL="0" lvl="1"/>
            <a:endParaRPr lang="en-US" sz="2400" dirty="0">
              <a:solidFill>
                <a:schemeClr val="tx1"/>
              </a:solidFill>
              <a:latin typeface="+mj-lt"/>
              <a:cs typeface="Segoe UI Semilight"/>
            </a:endParaRPr>
          </a:p>
          <a:p>
            <a:pPr marL="0" lvl="1"/>
            <a:r>
              <a:rPr lang="en-US" sz="2400" dirty="0">
                <a:solidFill>
                  <a:schemeClr val="tx1"/>
                </a:solidFill>
                <a:latin typeface="+mj-lt"/>
                <a:cs typeface="Segoe UI Semilight"/>
              </a:rPr>
              <a:t>How button flows are started</a:t>
            </a:r>
          </a:p>
          <a:p>
            <a:pPr marL="0" lvl="1"/>
            <a:r>
              <a:rPr lang="en-US" sz="2000" dirty="0">
                <a:solidFill>
                  <a:schemeClr val="tx1"/>
                </a:solidFill>
                <a:cs typeface="Segoe UI Semilight"/>
              </a:rPr>
              <a:t>Buttons are flows that are started through a manual action.</a:t>
            </a:r>
          </a:p>
          <a:p>
            <a:pPr marL="0" lvl="1"/>
            <a:endParaRPr lang="en-US" sz="2000" dirty="0">
              <a:solidFill>
                <a:schemeClr val="tx1"/>
              </a:solidFill>
              <a:cs typeface="Segoe UI Semilight"/>
            </a:endParaRPr>
          </a:p>
          <a:p>
            <a:pPr marL="0" lvl="1"/>
            <a:endParaRPr lang="en-US" sz="2000" dirty="0">
              <a:solidFill>
                <a:schemeClr val="tx1"/>
              </a:solidFill>
              <a:cs typeface="Segoe UI Semilight"/>
            </a:endParaRPr>
          </a:p>
        </p:txBody>
      </p:sp>
      <p:pic>
        <p:nvPicPr>
          <p:cNvPr id="10" name="Picture 9" descr="A screenshot of a cell phone&#10;&#10;Description automatically generated">
            <a:extLst>
              <a:ext uri="{FF2B5EF4-FFF2-40B4-BE49-F238E27FC236}">
                <a16:creationId xmlns:a16="http://schemas.microsoft.com/office/drawing/2014/main" id="{90816205-6F1A-43E0-8592-A80BD6BA3B06}"/>
              </a:ext>
            </a:extLst>
          </p:cNvPr>
          <p:cNvPicPr>
            <a:picLocks noChangeAspect="1"/>
          </p:cNvPicPr>
          <p:nvPr/>
        </p:nvPicPr>
        <p:blipFill>
          <a:blip r:embed="rId3"/>
          <a:srcRect/>
          <a:stretch/>
        </p:blipFill>
        <p:spPr>
          <a:xfrm>
            <a:off x="7812506" y="1287383"/>
            <a:ext cx="3745694" cy="5303520"/>
          </a:xfrm>
          <a:prstGeom prst="rect">
            <a:avLst/>
          </a:prstGeom>
          <a:noFill/>
          <a:ln w="19050">
            <a:solidFill>
              <a:srgbClr val="0066FF"/>
            </a:solidFill>
            <a:headEnd type="none" w="med" len="med"/>
            <a:tailEnd type="none" w="med" len="med"/>
          </a:ln>
          <a:effectLst/>
        </p:spPr>
      </p:pic>
      <p:pic>
        <p:nvPicPr>
          <p:cNvPr id="3" name="Picture 2" descr="Icon&#10;&#10;Description automatically generated">
            <a:extLst>
              <a:ext uri="{FF2B5EF4-FFF2-40B4-BE49-F238E27FC236}">
                <a16:creationId xmlns:a16="http://schemas.microsoft.com/office/drawing/2014/main" id="{21599B92-4A4D-03C7-2D89-1D7C00F44FD3}"/>
              </a:ext>
            </a:extLst>
          </p:cNvPr>
          <p:cNvPicPr>
            <a:picLocks noChangeAspect="1"/>
          </p:cNvPicPr>
          <p:nvPr/>
        </p:nvPicPr>
        <p:blipFill>
          <a:blip r:embed="rId4"/>
          <a:stretch>
            <a:fillRect/>
          </a:stretch>
        </p:blipFill>
        <p:spPr>
          <a:xfrm>
            <a:off x="11092087" y="180737"/>
            <a:ext cx="816450" cy="816450"/>
          </a:xfrm>
          <a:prstGeom prst="rect">
            <a:avLst/>
          </a:prstGeom>
        </p:spPr>
      </p:pic>
    </p:spTree>
    <p:extLst>
      <p:ext uri="{BB962C8B-B14F-4D97-AF65-F5344CB8AC3E}">
        <p14:creationId xmlns:p14="http://schemas.microsoft.com/office/powerpoint/2010/main" val="310326353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E77E5-7422-4599-9519-0FAEB611DF5E}"/>
              </a:ext>
            </a:extLst>
          </p:cNvPr>
          <p:cNvSpPr>
            <a:spLocks noGrp="1"/>
          </p:cNvSpPr>
          <p:nvPr>
            <p:ph type="title"/>
          </p:nvPr>
        </p:nvSpPr>
        <p:spPr/>
        <p:txBody>
          <a:bodyPr/>
          <a:lstStyle/>
          <a:p>
            <a:r>
              <a:rPr lang="en-US" dirty="0"/>
              <a:t>Understand business process flows</a:t>
            </a:r>
          </a:p>
        </p:txBody>
      </p:sp>
      <p:sp>
        <p:nvSpPr>
          <p:cNvPr id="6" name="Rectangle 5">
            <a:extLst>
              <a:ext uri="{FF2B5EF4-FFF2-40B4-BE49-F238E27FC236}">
                <a16:creationId xmlns:a16="http://schemas.microsoft.com/office/drawing/2014/main" id="{2A264AC2-483B-47E0-A2C8-2EFA3FAC6643}"/>
              </a:ext>
            </a:extLst>
          </p:cNvPr>
          <p:cNvSpPr/>
          <p:nvPr/>
        </p:nvSpPr>
        <p:spPr>
          <a:xfrm>
            <a:off x="585218" y="1436686"/>
            <a:ext cx="3057868" cy="483235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t" anchorCtr="0">
            <a:noAutofit/>
          </a:bodyPr>
          <a:lstStyle/>
          <a:p>
            <a:pPr lvl="0" defTabSz="577850">
              <a:spcBef>
                <a:spcPct val="0"/>
              </a:spcBef>
              <a:spcAft>
                <a:spcPct val="35000"/>
              </a:spcAft>
            </a:pPr>
            <a:r>
              <a:rPr lang="en-US" sz="2400" dirty="0">
                <a:solidFill>
                  <a:schemeClr val="tx1"/>
                </a:solidFill>
                <a:latin typeface="+mj-lt"/>
              </a:rPr>
              <a:t>Used to guide a user through the steps of your business process when working with model-driven apps and Dataverse</a:t>
            </a:r>
          </a:p>
        </p:txBody>
      </p:sp>
      <p:pic>
        <p:nvPicPr>
          <p:cNvPr id="5" name="Picture 4" descr="Business process flow designer">
            <a:extLst>
              <a:ext uri="{FF2B5EF4-FFF2-40B4-BE49-F238E27FC236}">
                <a16:creationId xmlns:a16="http://schemas.microsoft.com/office/drawing/2014/main" id="{FB854120-7B3F-494C-9DAE-8E5951CBB6AF}"/>
              </a:ext>
            </a:extLst>
          </p:cNvPr>
          <p:cNvPicPr>
            <a:picLocks noChangeAspect="1"/>
          </p:cNvPicPr>
          <p:nvPr/>
        </p:nvPicPr>
        <p:blipFill rotWithShape="1">
          <a:blip r:embed="rId3"/>
          <a:srcRect l="-1658" t="-2159" r="-1658" b="-2159"/>
          <a:stretch/>
        </p:blipFill>
        <p:spPr>
          <a:xfrm>
            <a:off x="3823167" y="1436688"/>
            <a:ext cx="7783616" cy="4832350"/>
          </a:xfrm>
          <a:prstGeom prst="rect">
            <a:avLst/>
          </a:prstGeom>
          <a:noFill/>
          <a:ln w="19050">
            <a:solidFill>
              <a:srgbClr val="0066FF"/>
            </a:solidFill>
            <a:headEnd type="none" w="med" len="med"/>
            <a:tailEnd type="none" w="med" len="med"/>
          </a:ln>
          <a:effectLst/>
        </p:spPr>
      </p:pic>
      <p:pic>
        <p:nvPicPr>
          <p:cNvPr id="4" name="Picture 3" descr="Icon&#10;&#10;Description automatically generated">
            <a:extLst>
              <a:ext uri="{FF2B5EF4-FFF2-40B4-BE49-F238E27FC236}">
                <a16:creationId xmlns:a16="http://schemas.microsoft.com/office/drawing/2014/main" id="{F8D7CD04-0FCC-529A-56F2-BBAE195C9565}"/>
              </a:ext>
            </a:extLst>
          </p:cNvPr>
          <p:cNvPicPr>
            <a:picLocks noChangeAspect="1"/>
          </p:cNvPicPr>
          <p:nvPr/>
        </p:nvPicPr>
        <p:blipFill>
          <a:blip r:embed="rId4"/>
          <a:stretch>
            <a:fillRect/>
          </a:stretch>
        </p:blipFill>
        <p:spPr>
          <a:xfrm>
            <a:off x="11092087" y="180737"/>
            <a:ext cx="816450" cy="816450"/>
          </a:xfrm>
          <a:prstGeom prst="rect">
            <a:avLst/>
          </a:prstGeom>
        </p:spPr>
      </p:pic>
    </p:spTree>
    <p:extLst>
      <p:ext uri="{BB962C8B-B14F-4D97-AF65-F5344CB8AC3E}">
        <p14:creationId xmlns:p14="http://schemas.microsoft.com/office/powerpoint/2010/main" val="427911736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9580D-98A9-473D-A698-BF205A026B1B}"/>
              </a:ext>
            </a:extLst>
          </p:cNvPr>
          <p:cNvSpPr>
            <a:spLocks noGrp="1"/>
          </p:cNvSpPr>
          <p:nvPr>
            <p:ph type="title"/>
          </p:nvPr>
        </p:nvSpPr>
        <p:spPr/>
        <p:txBody>
          <a:bodyPr/>
          <a:lstStyle/>
          <a:p>
            <a:r>
              <a:rPr lang="en-US"/>
              <a:t>Module 4 lab</a:t>
            </a:r>
          </a:p>
        </p:txBody>
      </p:sp>
      <p:sp>
        <p:nvSpPr>
          <p:cNvPr id="30" name="Rectangle 29">
            <a:extLst>
              <a:ext uri="{FF2B5EF4-FFF2-40B4-BE49-F238E27FC236}">
                <a16:creationId xmlns:a16="http://schemas.microsoft.com/office/drawing/2014/main" id="{4E1CDEB6-36DF-4E8E-A4E6-EF212E2C2353}"/>
              </a:ext>
            </a:extLst>
          </p:cNvPr>
          <p:cNvSpPr/>
          <p:nvPr/>
        </p:nvSpPr>
        <p:spPr>
          <a:xfrm>
            <a:off x="1836997" y="1753821"/>
            <a:ext cx="7434323" cy="369332"/>
          </a:xfrm>
          <a:prstGeom prst="rect">
            <a:avLst/>
          </a:prstGeom>
        </p:spPr>
        <p:txBody>
          <a:bodyPr wrap="square" lIns="0" tIns="0" rIns="0" bIns="0">
            <a:spAutoFit/>
          </a:bodyPr>
          <a:lstStyle/>
          <a:p>
            <a:r>
              <a:rPr lang="en-US" sz="2400" dirty="0"/>
              <a:t>Lab 1: How to build an automated solution </a:t>
            </a:r>
          </a:p>
        </p:txBody>
      </p:sp>
      <p:pic>
        <p:nvPicPr>
          <p:cNvPr id="8" name="Picture 7" descr="Icon&#10;&#10;Description automatically generated">
            <a:extLst>
              <a:ext uri="{FF2B5EF4-FFF2-40B4-BE49-F238E27FC236}">
                <a16:creationId xmlns:a16="http://schemas.microsoft.com/office/drawing/2014/main" id="{67E9A450-2DEB-4564-961C-83FC1121391B}"/>
              </a:ext>
            </a:extLst>
          </p:cNvPr>
          <p:cNvPicPr>
            <a:picLocks noChangeAspect="1"/>
          </p:cNvPicPr>
          <p:nvPr/>
        </p:nvPicPr>
        <p:blipFill>
          <a:blip r:embed="rId2"/>
          <a:stretch>
            <a:fillRect/>
          </a:stretch>
        </p:blipFill>
        <p:spPr>
          <a:xfrm>
            <a:off x="585216" y="1444752"/>
            <a:ext cx="987470" cy="987470"/>
          </a:xfrm>
          <a:prstGeom prst="rect">
            <a:avLst/>
          </a:prstGeom>
        </p:spPr>
      </p:pic>
    </p:spTree>
    <p:extLst>
      <p:ext uri="{BB962C8B-B14F-4D97-AF65-F5344CB8AC3E}">
        <p14:creationId xmlns:p14="http://schemas.microsoft.com/office/powerpoint/2010/main" val="96101691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Module 5</a:t>
            </a:r>
            <a:r>
              <a:rPr lang="bs-Latn-BA" dirty="0"/>
              <a:t>: </a:t>
            </a:r>
            <a:r>
              <a:rPr lang="en-US" dirty="0"/>
              <a:t>Power BI overview</a:t>
            </a:r>
          </a:p>
        </p:txBody>
      </p:sp>
      <p:pic>
        <p:nvPicPr>
          <p:cNvPr id="3" name="Picture 2" descr="Icon of magnifying glass">
            <a:extLst>
              <a:ext uri="{FF2B5EF4-FFF2-40B4-BE49-F238E27FC236}">
                <a16:creationId xmlns:a16="http://schemas.microsoft.com/office/drawing/2014/main" id="{FBD93103-03FE-426E-A8FF-AA943A204B83}"/>
              </a:ext>
            </a:extLst>
          </p:cNvPr>
          <p:cNvPicPr>
            <a:picLocks noChangeAspect="1"/>
          </p:cNvPicPr>
          <p:nvPr/>
        </p:nvPicPr>
        <p:blipFill>
          <a:blip r:embed="rId3"/>
          <a:stretch>
            <a:fillRect/>
          </a:stretch>
        </p:blipFill>
        <p:spPr>
          <a:xfrm>
            <a:off x="10173046" y="2959100"/>
            <a:ext cx="935678" cy="939800"/>
          </a:xfrm>
          <a:prstGeom prst="rect">
            <a:avLst/>
          </a:prstGeom>
        </p:spPr>
      </p:pic>
    </p:spTree>
    <p:extLst>
      <p:ext uri="{BB962C8B-B14F-4D97-AF65-F5344CB8AC3E}">
        <p14:creationId xmlns:p14="http://schemas.microsoft.com/office/powerpoint/2010/main" val="287547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bs-Latn-BA" dirty="0"/>
              <a:t>Lesson </a:t>
            </a:r>
            <a:r>
              <a:rPr lang="en-US" dirty="0" err="1"/>
              <a:t>i</a:t>
            </a:r>
            <a:r>
              <a:rPr lang="bs-Latn-BA" dirty="0"/>
              <a:t>ntroduction</a:t>
            </a:r>
            <a:endParaRPr lang="en-US" dirty="0"/>
          </a:p>
        </p:txBody>
      </p:sp>
      <p:sp>
        <p:nvSpPr>
          <p:cNvPr id="5" name="Rectangle 4">
            <a:extLst>
              <a:ext uri="{FF2B5EF4-FFF2-40B4-BE49-F238E27FC236}">
                <a16:creationId xmlns:a16="http://schemas.microsoft.com/office/drawing/2014/main" id="{E19F0695-1484-439F-9947-B260AA694C93}"/>
              </a:ext>
            </a:extLst>
          </p:cNvPr>
          <p:cNvSpPr/>
          <p:nvPr/>
        </p:nvSpPr>
        <p:spPr>
          <a:xfrm>
            <a:off x="588263" y="1189627"/>
            <a:ext cx="3125215" cy="369332"/>
          </a:xfrm>
          <a:prstGeom prst="rect">
            <a:avLst/>
          </a:prstGeom>
        </p:spPr>
        <p:txBody>
          <a:bodyPr wrap="none" lIns="0" tIns="0" rIns="0" bIns="0">
            <a:spAutoFit/>
          </a:bodyPr>
          <a:lstStyle/>
          <a:p>
            <a:r>
              <a:rPr lang="en-US" sz="2400">
                <a:latin typeface="+mj-lt"/>
              </a:rPr>
              <a:t>In this lesson, you will:</a:t>
            </a:r>
          </a:p>
        </p:txBody>
      </p:sp>
      <p:pic>
        <p:nvPicPr>
          <p:cNvPr id="3" name="Picture 2" descr="Icon of a circular arrow with dollar sign at the centre">
            <a:extLst>
              <a:ext uri="{FF2B5EF4-FFF2-40B4-BE49-F238E27FC236}">
                <a16:creationId xmlns:a16="http://schemas.microsoft.com/office/drawing/2014/main" id="{8AF9B180-7FDC-47B3-B7F6-79A7BB4DA724}"/>
              </a:ext>
            </a:extLst>
          </p:cNvPr>
          <p:cNvPicPr>
            <a:picLocks noChangeAspect="1"/>
          </p:cNvPicPr>
          <p:nvPr/>
        </p:nvPicPr>
        <p:blipFill>
          <a:blip r:embed="rId3"/>
          <a:stretch>
            <a:fillRect/>
          </a:stretch>
        </p:blipFill>
        <p:spPr>
          <a:xfrm>
            <a:off x="588263" y="1732808"/>
            <a:ext cx="999744" cy="999744"/>
          </a:xfrm>
          <a:prstGeom prst="rect">
            <a:avLst/>
          </a:prstGeom>
        </p:spPr>
      </p:pic>
      <p:sp>
        <p:nvSpPr>
          <p:cNvPr id="14" name="TextBox 13">
            <a:extLst>
              <a:ext uri="{FF2B5EF4-FFF2-40B4-BE49-F238E27FC236}">
                <a16:creationId xmlns:a16="http://schemas.microsoft.com/office/drawing/2014/main" id="{E537FC53-E4CA-4BAA-AD16-8BEDB758AB41}"/>
              </a:ext>
            </a:extLst>
          </p:cNvPr>
          <p:cNvSpPr txBox="1"/>
          <p:nvPr/>
        </p:nvSpPr>
        <p:spPr>
          <a:xfrm>
            <a:off x="1790702" y="1924904"/>
            <a:ext cx="4464956" cy="615553"/>
          </a:xfrm>
          <a:prstGeom prst="rect">
            <a:avLst/>
          </a:prstGeom>
          <a:noFill/>
        </p:spPr>
        <p:txBody>
          <a:bodyPr wrap="square" lIns="0" tIns="0" rIns="0" bIns="0" rtlCol="0" anchor="ctr">
            <a:spAutoFit/>
          </a:bodyPr>
          <a:lstStyle/>
          <a:p>
            <a:r>
              <a:rPr lang="en-US" sz="2000"/>
              <a:t>Describe the business value and features of Power BI</a:t>
            </a:r>
          </a:p>
        </p:txBody>
      </p:sp>
      <p:cxnSp>
        <p:nvCxnSpPr>
          <p:cNvPr id="16" name="Straight Connector 15">
            <a:extLst>
              <a:ext uri="{FF2B5EF4-FFF2-40B4-BE49-F238E27FC236}">
                <a16:creationId xmlns:a16="http://schemas.microsoft.com/office/drawing/2014/main" id="{41E86C78-3BBF-46D5-8CF9-C7B40E00F236}"/>
              </a:ext>
              <a:ext uri="{C183D7F6-B498-43B3-948B-1728B52AA6E4}">
                <adec:decorative xmlns:adec="http://schemas.microsoft.com/office/drawing/2017/decorative" val="1"/>
              </a:ext>
            </a:extLst>
          </p:cNvPr>
          <p:cNvCxnSpPr>
            <a:cxnSpLocks/>
          </p:cNvCxnSpPr>
          <p:nvPr/>
        </p:nvCxnSpPr>
        <p:spPr>
          <a:xfrm>
            <a:off x="1790701" y="2974113"/>
            <a:ext cx="44649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a person enclosed in four frames">
            <a:extLst>
              <a:ext uri="{FF2B5EF4-FFF2-40B4-BE49-F238E27FC236}">
                <a16:creationId xmlns:a16="http://schemas.microsoft.com/office/drawing/2014/main" id="{283797E7-E230-44E5-A569-09EF0CD26396}"/>
              </a:ext>
            </a:extLst>
          </p:cNvPr>
          <p:cNvPicPr>
            <a:picLocks noChangeAspect="1"/>
          </p:cNvPicPr>
          <p:nvPr/>
        </p:nvPicPr>
        <p:blipFill>
          <a:blip r:embed="rId4"/>
          <a:stretch>
            <a:fillRect/>
          </a:stretch>
        </p:blipFill>
        <p:spPr>
          <a:xfrm>
            <a:off x="588263" y="3215675"/>
            <a:ext cx="1001268" cy="1001268"/>
          </a:xfrm>
          <a:prstGeom prst="rect">
            <a:avLst/>
          </a:prstGeom>
        </p:spPr>
      </p:pic>
      <p:sp>
        <p:nvSpPr>
          <p:cNvPr id="15" name="TextBox 14">
            <a:extLst>
              <a:ext uri="{FF2B5EF4-FFF2-40B4-BE49-F238E27FC236}">
                <a16:creationId xmlns:a16="http://schemas.microsoft.com/office/drawing/2014/main" id="{8771BED8-B701-4C26-8E47-C95F7D4065D1}"/>
              </a:ext>
            </a:extLst>
          </p:cNvPr>
          <p:cNvSpPr txBox="1"/>
          <p:nvPr/>
        </p:nvSpPr>
        <p:spPr>
          <a:xfrm>
            <a:off x="1790702" y="3408533"/>
            <a:ext cx="4464956" cy="615553"/>
          </a:xfrm>
          <a:prstGeom prst="rect">
            <a:avLst/>
          </a:prstGeom>
          <a:noFill/>
        </p:spPr>
        <p:txBody>
          <a:bodyPr wrap="square" lIns="0" tIns="0" rIns="0" bIns="0" rtlCol="0" anchor="ctr">
            <a:spAutoFit/>
          </a:bodyPr>
          <a:lstStyle/>
          <a:p>
            <a:r>
              <a:rPr lang="en-US" sz="2000"/>
              <a:t>See how Power BI works and looks from the user’s perspective</a:t>
            </a:r>
          </a:p>
        </p:txBody>
      </p:sp>
    </p:spTree>
    <p:extLst>
      <p:ext uri="{BB962C8B-B14F-4D97-AF65-F5344CB8AC3E}">
        <p14:creationId xmlns:p14="http://schemas.microsoft.com/office/powerpoint/2010/main" val="333624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What is Power BI?</a:t>
            </a:r>
          </a:p>
        </p:txBody>
      </p:sp>
      <p:sp>
        <p:nvSpPr>
          <p:cNvPr id="2" name="Rectangle 1">
            <a:extLst>
              <a:ext uri="{FF2B5EF4-FFF2-40B4-BE49-F238E27FC236}">
                <a16:creationId xmlns:a16="http://schemas.microsoft.com/office/drawing/2014/main" id="{309C6098-FC1C-40EC-856B-F7B28894CAA2}"/>
              </a:ext>
            </a:extLst>
          </p:cNvPr>
          <p:cNvSpPr/>
          <p:nvPr/>
        </p:nvSpPr>
        <p:spPr>
          <a:xfrm>
            <a:off x="588262" y="1692222"/>
            <a:ext cx="5427226" cy="1167936"/>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ct val="35000"/>
              </a:spcAft>
            </a:pPr>
            <a:r>
              <a:rPr lang="en-US" sz="2000" dirty="0">
                <a:solidFill>
                  <a:schemeClr val="tx1"/>
                </a:solidFill>
              </a:rPr>
              <a:t>Self-service platform that helps you discover, analyze and visualize data in order to share and collaborate insights with your colleagues</a:t>
            </a:r>
            <a:endParaRPr lang="en-IN" sz="2000" dirty="0">
              <a:solidFill>
                <a:schemeClr val="tx1"/>
              </a:solidFill>
            </a:endParaRPr>
          </a:p>
        </p:txBody>
      </p:sp>
      <p:sp>
        <p:nvSpPr>
          <p:cNvPr id="3" name="Rectangle 2">
            <a:extLst>
              <a:ext uri="{FF2B5EF4-FFF2-40B4-BE49-F238E27FC236}">
                <a16:creationId xmlns:a16="http://schemas.microsoft.com/office/drawing/2014/main" id="{04340AFA-0183-4804-A042-0A560DF108E3}"/>
              </a:ext>
            </a:extLst>
          </p:cNvPr>
          <p:cNvSpPr/>
          <p:nvPr/>
        </p:nvSpPr>
        <p:spPr>
          <a:xfrm>
            <a:off x="6182162" y="1692222"/>
            <a:ext cx="5427226" cy="1167936"/>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ct val="35000"/>
              </a:spcAft>
            </a:pPr>
            <a:r>
              <a:rPr lang="en-US" sz="2000" dirty="0">
                <a:solidFill>
                  <a:schemeClr val="tx1"/>
                </a:solidFill>
              </a:rPr>
              <a:t>Visualizations are interactive and scalable reports, based on collections of different data sources</a:t>
            </a:r>
          </a:p>
        </p:txBody>
      </p:sp>
      <p:pic>
        <p:nvPicPr>
          <p:cNvPr id="5" name="Picture 4" descr="Illustration of Microsoft Dynamics 365, Cloud, Microsoft Access, Microsoft Internet Explorer, Microsoft Excel, SQL and Mail Chimp that flows to Power BI and expands to a dashboard">
            <a:extLst>
              <a:ext uri="{FF2B5EF4-FFF2-40B4-BE49-F238E27FC236}">
                <a16:creationId xmlns:a16="http://schemas.microsoft.com/office/drawing/2014/main" id="{ACFD8200-3C23-4FD3-8C92-299B8BE96E1F}"/>
              </a:ext>
            </a:extLst>
          </p:cNvPr>
          <p:cNvPicPr>
            <a:picLocks noChangeAspect="1"/>
          </p:cNvPicPr>
          <p:nvPr/>
        </p:nvPicPr>
        <p:blipFill>
          <a:blip r:embed="rId3"/>
          <a:stretch>
            <a:fillRect/>
          </a:stretch>
        </p:blipFill>
        <p:spPr>
          <a:xfrm>
            <a:off x="588262" y="3039682"/>
            <a:ext cx="11020044" cy="3229356"/>
          </a:xfrm>
          <a:prstGeom prst="rect">
            <a:avLst/>
          </a:prstGeom>
          <a:ln w="19050">
            <a:solidFill>
              <a:schemeClr val="tx2"/>
            </a:solidFill>
          </a:ln>
        </p:spPr>
      </p:pic>
      <p:sp>
        <p:nvSpPr>
          <p:cNvPr id="11" name="TextBox 10">
            <a:extLst>
              <a:ext uri="{FF2B5EF4-FFF2-40B4-BE49-F238E27FC236}">
                <a16:creationId xmlns:a16="http://schemas.microsoft.com/office/drawing/2014/main" id="{30E53840-4391-4F80-AC29-CB8925BFDD55}"/>
              </a:ext>
            </a:extLst>
          </p:cNvPr>
          <p:cNvSpPr txBox="1"/>
          <p:nvPr/>
        </p:nvSpPr>
        <p:spPr>
          <a:xfrm>
            <a:off x="588262" y="6376294"/>
            <a:ext cx="8590493" cy="123111"/>
          </a:xfrm>
          <a:prstGeom prst="rect">
            <a:avLst/>
          </a:prstGeom>
          <a:noFill/>
        </p:spPr>
        <p:txBody>
          <a:bodyPr wrap="square" lIns="0" tIns="0" rIns="0" bIns="0">
            <a:noAutofit/>
          </a:bodyPr>
          <a:lstStyle/>
          <a:p>
            <a:r>
              <a:rPr lang="en-US" sz="800">
                <a:solidFill>
                  <a:schemeClr val="accent2"/>
                </a:solidFill>
              </a:rPr>
              <a:t>https://dpspowerbi.blob.core.windows.net/powerbi-prod-media/powerbi.microsoft.com/en-us/documentation/articles/powerbi-learning-0-0-what-is-power-bi/20160929090613/c0a0_1.png</a:t>
            </a:r>
          </a:p>
        </p:txBody>
      </p:sp>
      <p:pic>
        <p:nvPicPr>
          <p:cNvPr id="7" name="Picture 6" descr="Icon&#10;&#10;Description automatically generated">
            <a:extLst>
              <a:ext uri="{FF2B5EF4-FFF2-40B4-BE49-F238E27FC236}">
                <a16:creationId xmlns:a16="http://schemas.microsoft.com/office/drawing/2014/main" id="{E6E13D1B-0F76-FFB4-15F6-D2667A26B0B1}"/>
              </a:ext>
            </a:extLst>
          </p:cNvPr>
          <p:cNvPicPr>
            <a:picLocks noChangeAspect="1"/>
          </p:cNvPicPr>
          <p:nvPr/>
        </p:nvPicPr>
        <p:blipFill>
          <a:blip r:embed="rId4"/>
          <a:stretch>
            <a:fillRect/>
          </a:stretch>
        </p:blipFill>
        <p:spPr>
          <a:xfrm>
            <a:off x="11195512" y="269755"/>
            <a:ext cx="816450" cy="816450"/>
          </a:xfrm>
          <a:prstGeom prst="rect">
            <a:avLst/>
          </a:prstGeom>
        </p:spPr>
      </p:pic>
    </p:spTree>
    <p:extLst>
      <p:ext uri="{BB962C8B-B14F-4D97-AF65-F5344CB8AC3E}">
        <p14:creationId xmlns:p14="http://schemas.microsoft.com/office/powerpoint/2010/main" val="394323721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E6F54B7D-4EF9-4857-B45D-0711406A6EE0}"/>
              </a:ext>
            </a:extLst>
          </p:cNvPr>
          <p:cNvSpPr txBox="1">
            <a:spLocks/>
          </p:cNvSpPr>
          <p:nvPr/>
        </p:nvSpPr>
        <p:spPr>
          <a:xfrm>
            <a:off x="432090" y="1456896"/>
            <a:ext cx="11341268" cy="537176"/>
          </a:xfrm>
          <a:prstGeom prst="rect">
            <a:avLst/>
          </a:prstGeom>
        </p:spPr>
        <p:txBody>
          <a:bodyPr vert="horz" wrap="square" lIns="0" tIns="0" rIns="0" bIns="0" rtlCol="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kern="1200" spc="0" baseline="0">
                <a:solidFill>
                  <a:schemeClr val="tx1"/>
                </a:solidFill>
                <a:latin typeface="+mj-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191919"/>
                </a:solidFill>
                <a:effectLst/>
                <a:uLnTx/>
                <a:uFillTx/>
                <a:latin typeface="Segoe UI Semibold"/>
                <a:ea typeface="+mn-ea"/>
                <a:cs typeface="+mn-cs"/>
              </a:rPr>
              <a:t>Power BI concepts</a:t>
            </a:r>
          </a:p>
        </p:txBody>
      </p:sp>
      <p:sp>
        <p:nvSpPr>
          <p:cNvPr id="5" name="Text Placeholder 15">
            <a:extLst>
              <a:ext uri="{FF2B5EF4-FFF2-40B4-BE49-F238E27FC236}">
                <a16:creationId xmlns:a16="http://schemas.microsoft.com/office/drawing/2014/main" id="{BA7D56E1-DE18-47C2-85D2-CDA9CCF47138}"/>
              </a:ext>
            </a:extLst>
          </p:cNvPr>
          <p:cNvSpPr txBox="1">
            <a:spLocks/>
          </p:cNvSpPr>
          <p:nvPr/>
        </p:nvSpPr>
        <p:spPr>
          <a:xfrm>
            <a:off x="432089" y="2043500"/>
            <a:ext cx="3650357" cy="2043842"/>
          </a:xfrm>
          <a:prstGeom prst="rect">
            <a:avLst/>
          </a:prstGeom>
          <a:solidFill>
            <a:schemeClr val="bg2"/>
          </a:solidFill>
          <a:ln w="19050">
            <a:noFill/>
          </a:ln>
        </p:spPr>
        <p:txBody>
          <a:bodyPr vert="horz" wrap="square" lIns="182880" tIns="137160" rIns="182880"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191919"/>
                </a:solidFill>
                <a:effectLst/>
                <a:uLnTx/>
                <a:uFillTx/>
                <a:latin typeface="Segoe UI Semibold"/>
                <a:ea typeface="+mn-ea"/>
                <a:cs typeface="+mn-cs"/>
              </a:rPr>
              <a:t>Capacities:</a:t>
            </a:r>
          </a:p>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mn-cs"/>
              </a:rPr>
              <a:t>Set of resources used to host and deliver content</a:t>
            </a:r>
          </a:p>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mn-cs"/>
              </a:rPr>
              <a:t>Either shared or dedicated</a:t>
            </a:r>
          </a:p>
        </p:txBody>
      </p:sp>
      <p:sp>
        <p:nvSpPr>
          <p:cNvPr id="6" name="Text Placeholder 18">
            <a:extLst>
              <a:ext uri="{FF2B5EF4-FFF2-40B4-BE49-F238E27FC236}">
                <a16:creationId xmlns:a16="http://schemas.microsoft.com/office/drawing/2014/main" id="{6C1BB4A0-7630-4A76-9F2E-F4BD0F6C60FF}"/>
              </a:ext>
            </a:extLst>
          </p:cNvPr>
          <p:cNvSpPr txBox="1">
            <a:spLocks/>
          </p:cNvSpPr>
          <p:nvPr/>
        </p:nvSpPr>
        <p:spPr>
          <a:xfrm>
            <a:off x="4277544" y="2043500"/>
            <a:ext cx="3650357" cy="2043842"/>
          </a:xfrm>
          <a:prstGeom prst="rect">
            <a:avLst/>
          </a:prstGeom>
          <a:solidFill>
            <a:schemeClr val="bg2"/>
          </a:solidFill>
          <a:ln w="19050">
            <a:noFill/>
          </a:ln>
        </p:spPr>
        <p:txBody>
          <a:bodyPr vert="horz" wrap="square" lIns="182880" tIns="137160" rIns="182880"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191919"/>
                </a:solidFill>
                <a:effectLst/>
                <a:uLnTx/>
                <a:uFillTx/>
                <a:latin typeface="Segoe UI Semibold"/>
                <a:ea typeface="+mn-ea"/>
                <a:cs typeface="+mn-cs"/>
              </a:rPr>
              <a:t>Workspaces:</a:t>
            </a:r>
          </a:p>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mn-cs"/>
              </a:rPr>
              <a:t>My workspace is for personal use</a:t>
            </a:r>
          </a:p>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mn-cs"/>
              </a:rPr>
              <a:t>Workspaces are for collaboration and sharing</a:t>
            </a:r>
          </a:p>
        </p:txBody>
      </p:sp>
      <p:sp>
        <p:nvSpPr>
          <p:cNvPr id="7" name="Text Placeholder 1">
            <a:extLst>
              <a:ext uri="{FF2B5EF4-FFF2-40B4-BE49-F238E27FC236}">
                <a16:creationId xmlns:a16="http://schemas.microsoft.com/office/drawing/2014/main" id="{DB19123E-CFAE-4FB6-B81C-819A4B781A21}"/>
              </a:ext>
            </a:extLst>
          </p:cNvPr>
          <p:cNvSpPr txBox="1">
            <a:spLocks/>
          </p:cNvSpPr>
          <p:nvPr/>
        </p:nvSpPr>
        <p:spPr>
          <a:xfrm>
            <a:off x="8123000" y="2043500"/>
            <a:ext cx="3650357" cy="2043842"/>
          </a:xfrm>
          <a:prstGeom prst="rect">
            <a:avLst/>
          </a:prstGeom>
          <a:solidFill>
            <a:schemeClr val="bg2"/>
          </a:solidFill>
          <a:ln w="19050">
            <a:noFill/>
          </a:ln>
        </p:spPr>
        <p:txBody>
          <a:bodyPr vert="horz" wrap="square" lIns="182880" tIns="137160" rIns="182880"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191919"/>
                </a:solidFill>
                <a:effectLst/>
                <a:uLnTx/>
                <a:uFillTx/>
                <a:latin typeface="Segoe UI Semibold"/>
                <a:ea typeface="+mn-ea"/>
                <a:cs typeface="+mn-cs"/>
              </a:rPr>
              <a:t>Datasets:</a:t>
            </a:r>
          </a:p>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mn-cs"/>
              </a:rPr>
              <a:t>A collection of data that you import or connect to</a:t>
            </a:r>
          </a:p>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mn-cs"/>
              </a:rPr>
              <a:t>Associated with workspaces</a:t>
            </a:r>
          </a:p>
        </p:txBody>
      </p:sp>
      <p:sp>
        <p:nvSpPr>
          <p:cNvPr id="8" name="Text Placeholder 2">
            <a:extLst>
              <a:ext uri="{FF2B5EF4-FFF2-40B4-BE49-F238E27FC236}">
                <a16:creationId xmlns:a16="http://schemas.microsoft.com/office/drawing/2014/main" id="{D678D548-3389-49F0-8898-5B3A483DC0F4}"/>
              </a:ext>
            </a:extLst>
          </p:cNvPr>
          <p:cNvSpPr txBox="1">
            <a:spLocks/>
          </p:cNvSpPr>
          <p:nvPr/>
        </p:nvSpPr>
        <p:spPr>
          <a:xfrm>
            <a:off x="432089" y="4221040"/>
            <a:ext cx="3650357" cy="2043842"/>
          </a:xfrm>
          <a:prstGeom prst="rect">
            <a:avLst/>
          </a:prstGeom>
          <a:solidFill>
            <a:schemeClr val="bg2"/>
          </a:solidFill>
          <a:ln w="19050">
            <a:noFill/>
          </a:ln>
        </p:spPr>
        <p:txBody>
          <a:bodyPr vert="horz" wrap="square" lIns="182880" tIns="137160" rIns="182880"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191919"/>
                </a:solidFill>
                <a:effectLst/>
                <a:uLnTx/>
                <a:uFillTx/>
                <a:latin typeface="Segoe UI Semibold"/>
                <a:ea typeface="+mn-ea"/>
                <a:cs typeface="+mn-cs"/>
              </a:rPr>
              <a:t>Shared Datasets:</a:t>
            </a:r>
          </a:p>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mn-cs"/>
              </a:rPr>
              <a:t>Used to share optimized and accurate data</a:t>
            </a:r>
          </a:p>
          <a:p>
            <a:pPr marL="0" marR="0" lvl="1" indent="0" algn="l" defTabSz="914367" rtl="0" eaLnBrk="1" fontAlgn="auto" latinLnBrk="0" hangingPunct="1">
              <a:lnSpc>
                <a:spcPct val="100000"/>
              </a:lnSpc>
              <a:spcBef>
                <a:spcPts val="392"/>
              </a:spcBef>
              <a:spcAft>
                <a:spcPts val="588"/>
              </a:spcAft>
              <a:buClrTx/>
              <a:buSzPct val="90000"/>
              <a:buFontTx/>
              <a:buNone/>
              <a:tabLst/>
              <a:defRPr/>
            </a:pPr>
            <a:r>
              <a:rPr lang="en-US" dirty="0">
                <a:solidFill>
                  <a:srgbClr val="191919"/>
                </a:solidFill>
                <a:latin typeface="Segoe UI"/>
              </a:rPr>
              <a:t>Provides data consistency to organizations</a:t>
            </a:r>
            <a:endParaRPr kumimoji="0" lang="en-US" sz="18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9" name="Text Placeholder 3">
            <a:extLst>
              <a:ext uri="{FF2B5EF4-FFF2-40B4-BE49-F238E27FC236}">
                <a16:creationId xmlns:a16="http://schemas.microsoft.com/office/drawing/2014/main" id="{33B5BE05-B815-4500-A752-9B856525B296}"/>
              </a:ext>
            </a:extLst>
          </p:cNvPr>
          <p:cNvSpPr txBox="1">
            <a:spLocks/>
          </p:cNvSpPr>
          <p:nvPr/>
        </p:nvSpPr>
        <p:spPr>
          <a:xfrm>
            <a:off x="4277544" y="4221038"/>
            <a:ext cx="3650357" cy="2043842"/>
          </a:xfrm>
          <a:prstGeom prst="rect">
            <a:avLst/>
          </a:prstGeom>
          <a:solidFill>
            <a:schemeClr val="bg2"/>
          </a:solidFill>
          <a:ln w="19050">
            <a:noFill/>
          </a:ln>
        </p:spPr>
        <p:txBody>
          <a:bodyPr vert="horz" wrap="square" lIns="182880" tIns="137160" rIns="182880"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191919"/>
                </a:solidFill>
                <a:effectLst/>
                <a:uLnTx/>
                <a:uFillTx/>
                <a:latin typeface="Segoe UI Semibold"/>
                <a:ea typeface="+mn-ea"/>
                <a:cs typeface="+mn-cs"/>
              </a:rPr>
              <a:t>Reports:</a:t>
            </a:r>
          </a:p>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mn-cs"/>
              </a:rPr>
              <a:t>One or more pages of visualizations</a:t>
            </a:r>
          </a:p>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mn-cs"/>
              </a:rPr>
              <a:t>Two modes: Reading view &amp; editing view</a:t>
            </a:r>
          </a:p>
        </p:txBody>
      </p:sp>
      <p:sp>
        <p:nvSpPr>
          <p:cNvPr id="10" name="Text Placeholder 4">
            <a:extLst>
              <a:ext uri="{FF2B5EF4-FFF2-40B4-BE49-F238E27FC236}">
                <a16:creationId xmlns:a16="http://schemas.microsoft.com/office/drawing/2014/main" id="{4177E053-73E0-4F15-B630-B1715B5D5BFD}"/>
              </a:ext>
            </a:extLst>
          </p:cNvPr>
          <p:cNvSpPr txBox="1">
            <a:spLocks/>
          </p:cNvSpPr>
          <p:nvPr/>
        </p:nvSpPr>
        <p:spPr>
          <a:xfrm>
            <a:off x="8123000" y="4233397"/>
            <a:ext cx="3650357" cy="2043842"/>
          </a:xfrm>
          <a:prstGeom prst="rect">
            <a:avLst/>
          </a:prstGeom>
          <a:solidFill>
            <a:schemeClr val="bg2"/>
          </a:solidFill>
          <a:ln w="19050">
            <a:noFill/>
          </a:ln>
        </p:spPr>
        <p:txBody>
          <a:bodyPr vert="horz" wrap="square" lIns="182880" tIns="137160" rIns="182880"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solidFill>
                  <a:srgbClr val="191919"/>
                </a:solidFill>
                <a:latin typeface="Segoe UI Semibold"/>
              </a:rPr>
              <a:t>Dashboards:</a:t>
            </a:r>
          </a:p>
          <a:p>
            <a:pPr lvl="1"/>
            <a:r>
              <a:rPr lang="en-US" dirty="0">
                <a:solidFill>
                  <a:srgbClr val="191919"/>
                </a:solidFill>
                <a:latin typeface="Segoe UI"/>
              </a:rPr>
              <a:t>Single canvas containing tiles and widgets</a:t>
            </a:r>
          </a:p>
          <a:p>
            <a:pPr lvl="1"/>
            <a:r>
              <a:rPr lang="en-US" dirty="0">
                <a:solidFill>
                  <a:srgbClr val="191919"/>
                </a:solidFill>
                <a:latin typeface="Segoe UI"/>
              </a:rPr>
              <a:t>Easy viewing and monitoring</a:t>
            </a:r>
          </a:p>
          <a:p>
            <a:pPr marL="0" marR="0" lvl="1" indent="0" algn="l" defTabSz="914367" rtl="0" eaLnBrk="1" fontAlgn="auto" latinLnBrk="0" hangingPunct="1">
              <a:lnSpc>
                <a:spcPct val="100000"/>
              </a:lnSpc>
              <a:spcBef>
                <a:spcPts val="392"/>
              </a:spcBef>
              <a:spcAft>
                <a:spcPts val="588"/>
              </a:spcAft>
              <a:buClrTx/>
              <a:buSzPct val="90000"/>
              <a:buFontTx/>
              <a:buNone/>
              <a:tabLst/>
              <a:defRPr/>
            </a:pPr>
            <a:endParaRPr lang="en-US" dirty="0">
              <a:solidFill>
                <a:srgbClr val="191919"/>
              </a:solidFill>
              <a:latin typeface="Segoe UI"/>
            </a:endParaRPr>
          </a:p>
          <a:p>
            <a:pPr marL="0" marR="0" lvl="1" indent="0" algn="l" defTabSz="914367" rtl="0" eaLnBrk="1" fontAlgn="auto" latinLnBrk="0" hangingPunct="1">
              <a:lnSpc>
                <a:spcPct val="100000"/>
              </a:lnSpc>
              <a:spcBef>
                <a:spcPts val="392"/>
              </a:spcBef>
              <a:spcAft>
                <a:spcPts val="588"/>
              </a:spcAft>
              <a:buClrTx/>
              <a:buSzPct val="90000"/>
              <a:buFontTx/>
              <a:buNone/>
              <a:tabLst/>
              <a:defRPr/>
            </a:pPr>
            <a:endParaRPr kumimoji="0" lang="en-US" sz="1800" b="0" i="0" u="none" strike="noStrike" kern="1200" cap="none" spc="0" normalizeH="0" baseline="0" noProof="0" dirty="0">
              <a:ln>
                <a:noFill/>
              </a:ln>
              <a:solidFill>
                <a:srgbClr val="191919"/>
              </a:solidFill>
              <a:effectLst/>
              <a:uLnTx/>
              <a:uFillTx/>
              <a:latin typeface="Segoe UI"/>
              <a:ea typeface="+mn-ea"/>
              <a:cs typeface="+mn-cs"/>
            </a:endParaRPr>
          </a:p>
          <a:p>
            <a:pPr marL="0" marR="0" lvl="1" indent="0" algn="l" defTabSz="914367" rtl="0" eaLnBrk="1" fontAlgn="auto" latinLnBrk="0" hangingPunct="1">
              <a:lnSpc>
                <a:spcPct val="100000"/>
              </a:lnSpc>
              <a:spcBef>
                <a:spcPts val="392"/>
              </a:spcBef>
              <a:spcAft>
                <a:spcPts val="588"/>
              </a:spcAft>
              <a:buClrTx/>
              <a:buSzPct val="90000"/>
              <a:buFontTx/>
              <a:buNone/>
              <a:tabLst/>
              <a:defRPr/>
            </a:pPr>
            <a:endParaRPr lang="en-US" dirty="0">
              <a:solidFill>
                <a:srgbClr val="191919"/>
              </a:solidFill>
              <a:latin typeface="Segoe UI"/>
            </a:endParaRPr>
          </a:p>
          <a:p>
            <a:pPr marL="0" marR="0" lvl="1" indent="0" algn="l" defTabSz="914367" rtl="0" eaLnBrk="1" fontAlgn="auto" latinLnBrk="0" hangingPunct="1">
              <a:lnSpc>
                <a:spcPct val="100000"/>
              </a:lnSpc>
              <a:spcBef>
                <a:spcPts val="392"/>
              </a:spcBef>
              <a:spcAft>
                <a:spcPts val="588"/>
              </a:spcAft>
              <a:buClrTx/>
              <a:buSzPct val="90000"/>
              <a:buFontTx/>
              <a:buNone/>
              <a:tabLst/>
              <a:defRPr/>
            </a:pPr>
            <a:endParaRPr kumimoji="0" lang="en-US" sz="18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11" name="Title 3">
            <a:extLst>
              <a:ext uri="{FF2B5EF4-FFF2-40B4-BE49-F238E27FC236}">
                <a16:creationId xmlns:a16="http://schemas.microsoft.com/office/drawing/2014/main" id="{CBADD5A2-BD0E-49BF-8C8E-F65542A7649F}"/>
              </a:ext>
            </a:extLst>
          </p:cNvPr>
          <p:cNvSpPr>
            <a:spLocks noGrp="1"/>
          </p:cNvSpPr>
          <p:nvPr>
            <p:ph type="title"/>
          </p:nvPr>
        </p:nvSpPr>
        <p:spPr>
          <a:xfrm>
            <a:off x="588263" y="457200"/>
            <a:ext cx="11018520" cy="553998"/>
          </a:xfrm>
        </p:spPr>
        <p:txBody>
          <a:bodyPr/>
          <a:lstStyle/>
          <a:p>
            <a:r>
              <a:rPr lang="en-US" dirty="0"/>
              <a:t>What is Power BI? - continued</a:t>
            </a:r>
          </a:p>
        </p:txBody>
      </p:sp>
      <p:pic>
        <p:nvPicPr>
          <p:cNvPr id="2" name="Picture 1">
            <a:extLst>
              <a:ext uri="{FF2B5EF4-FFF2-40B4-BE49-F238E27FC236}">
                <a16:creationId xmlns:a16="http://schemas.microsoft.com/office/drawing/2014/main" id="{C8E6FB5D-C3A5-67CE-D3CE-5127280C0847}"/>
              </a:ext>
            </a:extLst>
          </p:cNvPr>
          <p:cNvPicPr>
            <a:picLocks noChangeAspect="1"/>
          </p:cNvPicPr>
          <p:nvPr/>
        </p:nvPicPr>
        <p:blipFill>
          <a:blip r:embed="rId3"/>
          <a:stretch>
            <a:fillRect/>
          </a:stretch>
        </p:blipFill>
        <p:spPr>
          <a:xfrm>
            <a:off x="11195512" y="269755"/>
            <a:ext cx="816450" cy="816450"/>
          </a:xfrm>
          <a:prstGeom prst="rect">
            <a:avLst/>
          </a:prstGeom>
        </p:spPr>
      </p:pic>
    </p:spTree>
    <p:extLst>
      <p:ext uri="{BB962C8B-B14F-4D97-AF65-F5344CB8AC3E}">
        <p14:creationId xmlns:p14="http://schemas.microsoft.com/office/powerpoint/2010/main" val="279277872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4217158" y="1419367"/>
            <a:ext cx="7451678" cy="480060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Template Apps</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584201" y="1436688"/>
            <a:ext cx="3496480" cy="48003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300"/>
              </a:spcBef>
              <a:spcAft>
                <a:spcPts val="700"/>
              </a:spcAft>
            </a:pPr>
            <a:r>
              <a:rPr lang="en-US" altLang="zh-CN" sz="2000" spc="-49" dirty="0">
                <a:solidFill>
                  <a:srgbClr val="191919"/>
                </a:solidFill>
                <a:latin typeface="Segoe UI Semibold"/>
              </a:rPr>
              <a:t>Definition</a:t>
            </a:r>
          </a:p>
          <a:p>
            <a:pPr>
              <a:spcBef>
                <a:spcPts val="300"/>
              </a:spcBef>
              <a:spcAft>
                <a:spcPts val="700"/>
              </a:spcAft>
            </a:pPr>
            <a:r>
              <a:rPr lang="en-US" sz="1800" dirty="0">
                <a:solidFill>
                  <a:srgbClr val="191919"/>
                </a:solidFill>
                <a:latin typeface="Segoe UI"/>
              </a:rPr>
              <a:t>The new Power BI template apps enable Power BI partners to build Power BI apps with little or no coding and deploy them to any Power BI customer. </a:t>
            </a:r>
          </a:p>
          <a:p>
            <a:pPr>
              <a:spcBef>
                <a:spcPts val="300"/>
              </a:spcBef>
              <a:spcAft>
                <a:spcPts val="700"/>
              </a:spcAft>
            </a:pPr>
            <a:r>
              <a:rPr lang="en-US" sz="1800" dirty="0">
                <a:solidFill>
                  <a:srgbClr val="191919"/>
                </a:solidFill>
                <a:latin typeface="Segoe UI"/>
              </a:rPr>
              <a:t>As a Power BI partner, you create a set of out-of-the-box content for your customers and publish it yourself.</a:t>
            </a:r>
          </a:p>
          <a:p>
            <a:pPr>
              <a:spcBef>
                <a:spcPts val="300"/>
              </a:spcBef>
              <a:spcAft>
                <a:spcPts val="700"/>
              </a:spcAft>
            </a:pPr>
            <a:r>
              <a:rPr lang="en-US" sz="1800" dirty="0">
                <a:solidFill>
                  <a:srgbClr val="191919"/>
                </a:solidFill>
                <a:latin typeface="Segoe UI"/>
              </a:rPr>
              <a:t>You can build template apps that allow your customers to connect within their own accounts.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rotWithShape="1">
          <a:blip r:embed="rId3"/>
          <a:srcRect r="11016"/>
          <a:stretch/>
        </p:blipFill>
        <p:spPr>
          <a:xfrm>
            <a:off x="4409822" y="1573123"/>
            <a:ext cx="7081596" cy="4499181"/>
          </a:xfrm>
          <a:prstGeom prst="rect">
            <a:avLst/>
          </a:prstGeom>
          <a:ln>
            <a:solidFill>
              <a:srgbClr val="6A4B16"/>
            </a:solidFill>
          </a:ln>
        </p:spPr>
      </p:pic>
      <p:pic>
        <p:nvPicPr>
          <p:cNvPr id="5" name="Picture 4">
            <a:extLst>
              <a:ext uri="{FF2B5EF4-FFF2-40B4-BE49-F238E27FC236}">
                <a16:creationId xmlns:a16="http://schemas.microsoft.com/office/drawing/2014/main" id="{2810DC7E-75B2-3B28-4430-9D840BCA41C5}"/>
              </a:ext>
            </a:extLst>
          </p:cNvPr>
          <p:cNvPicPr>
            <a:picLocks noChangeAspect="1"/>
          </p:cNvPicPr>
          <p:nvPr/>
        </p:nvPicPr>
        <p:blipFill>
          <a:blip r:embed="rId4"/>
          <a:stretch>
            <a:fillRect/>
          </a:stretch>
        </p:blipFill>
        <p:spPr>
          <a:xfrm>
            <a:off x="11195512" y="269755"/>
            <a:ext cx="816450" cy="816450"/>
          </a:xfrm>
          <a:prstGeom prst="rect">
            <a:avLst/>
          </a:prstGeom>
        </p:spPr>
      </p:pic>
    </p:spTree>
    <p:extLst>
      <p:ext uri="{BB962C8B-B14F-4D97-AF65-F5344CB8AC3E}">
        <p14:creationId xmlns:p14="http://schemas.microsoft.com/office/powerpoint/2010/main" val="108338476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Getting Data</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584201" y="1436688"/>
            <a:ext cx="2951479" cy="48323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25425" indent="-225425">
              <a:spcBef>
                <a:spcPts val="300"/>
              </a:spcBef>
              <a:spcAft>
                <a:spcPts val="700"/>
              </a:spcAft>
              <a:buFont typeface="Arial" panose="020B0604020202020204" pitchFamily="34" charset="0"/>
              <a:buChar char="•"/>
            </a:pPr>
            <a:r>
              <a:rPr lang="en-US" sz="2000" dirty="0">
                <a:solidFill>
                  <a:schemeClr val="tx1"/>
                </a:solidFill>
              </a:rPr>
              <a:t>Excel files</a:t>
            </a:r>
          </a:p>
          <a:p>
            <a:pPr marL="225425" indent="-225425">
              <a:spcBef>
                <a:spcPts val="300"/>
              </a:spcBef>
              <a:spcAft>
                <a:spcPts val="700"/>
              </a:spcAft>
              <a:buFont typeface="Arial" panose="020B0604020202020204" pitchFamily="34" charset="0"/>
              <a:buChar char="•"/>
            </a:pPr>
            <a:r>
              <a:rPr lang="en-US" sz="2000" dirty="0">
                <a:solidFill>
                  <a:schemeClr val="tx1"/>
                </a:solidFill>
              </a:rPr>
              <a:t>Databases</a:t>
            </a:r>
          </a:p>
          <a:p>
            <a:pPr marL="225425" indent="-225425">
              <a:spcBef>
                <a:spcPts val="300"/>
              </a:spcBef>
              <a:spcAft>
                <a:spcPts val="700"/>
              </a:spcAft>
              <a:buFont typeface="Arial" panose="020B0604020202020204" pitchFamily="34" charset="0"/>
              <a:buChar char="•"/>
            </a:pPr>
            <a:r>
              <a:rPr lang="en-US" sz="2000" dirty="0">
                <a:solidFill>
                  <a:schemeClr val="tx1"/>
                </a:solidFill>
              </a:rPr>
              <a:t>Azure data</a:t>
            </a:r>
          </a:p>
          <a:p>
            <a:pPr marL="225425" indent="-225425">
              <a:spcBef>
                <a:spcPts val="300"/>
              </a:spcBef>
              <a:spcAft>
                <a:spcPts val="700"/>
              </a:spcAft>
              <a:buFont typeface="Arial" panose="020B0604020202020204" pitchFamily="34" charset="0"/>
              <a:buChar char="•"/>
            </a:pPr>
            <a:r>
              <a:rPr lang="en-US" sz="2000" dirty="0">
                <a:solidFill>
                  <a:schemeClr val="tx1"/>
                </a:solidFill>
              </a:rPr>
              <a:t>AppSource</a:t>
            </a:r>
          </a:p>
          <a:p>
            <a:pPr marL="225425" indent="-225425">
              <a:spcBef>
                <a:spcPts val="300"/>
              </a:spcBef>
              <a:spcAft>
                <a:spcPts val="700"/>
              </a:spcAft>
              <a:buFont typeface="Arial" panose="020B0604020202020204" pitchFamily="34" charset="0"/>
              <a:buChar char="•"/>
            </a:pPr>
            <a:r>
              <a:rPr lang="en-US" sz="2000" dirty="0">
                <a:solidFill>
                  <a:schemeClr val="tx1"/>
                </a:solidFill>
              </a:rPr>
              <a:t>Dynamics 365</a:t>
            </a:r>
          </a:p>
          <a:p>
            <a:pPr marL="225425" indent="-225425">
              <a:spcBef>
                <a:spcPts val="300"/>
              </a:spcBef>
              <a:spcAft>
                <a:spcPts val="700"/>
              </a:spcAft>
              <a:buFont typeface="Arial" panose="020B0604020202020204" pitchFamily="34" charset="0"/>
              <a:buChar char="•"/>
            </a:pPr>
            <a:r>
              <a:rPr lang="en-US" sz="2000" dirty="0">
                <a:solidFill>
                  <a:schemeClr val="tx1"/>
                </a:solidFill>
              </a:rPr>
              <a:t>SaaS providers</a:t>
            </a:r>
          </a:p>
          <a:p>
            <a:pPr marL="576263" indent="-293688">
              <a:spcAft>
                <a:spcPts val="700"/>
              </a:spcAft>
              <a:buFont typeface="Segoe UI" panose="020B0502040204020203" pitchFamily="34" charset="0"/>
              <a:buChar char="–"/>
            </a:pPr>
            <a:r>
              <a:rPr lang="en-US" sz="1800" dirty="0">
                <a:solidFill>
                  <a:schemeClr val="tx1"/>
                </a:solidFill>
              </a:rPr>
              <a:t>Salesforce</a:t>
            </a:r>
          </a:p>
          <a:p>
            <a:pPr marL="576263" indent="-293688">
              <a:spcBef>
                <a:spcPts val="300"/>
              </a:spcBef>
              <a:spcAft>
                <a:spcPts val="700"/>
              </a:spcAft>
              <a:buFont typeface="Segoe UI" panose="020B0502040204020203" pitchFamily="34" charset="0"/>
              <a:buChar char="–"/>
            </a:pPr>
            <a:r>
              <a:rPr lang="en-US" sz="1800" dirty="0">
                <a:solidFill>
                  <a:schemeClr val="tx1"/>
                </a:solidFill>
              </a:rPr>
              <a:t>Facebook</a:t>
            </a:r>
          </a:p>
          <a:p>
            <a:pPr marL="576263" indent="-293688">
              <a:spcBef>
                <a:spcPts val="300"/>
              </a:spcBef>
              <a:spcAft>
                <a:spcPts val="700"/>
              </a:spcAft>
              <a:buFont typeface="Segoe UI" panose="020B0502040204020203" pitchFamily="34" charset="0"/>
              <a:buChar char="–"/>
            </a:pPr>
            <a:r>
              <a:rPr lang="en-US" sz="1800" dirty="0">
                <a:solidFill>
                  <a:schemeClr val="tx1"/>
                </a:solidFill>
              </a:rPr>
              <a:t>Google Analytics</a:t>
            </a:r>
          </a:p>
          <a:p>
            <a:pPr marL="576263" indent="-293688">
              <a:spcBef>
                <a:spcPts val="300"/>
              </a:spcBef>
              <a:spcAft>
                <a:spcPts val="700"/>
              </a:spcAft>
              <a:buFont typeface="Segoe UI" panose="020B0502040204020203" pitchFamily="34" charset="0"/>
              <a:buChar char="–"/>
            </a:pPr>
            <a:r>
              <a:rPr lang="en-US" sz="1800" dirty="0">
                <a:solidFill>
                  <a:schemeClr val="tx1"/>
                </a:solidFill>
              </a:rPr>
              <a:t>other SaaS services</a:t>
            </a:r>
          </a:p>
        </p:txBody>
      </p:sp>
      <p:grpSp>
        <p:nvGrpSpPr>
          <p:cNvPr id="3" name="Group 4">
            <a:extLst>
              <a:ext uri="{FF2B5EF4-FFF2-40B4-BE49-F238E27FC236}">
                <a16:creationId xmlns:a16="http://schemas.microsoft.com/office/drawing/2014/main" id="{CBDDC5BD-9C05-4105-A989-5F26D0AAAB0A}"/>
              </a:ext>
              <a:ext uri="{C183D7F6-B498-43B3-948B-1728B52AA6E4}">
                <adec:decorative xmlns:adec="http://schemas.microsoft.com/office/drawing/2017/decorative" val="1"/>
              </a:ext>
            </a:extLst>
          </p:cNvPr>
          <p:cNvGrpSpPr>
            <a:grpSpLocks noChangeAspect="1"/>
          </p:cNvGrpSpPr>
          <p:nvPr/>
        </p:nvGrpSpPr>
        <p:grpSpPr bwMode="auto">
          <a:xfrm>
            <a:off x="3673475" y="1436688"/>
            <a:ext cx="7958138" cy="4854575"/>
            <a:chOff x="2314" y="905"/>
            <a:chExt cx="5013" cy="3058"/>
          </a:xfrm>
        </p:grpSpPr>
        <p:sp>
          <p:nvSpPr>
            <p:cNvPr id="5" name="AutoShape 3">
              <a:extLst>
                <a:ext uri="{FF2B5EF4-FFF2-40B4-BE49-F238E27FC236}">
                  <a16:creationId xmlns:a16="http://schemas.microsoft.com/office/drawing/2014/main" id="{2156BE4B-6938-42F4-8509-0E2CDC090E89}"/>
                </a:ext>
              </a:extLst>
            </p:cNvPr>
            <p:cNvSpPr>
              <a:spLocks noChangeAspect="1" noChangeArrowheads="1" noTextEdit="1"/>
            </p:cNvSpPr>
            <p:nvPr/>
          </p:nvSpPr>
          <p:spPr bwMode="auto">
            <a:xfrm>
              <a:off x="2314" y="905"/>
              <a:ext cx="5013" cy="3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F5515092-7B4E-4208-A401-19C3076136E4}"/>
                </a:ext>
              </a:extLst>
            </p:cNvPr>
            <p:cNvSpPr>
              <a:spLocks noChangeArrowheads="1"/>
            </p:cNvSpPr>
            <p:nvPr/>
          </p:nvSpPr>
          <p:spPr bwMode="auto">
            <a:xfrm>
              <a:off x="2320" y="911"/>
              <a:ext cx="5001" cy="3046"/>
            </a:xfrm>
            <a:prstGeom prst="rect">
              <a:avLst/>
            </a:prstGeom>
            <a:noFill/>
            <a:ln w="19050" cap="flat">
              <a:solidFill>
                <a:srgbClr val="6A4B1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a:extLst>
                <a:ext uri="{FF2B5EF4-FFF2-40B4-BE49-F238E27FC236}">
                  <a16:creationId xmlns:a16="http://schemas.microsoft.com/office/drawing/2014/main" id="{8ED37436-BD40-40E2-A0B1-878691F30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3" y="1211"/>
              <a:ext cx="4875" cy="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Picture 1">
            <a:extLst>
              <a:ext uri="{FF2B5EF4-FFF2-40B4-BE49-F238E27FC236}">
                <a16:creationId xmlns:a16="http://schemas.microsoft.com/office/drawing/2014/main" id="{46F7D9FC-F084-5BEF-3D8D-755204416A82}"/>
              </a:ext>
            </a:extLst>
          </p:cNvPr>
          <p:cNvPicPr>
            <a:picLocks noChangeAspect="1"/>
          </p:cNvPicPr>
          <p:nvPr/>
        </p:nvPicPr>
        <p:blipFill>
          <a:blip r:embed="rId4"/>
          <a:stretch>
            <a:fillRect/>
          </a:stretch>
        </p:blipFill>
        <p:spPr>
          <a:xfrm>
            <a:off x="11195512" y="269755"/>
            <a:ext cx="816450" cy="816450"/>
          </a:xfrm>
          <a:prstGeom prst="rect">
            <a:avLst/>
          </a:prstGeom>
        </p:spPr>
      </p:pic>
    </p:spTree>
    <p:extLst>
      <p:ext uri="{BB962C8B-B14F-4D97-AF65-F5344CB8AC3E}">
        <p14:creationId xmlns:p14="http://schemas.microsoft.com/office/powerpoint/2010/main" val="272578579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a:t>Power BI Tools</a:t>
            </a:r>
          </a:p>
        </p:txBody>
      </p:sp>
      <p:sp>
        <p:nvSpPr>
          <p:cNvPr id="8" name="Rectangle 7">
            <a:extLst>
              <a:ext uri="{FF2B5EF4-FFF2-40B4-BE49-F238E27FC236}">
                <a16:creationId xmlns:a16="http://schemas.microsoft.com/office/drawing/2014/main" id="{DD339306-A9DE-446C-86AD-46F66BA937CE}"/>
              </a:ext>
            </a:extLst>
          </p:cNvPr>
          <p:cNvSpPr/>
          <p:nvPr/>
        </p:nvSpPr>
        <p:spPr bwMode="auto">
          <a:xfrm>
            <a:off x="584201" y="1436688"/>
            <a:ext cx="1709056" cy="48323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25425" indent="-225425">
              <a:spcBef>
                <a:spcPts val="300"/>
              </a:spcBef>
              <a:spcAft>
                <a:spcPts val="700"/>
              </a:spcAft>
              <a:buFont typeface="Arial" panose="020B0604020202020204" pitchFamily="34" charset="0"/>
              <a:buChar char="•"/>
            </a:pPr>
            <a:r>
              <a:rPr lang="en-US" sz="2000" dirty="0">
                <a:solidFill>
                  <a:schemeClr val="tx1"/>
                </a:solidFill>
              </a:rPr>
              <a:t>Desktop</a:t>
            </a:r>
          </a:p>
          <a:p>
            <a:pPr marL="225425" indent="-225425">
              <a:spcBef>
                <a:spcPts val="300"/>
              </a:spcBef>
              <a:spcAft>
                <a:spcPts val="700"/>
              </a:spcAft>
              <a:buFont typeface="Arial" panose="020B0604020202020204" pitchFamily="34" charset="0"/>
              <a:buChar char="•"/>
            </a:pPr>
            <a:r>
              <a:rPr lang="en-US" sz="2000" dirty="0">
                <a:solidFill>
                  <a:schemeClr val="tx1"/>
                </a:solidFill>
              </a:rPr>
              <a:t>Mobile</a:t>
            </a:r>
          </a:p>
          <a:p>
            <a:pPr marL="225425" indent="-225425">
              <a:spcBef>
                <a:spcPts val="300"/>
              </a:spcBef>
              <a:spcAft>
                <a:spcPts val="700"/>
              </a:spcAft>
              <a:buFont typeface="Arial" panose="020B0604020202020204" pitchFamily="34" charset="0"/>
              <a:buChar char="•"/>
            </a:pPr>
            <a:r>
              <a:rPr lang="en-US" sz="2000" dirty="0">
                <a:solidFill>
                  <a:schemeClr val="tx1"/>
                </a:solidFill>
              </a:rPr>
              <a:t>Service</a:t>
            </a:r>
          </a:p>
        </p:txBody>
      </p:sp>
      <p:pic>
        <p:nvPicPr>
          <p:cNvPr id="3" name="Picture 2" descr="Screenshot from Power Bi dashboard showing relation between Power BI Desktop, Power BI Mobile and Power BI Service&#10; ">
            <a:extLst>
              <a:ext uri="{FF2B5EF4-FFF2-40B4-BE49-F238E27FC236}">
                <a16:creationId xmlns:a16="http://schemas.microsoft.com/office/drawing/2014/main" id="{E994367D-8F8B-4953-98FB-FF2E70311AA8}"/>
              </a:ext>
            </a:extLst>
          </p:cNvPr>
          <p:cNvPicPr>
            <a:picLocks noChangeAspect="1"/>
          </p:cNvPicPr>
          <p:nvPr/>
        </p:nvPicPr>
        <p:blipFill>
          <a:blip r:embed="rId3"/>
          <a:stretch>
            <a:fillRect/>
          </a:stretch>
        </p:blipFill>
        <p:spPr>
          <a:xfrm>
            <a:off x="2430417" y="1436688"/>
            <a:ext cx="9200388" cy="4853940"/>
          </a:xfrm>
          <a:prstGeom prst="rect">
            <a:avLst/>
          </a:prstGeom>
        </p:spPr>
      </p:pic>
      <p:pic>
        <p:nvPicPr>
          <p:cNvPr id="2" name="Picture 1">
            <a:extLst>
              <a:ext uri="{FF2B5EF4-FFF2-40B4-BE49-F238E27FC236}">
                <a16:creationId xmlns:a16="http://schemas.microsoft.com/office/drawing/2014/main" id="{36F12061-6564-9535-F5AA-DC42372E3833}"/>
              </a:ext>
            </a:extLst>
          </p:cNvPr>
          <p:cNvPicPr>
            <a:picLocks noChangeAspect="1"/>
          </p:cNvPicPr>
          <p:nvPr/>
        </p:nvPicPr>
        <p:blipFill>
          <a:blip r:embed="rId4"/>
          <a:stretch>
            <a:fillRect/>
          </a:stretch>
        </p:blipFill>
        <p:spPr>
          <a:xfrm>
            <a:off x="11195512" y="269755"/>
            <a:ext cx="816450" cy="816450"/>
          </a:xfrm>
          <a:prstGeom prst="rect">
            <a:avLst/>
          </a:prstGeom>
        </p:spPr>
      </p:pic>
    </p:spTree>
    <p:extLst>
      <p:ext uri="{BB962C8B-B14F-4D97-AF65-F5344CB8AC3E}">
        <p14:creationId xmlns:p14="http://schemas.microsoft.com/office/powerpoint/2010/main" val="38677753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DFA65-A933-4426-8B2B-F39B4BFEBE76}"/>
              </a:ext>
            </a:extLst>
          </p:cNvPr>
          <p:cNvSpPr>
            <a:spLocks noGrp="1"/>
          </p:cNvSpPr>
          <p:nvPr>
            <p:ph type="title"/>
          </p:nvPr>
        </p:nvSpPr>
        <p:spPr/>
        <p:txBody>
          <a:bodyPr/>
          <a:lstStyle/>
          <a:p>
            <a:r>
              <a:rPr lang="en-US" dirty="0"/>
              <a:t>Microsoft Power Platform</a:t>
            </a:r>
          </a:p>
        </p:txBody>
      </p:sp>
      <p:sp>
        <p:nvSpPr>
          <p:cNvPr id="35" name="Rectangle 34">
            <a:extLst>
              <a:ext uri="{FF2B5EF4-FFF2-40B4-BE49-F238E27FC236}">
                <a16:creationId xmlns:a16="http://schemas.microsoft.com/office/drawing/2014/main" id="{9ABF1EC7-EE7E-4783-B200-1E66E3C35E8B}"/>
              </a:ext>
              <a:ext uri="{C183D7F6-B498-43B3-948B-1728B52AA6E4}">
                <adec:decorative xmlns:adec="http://schemas.microsoft.com/office/drawing/2017/decorative" val="1"/>
              </a:ext>
            </a:extLst>
          </p:cNvPr>
          <p:cNvSpPr/>
          <p:nvPr/>
        </p:nvSpPr>
        <p:spPr>
          <a:xfrm>
            <a:off x="584200" y="1242871"/>
            <a:ext cx="11025188" cy="5043629"/>
          </a:xfrm>
          <a:prstGeom prst="rect">
            <a:avLst/>
          </a:prstGeom>
          <a:ln w="19050">
            <a:solidFill>
              <a:schemeClr val="bg1">
                <a:lumMod val="65000"/>
              </a:schemeClr>
            </a:solidFill>
          </a:ln>
        </p:spPr>
        <p:txBody>
          <a:bodyPr wrap="square" lIns="182880" tIns="137160" rIns="182880" bIns="137160">
            <a:noAutofit/>
          </a:bodyPr>
          <a:lstStyle/>
          <a:p>
            <a:pPr lvl="0" algn="ctr" defTabSz="913523">
              <a:defRPr/>
            </a:pPr>
            <a:r>
              <a:rPr lang="en-US" sz="2400" dirty="0">
                <a:solidFill>
                  <a:srgbClr val="1A1A1A"/>
                </a:solidFill>
                <a:latin typeface="+mj-lt"/>
                <a:cs typeface="Segoe UI Semilight"/>
              </a:rPr>
              <a:t>The low-code platform that spans Office 365, Azure, Dynamics 365, </a:t>
            </a:r>
            <a:br>
              <a:rPr lang="en-US" sz="2400" dirty="0">
                <a:solidFill>
                  <a:srgbClr val="1A1A1A"/>
                </a:solidFill>
                <a:latin typeface="+mj-lt"/>
                <a:cs typeface="Segoe UI Semilight"/>
              </a:rPr>
            </a:br>
            <a:r>
              <a:rPr lang="en-US" sz="2400" dirty="0">
                <a:solidFill>
                  <a:srgbClr val="1A1A1A"/>
                </a:solidFill>
                <a:latin typeface="+mj-lt"/>
                <a:cs typeface="Segoe UI Semilight"/>
              </a:rPr>
              <a:t>and standalone applications</a:t>
            </a:r>
          </a:p>
        </p:txBody>
      </p:sp>
      <p:sp>
        <p:nvSpPr>
          <p:cNvPr id="17" name="Rectangle 16">
            <a:extLst>
              <a:ext uri="{FF2B5EF4-FFF2-40B4-BE49-F238E27FC236}">
                <a16:creationId xmlns:a16="http://schemas.microsoft.com/office/drawing/2014/main" id="{AFA51ADC-F9ED-4458-B365-B37F410BF03D}"/>
              </a:ext>
            </a:extLst>
          </p:cNvPr>
          <p:cNvSpPr/>
          <p:nvPr/>
        </p:nvSpPr>
        <p:spPr bwMode="auto">
          <a:xfrm>
            <a:off x="1035550" y="3568442"/>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spcBef>
                <a:spcPct val="0"/>
              </a:spcBef>
              <a:spcAft>
                <a:spcPts val="200"/>
              </a:spcAft>
              <a:buClrTx/>
              <a:buSzTx/>
              <a:buFontTx/>
              <a:buNone/>
              <a:tabLst/>
              <a:defRPr/>
            </a:pPr>
            <a:r>
              <a:rPr kumimoji="0" lang="en-US" sz="1800" i="0" u="none" strike="noStrike" kern="1200" cap="none" normalizeH="0" baseline="0" noProof="0" dirty="0">
                <a:ln>
                  <a:noFill/>
                </a:ln>
                <a:solidFill>
                  <a:srgbClr val="1A1A1A"/>
                </a:solidFill>
                <a:effectLst/>
                <a:uLnTx/>
                <a:uFillTx/>
                <a:latin typeface="+mj-lt"/>
                <a:ea typeface="Segoe UI" pitchFamily="34" charset="0"/>
                <a:cs typeface="Segoe UI" pitchFamily="34" charset="0"/>
              </a:rPr>
              <a:t>Power BI</a:t>
            </a:r>
          </a:p>
          <a:p>
            <a:pPr marL="0" marR="0" lvl="0" indent="0" algn="ctr" defTabSz="932114" rtl="0" eaLnBrk="1" fontAlgn="base" latinLnBrk="0" hangingPunct="1">
              <a:spcBef>
                <a:spcPct val="0"/>
              </a:spcBef>
              <a:spcAft>
                <a:spcPts val="200"/>
              </a:spcAft>
              <a:buClrTx/>
              <a:buSzTx/>
              <a:buFontTx/>
              <a:buNone/>
              <a:tabLst/>
              <a:defRPr/>
            </a:pPr>
            <a:r>
              <a:rPr kumimoji="0" lang="en-US" sz="1400" b="0" i="0" u="none" strike="noStrike" kern="1200" cap="none" normalizeH="0" baseline="0" noProof="0" dirty="0">
                <a:ln>
                  <a:noFill/>
                </a:ln>
                <a:solidFill>
                  <a:srgbClr val="1A1A1A"/>
                </a:solidFill>
                <a:effectLst/>
                <a:uLnTx/>
                <a:uFillTx/>
                <a:ea typeface="Segoe UI" pitchFamily="34" charset="0"/>
                <a:cs typeface="Segoe UI" pitchFamily="34" charset="0"/>
              </a:rPr>
              <a:t>Business analytics</a:t>
            </a:r>
          </a:p>
        </p:txBody>
      </p:sp>
      <p:sp>
        <p:nvSpPr>
          <p:cNvPr id="23" name="Rectangle 22">
            <a:extLst>
              <a:ext uri="{FF2B5EF4-FFF2-40B4-BE49-F238E27FC236}">
                <a16:creationId xmlns:a16="http://schemas.microsoft.com/office/drawing/2014/main" id="{75D47C2F-DBC1-48DE-99CB-8EFE2D862FEC}"/>
              </a:ext>
            </a:extLst>
          </p:cNvPr>
          <p:cNvSpPr/>
          <p:nvPr/>
        </p:nvSpPr>
        <p:spPr bwMode="auto">
          <a:xfrm>
            <a:off x="3644664" y="3568442"/>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114" fontAlgn="base">
              <a:spcBef>
                <a:spcPct val="0"/>
              </a:spcBef>
              <a:spcAft>
                <a:spcPts val="200"/>
              </a:spcAft>
              <a:defRPr/>
            </a:pPr>
            <a:r>
              <a:rPr lang="en-US" sz="1800" dirty="0">
                <a:solidFill>
                  <a:srgbClr val="1A1A1A"/>
                </a:solidFill>
                <a:latin typeface="+mj-lt"/>
                <a:cs typeface="Segoe UI" pitchFamily="34" charset="0"/>
              </a:rPr>
              <a:t>Power Apps</a:t>
            </a:r>
          </a:p>
          <a:p>
            <a:pPr marL="0" marR="0" lvl="0" indent="0" algn="ctr" defTabSz="932114" rtl="0" eaLnBrk="1" fontAlgn="base" latinLnBrk="0" hangingPunct="1">
              <a:spcBef>
                <a:spcPct val="0"/>
              </a:spcBef>
              <a:spcAft>
                <a:spcPts val="200"/>
              </a:spcAft>
              <a:buClrTx/>
              <a:buSzTx/>
              <a:buFontTx/>
              <a:buNone/>
              <a:tabLst/>
              <a:defRPr/>
            </a:pPr>
            <a:r>
              <a:rPr kumimoji="0" lang="en-US" sz="1400" b="0" i="0" u="none" strike="noStrike" kern="1200" cap="none" normalizeH="0" baseline="0" noProof="0" dirty="0">
                <a:ln>
                  <a:noFill/>
                </a:ln>
                <a:solidFill>
                  <a:srgbClr val="1A1A1A"/>
                </a:solidFill>
                <a:effectLst/>
                <a:uLnTx/>
                <a:uFillTx/>
                <a:ea typeface="+mn-ea"/>
                <a:cs typeface="Segoe UI" pitchFamily="34" charset="0"/>
              </a:rPr>
              <a:t>Application development</a:t>
            </a:r>
          </a:p>
        </p:txBody>
      </p:sp>
      <p:sp>
        <p:nvSpPr>
          <p:cNvPr id="26" name="Rectangle 25">
            <a:extLst>
              <a:ext uri="{FF2B5EF4-FFF2-40B4-BE49-F238E27FC236}">
                <a16:creationId xmlns:a16="http://schemas.microsoft.com/office/drawing/2014/main" id="{9DF8BB7B-E227-48BF-9089-B36A5BA467CF}"/>
              </a:ext>
            </a:extLst>
          </p:cNvPr>
          <p:cNvSpPr/>
          <p:nvPr/>
        </p:nvSpPr>
        <p:spPr bwMode="auto">
          <a:xfrm>
            <a:off x="6253778" y="3568442"/>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114" fontAlgn="base">
              <a:spcBef>
                <a:spcPct val="0"/>
              </a:spcBef>
              <a:spcAft>
                <a:spcPts val="200"/>
              </a:spcAft>
              <a:defRPr/>
            </a:pPr>
            <a:r>
              <a:rPr lang="en-US" sz="1800" dirty="0">
                <a:solidFill>
                  <a:srgbClr val="1A1A1A"/>
                </a:solidFill>
                <a:latin typeface="+mj-lt"/>
                <a:cs typeface="Segoe UI" pitchFamily="34" charset="0"/>
              </a:rPr>
              <a:t>Power Automate</a:t>
            </a:r>
          </a:p>
          <a:p>
            <a:pPr marL="0" marR="0" lvl="0" indent="0" algn="ctr" defTabSz="932114" rtl="0" eaLnBrk="1" fontAlgn="base" latinLnBrk="0" hangingPunct="1">
              <a:spcBef>
                <a:spcPct val="0"/>
              </a:spcBef>
              <a:spcAft>
                <a:spcPts val="200"/>
              </a:spcAft>
              <a:buClrTx/>
              <a:buSzTx/>
              <a:buFontTx/>
              <a:buNone/>
              <a:tabLst/>
              <a:defRPr/>
            </a:pPr>
            <a:r>
              <a:rPr kumimoji="0" lang="en-US" sz="1400" b="0" i="0" u="none" strike="noStrike" kern="1200" cap="none" normalizeH="0" baseline="0" noProof="0" dirty="0">
                <a:ln>
                  <a:noFill/>
                </a:ln>
                <a:solidFill>
                  <a:srgbClr val="1A1A1A"/>
                </a:solidFill>
                <a:effectLst/>
                <a:uLnTx/>
                <a:uFillTx/>
                <a:ea typeface="+mn-ea"/>
                <a:cs typeface="Segoe UI" pitchFamily="34" charset="0"/>
              </a:rPr>
              <a:t>Process automation</a:t>
            </a:r>
          </a:p>
        </p:txBody>
      </p:sp>
      <p:sp>
        <p:nvSpPr>
          <p:cNvPr id="33" name="Rectangle 32">
            <a:extLst>
              <a:ext uri="{FF2B5EF4-FFF2-40B4-BE49-F238E27FC236}">
                <a16:creationId xmlns:a16="http://schemas.microsoft.com/office/drawing/2014/main" id="{F80CCC81-B254-4816-9E59-2D7BA83088FD}"/>
              </a:ext>
            </a:extLst>
          </p:cNvPr>
          <p:cNvSpPr/>
          <p:nvPr/>
        </p:nvSpPr>
        <p:spPr bwMode="auto">
          <a:xfrm>
            <a:off x="8862894" y="3568442"/>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114" fontAlgn="base">
              <a:spcBef>
                <a:spcPct val="0"/>
              </a:spcBef>
              <a:spcAft>
                <a:spcPts val="200"/>
              </a:spcAft>
              <a:defRPr/>
            </a:pPr>
            <a:r>
              <a:rPr lang="en-US" sz="1800" dirty="0">
                <a:solidFill>
                  <a:srgbClr val="1A1A1A"/>
                </a:solidFill>
                <a:latin typeface="+mj-lt"/>
                <a:cs typeface="Segoe UI" pitchFamily="34" charset="0"/>
              </a:rPr>
              <a:t>Power Virtual Agents</a:t>
            </a:r>
          </a:p>
          <a:p>
            <a:pPr marL="0" marR="0" lvl="0" indent="0" algn="ctr" defTabSz="932114" rtl="0" eaLnBrk="1" fontAlgn="base" latinLnBrk="0" hangingPunct="1">
              <a:spcBef>
                <a:spcPct val="0"/>
              </a:spcBef>
              <a:spcAft>
                <a:spcPts val="200"/>
              </a:spcAft>
              <a:buClrTx/>
              <a:buSzTx/>
              <a:buFontTx/>
              <a:buNone/>
              <a:tabLst/>
              <a:defRPr/>
            </a:pPr>
            <a:r>
              <a:rPr kumimoji="0" lang="en-US" sz="1400" b="0" i="0" u="none" strike="noStrike" kern="1200" cap="none" normalizeH="0" baseline="0" noProof="0" dirty="0">
                <a:ln>
                  <a:noFill/>
                </a:ln>
                <a:solidFill>
                  <a:srgbClr val="1A1A1A"/>
                </a:solidFill>
                <a:effectLst/>
                <a:uLnTx/>
                <a:uFillTx/>
                <a:ea typeface="+mn-ea"/>
                <a:cs typeface="Segoe UI" pitchFamily="34" charset="0"/>
              </a:rPr>
              <a:t>Intelligent virtual agents</a:t>
            </a:r>
          </a:p>
        </p:txBody>
      </p:sp>
      <p:sp>
        <p:nvSpPr>
          <p:cNvPr id="46" name="Rectangle 42">
            <a:extLst>
              <a:ext uri="{FF2B5EF4-FFF2-40B4-BE49-F238E27FC236}">
                <a16:creationId xmlns:a16="http://schemas.microsoft.com/office/drawing/2014/main" id="{BA2C45C2-AD92-4961-A91A-0EDCC5EADBAE}"/>
              </a:ext>
              <a:ext uri="{C183D7F6-B498-43B3-948B-1728B52AA6E4}">
                <adec:decorative xmlns:adec="http://schemas.microsoft.com/office/drawing/2017/decorative" val="1"/>
              </a:ext>
            </a:extLst>
          </p:cNvPr>
          <p:cNvSpPr/>
          <p:nvPr/>
        </p:nvSpPr>
        <p:spPr bwMode="auto">
          <a:xfrm flipV="1">
            <a:off x="3556001" y="4317531"/>
            <a:ext cx="5192888"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effectLst/>
              <a:uLnTx/>
              <a:uFillTx/>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3AB9E443-BA7E-4797-A753-24BBD781D62B}"/>
              </a:ext>
              <a:ext uri="{C183D7F6-B498-43B3-948B-1728B52AA6E4}">
                <adec:decorative xmlns:adec="http://schemas.microsoft.com/office/drawing/2017/decorative" val="1"/>
              </a:ext>
            </a:extLst>
          </p:cNvPr>
          <p:cNvCxnSpPr>
            <a:cxnSpLocks/>
          </p:cNvCxnSpPr>
          <p:nvPr/>
        </p:nvCxnSpPr>
        <p:spPr>
          <a:xfrm>
            <a:off x="6152444" y="4317525"/>
            <a:ext cx="0" cy="329847"/>
          </a:xfrm>
          <a:prstGeom prst="line">
            <a:avLst/>
          </a:pr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41" name="plug" title="Icon of a power plug showing an A to B connection">
            <a:extLst>
              <a:ext uri="{FF2B5EF4-FFF2-40B4-BE49-F238E27FC236}">
                <a16:creationId xmlns:a16="http://schemas.microsoft.com/office/drawing/2014/main" id="{7F3E071B-F7AC-4824-9AD5-7789C8972002}"/>
              </a:ext>
            </a:extLst>
          </p:cNvPr>
          <p:cNvSpPr>
            <a:spLocks noChangeAspect="1" noEditPoints="1"/>
          </p:cNvSpPr>
          <p:nvPr/>
        </p:nvSpPr>
        <p:spPr bwMode="auto">
          <a:xfrm>
            <a:off x="3179938" y="4869328"/>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BD9D969B-4754-4BB0-A3A2-A46BA44CDDD0}"/>
              </a:ext>
            </a:extLst>
          </p:cNvPr>
          <p:cNvSpPr/>
          <p:nvPr/>
        </p:nvSpPr>
        <p:spPr bwMode="auto">
          <a:xfrm>
            <a:off x="2340107" y="5741751"/>
            <a:ext cx="2295144"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indent="0" algn="ctr" defTabSz="932114" fontAlgn="base">
              <a:lnSpc>
                <a:spcPct val="90000"/>
              </a:lnSpc>
              <a:spcBef>
                <a:spcPct val="0"/>
              </a:spcBef>
              <a:spcAft>
                <a:spcPts val="200"/>
              </a:spcAft>
              <a:buClrTx/>
              <a:buSzTx/>
              <a:buFontTx/>
              <a:buNone/>
              <a:tabLst/>
              <a:defRPr/>
            </a:pPr>
            <a:r>
              <a:rPr lang="en-US" sz="1800" dirty="0">
                <a:solidFill>
                  <a:srgbClr val="1A1A1A"/>
                </a:solidFill>
                <a:latin typeface="+mj-lt"/>
                <a:cs typeface="Segoe UI" pitchFamily="34" charset="0"/>
              </a:rPr>
              <a:t>Data connectors</a:t>
            </a:r>
          </a:p>
        </p:txBody>
      </p:sp>
      <p:pic>
        <p:nvPicPr>
          <p:cNvPr id="42" name="Graphic 41" descr="Logo of AI Builders ">
            <a:extLst>
              <a:ext uri="{FF2B5EF4-FFF2-40B4-BE49-F238E27FC236}">
                <a16:creationId xmlns:a16="http://schemas.microsoft.com/office/drawing/2014/main" id="{62B63997-E3D9-4EDF-88EC-DAC5230816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6357" y="4801208"/>
            <a:ext cx="700873" cy="719646"/>
          </a:xfrm>
          <a:prstGeom prst="rect">
            <a:avLst/>
          </a:prstGeom>
        </p:spPr>
      </p:pic>
      <p:sp>
        <p:nvSpPr>
          <p:cNvPr id="44" name="Rectangle 43">
            <a:extLst>
              <a:ext uri="{FF2B5EF4-FFF2-40B4-BE49-F238E27FC236}">
                <a16:creationId xmlns:a16="http://schemas.microsoft.com/office/drawing/2014/main" id="{656A4D79-1E39-481B-9975-5E86780CCFDF}"/>
              </a:ext>
            </a:extLst>
          </p:cNvPr>
          <p:cNvSpPr/>
          <p:nvPr/>
        </p:nvSpPr>
        <p:spPr bwMode="auto">
          <a:xfrm>
            <a:off x="4949221" y="5741751"/>
            <a:ext cx="2295144"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indent="0" algn="ctr" defTabSz="932114" fontAlgn="base">
              <a:lnSpc>
                <a:spcPct val="90000"/>
              </a:lnSpc>
              <a:spcBef>
                <a:spcPct val="0"/>
              </a:spcBef>
              <a:spcAft>
                <a:spcPts val="200"/>
              </a:spcAft>
              <a:buClrTx/>
              <a:buSzTx/>
              <a:buFontTx/>
              <a:buNone/>
              <a:tabLst/>
              <a:defRPr/>
            </a:pPr>
            <a:r>
              <a:rPr lang="en-US" sz="1800" dirty="0">
                <a:solidFill>
                  <a:srgbClr val="1A1A1A"/>
                </a:solidFill>
                <a:latin typeface="+mj-lt"/>
                <a:cs typeface="Segoe UI" pitchFamily="34" charset="0"/>
              </a:rPr>
              <a:t>AI Builder</a:t>
            </a:r>
          </a:p>
        </p:txBody>
      </p:sp>
      <p:pic>
        <p:nvPicPr>
          <p:cNvPr id="54" name="Graphic 1245" descr="Logo of Common Data Service">
            <a:extLst>
              <a:ext uri="{FF2B5EF4-FFF2-40B4-BE49-F238E27FC236}">
                <a16:creationId xmlns:a16="http://schemas.microsoft.com/office/drawing/2014/main" id="{C9076399-EBB3-4BC8-9B0D-C9A10DCB44C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384698" y="4839822"/>
            <a:ext cx="642419" cy="642419"/>
          </a:xfrm>
          <a:prstGeom prst="rect">
            <a:avLst/>
          </a:prstGeom>
        </p:spPr>
      </p:pic>
      <p:sp>
        <p:nvSpPr>
          <p:cNvPr id="38" name="Rectangle 37">
            <a:extLst>
              <a:ext uri="{FF2B5EF4-FFF2-40B4-BE49-F238E27FC236}">
                <a16:creationId xmlns:a16="http://schemas.microsoft.com/office/drawing/2014/main" id="{97F6CD7E-F8E7-4CA3-9415-51C7DDDCCEA3}"/>
              </a:ext>
            </a:extLst>
          </p:cNvPr>
          <p:cNvSpPr/>
          <p:nvPr/>
        </p:nvSpPr>
        <p:spPr bwMode="auto">
          <a:xfrm>
            <a:off x="7223874" y="5741751"/>
            <a:ext cx="2964066"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indent="0" algn="ctr" defTabSz="932114" fontAlgn="base">
              <a:lnSpc>
                <a:spcPct val="90000"/>
              </a:lnSpc>
              <a:spcBef>
                <a:spcPct val="0"/>
              </a:spcBef>
              <a:spcAft>
                <a:spcPts val="200"/>
              </a:spcAft>
              <a:buClrTx/>
              <a:buSzTx/>
              <a:buFontTx/>
              <a:buNone/>
              <a:tabLst/>
              <a:defRPr/>
            </a:pPr>
            <a:r>
              <a:rPr lang="en-US" sz="1800" dirty="0">
                <a:solidFill>
                  <a:srgbClr val="1A1A1A"/>
                </a:solidFill>
                <a:latin typeface="+mj-lt"/>
                <a:cs typeface="Segoe UI" pitchFamily="34" charset="0"/>
              </a:rPr>
              <a:t>Dataverse</a:t>
            </a:r>
          </a:p>
        </p:txBody>
      </p:sp>
      <p:pic>
        <p:nvPicPr>
          <p:cNvPr id="5" name="Picture 4" descr="Shape&#10;&#10;Description automatically generated">
            <a:extLst>
              <a:ext uri="{FF2B5EF4-FFF2-40B4-BE49-F238E27FC236}">
                <a16:creationId xmlns:a16="http://schemas.microsoft.com/office/drawing/2014/main" id="{311C499E-AC77-916F-EE7A-AC59BD958184}"/>
              </a:ext>
            </a:extLst>
          </p:cNvPr>
          <p:cNvPicPr>
            <a:picLocks noChangeAspect="1"/>
          </p:cNvPicPr>
          <p:nvPr/>
        </p:nvPicPr>
        <p:blipFill>
          <a:blip r:embed="rId7"/>
          <a:stretch>
            <a:fillRect/>
          </a:stretch>
        </p:blipFill>
        <p:spPr>
          <a:xfrm>
            <a:off x="4384011" y="2614969"/>
            <a:ext cx="816450" cy="816450"/>
          </a:xfrm>
          <a:prstGeom prst="rect">
            <a:avLst/>
          </a:prstGeom>
        </p:spPr>
      </p:pic>
      <p:pic>
        <p:nvPicPr>
          <p:cNvPr id="7" name="Picture 6" descr="Icon&#10;&#10;Description automatically generated">
            <a:extLst>
              <a:ext uri="{FF2B5EF4-FFF2-40B4-BE49-F238E27FC236}">
                <a16:creationId xmlns:a16="http://schemas.microsoft.com/office/drawing/2014/main" id="{D495D2DD-9839-C2F7-12B6-6F2015215447}"/>
              </a:ext>
            </a:extLst>
          </p:cNvPr>
          <p:cNvPicPr>
            <a:picLocks noChangeAspect="1"/>
          </p:cNvPicPr>
          <p:nvPr/>
        </p:nvPicPr>
        <p:blipFill>
          <a:blip r:embed="rId8"/>
          <a:stretch>
            <a:fillRect/>
          </a:stretch>
        </p:blipFill>
        <p:spPr>
          <a:xfrm>
            <a:off x="6997850" y="2613031"/>
            <a:ext cx="816450" cy="816450"/>
          </a:xfrm>
          <a:prstGeom prst="rect">
            <a:avLst/>
          </a:prstGeom>
        </p:spPr>
      </p:pic>
      <p:pic>
        <p:nvPicPr>
          <p:cNvPr id="18" name="Picture 17" descr="Icon&#10;&#10;Description automatically generated">
            <a:extLst>
              <a:ext uri="{FF2B5EF4-FFF2-40B4-BE49-F238E27FC236}">
                <a16:creationId xmlns:a16="http://schemas.microsoft.com/office/drawing/2014/main" id="{2224BC41-3BC0-FABD-4963-AD5B9F5FAD3E}"/>
              </a:ext>
            </a:extLst>
          </p:cNvPr>
          <p:cNvPicPr>
            <a:picLocks noChangeAspect="1"/>
          </p:cNvPicPr>
          <p:nvPr/>
        </p:nvPicPr>
        <p:blipFill>
          <a:blip r:embed="rId9"/>
          <a:stretch>
            <a:fillRect/>
          </a:stretch>
        </p:blipFill>
        <p:spPr>
          <a:xfrm>
            <a:off x="9602241" y="2613031"/>
            <a:ext cx="816450" cy="816450"/>
          </a:xfrm>
          <a:prstGeom prst="rect">
            <a:avLst/>
          </a:prstGeom>
        </p:spPr>
      </p:pic>
      <p:pic>
        <p:nvPicPr>
          <p:cNvPr id="20" name="Picture 19" descr="Icon&#10;&#10;Description automatically generated">
            <a:extLst>
              <a:ext uri="{FF2B5EF4-FFF2-40B4-BE49-F238E27FC236}">
                <a16:creationId xmlns:a16="http://schemas.microsoft.com/office/drawing/2014/main" id="{7966C753-C12F-A28C-6F92-D827794BF452}"/>
              </a:ext>
            </a:extLst>
          </p:cNvPr>
          <p:cNvPicPr>
            <a:picLocks noChangeAspect="1"/>
          </p:cNvPicPr>
          <p:nvPr/>
        </p:nvPicPr>
        <p:blipFill>
          <a:blip r:embed="rId10"/>
          <a:stretch>
            <a:fillRect/>
          </a:stretch>
        </p:blipFill>
        <p:spPr>
          <a:xfrm>
            <a:off x="1773309" y="2613031"/>
            <a:ext cx="816450" cy="816450"/>
          </a:xfrm>
          <a:prstGeom prst="rect">
            <a:avLst/>
          </a:prstGeom>
        </p:spPr>
      </p:pic>
    </p:spTree>
    <p:extLst>
      <p:ext uri="{BB962C8B-B14F-4D97-AF65-F5344CB8AC3E}">
        <p14:creationId xmlns:p14="http://schemas.microsoft.com/office/powerpoint/2010/main" val="331311956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3669632" y="1503947"/>
            <a:ext cx="7988968" cy="4728411"/>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Data </a:t>
            </a:r>
            <a:r>
              <a:rPr lang="en-IN" dirty="0" err="1"/>
              <a:t>modeling</a:t>
            </a:r>
            <a:r>
              <a:rPr lang="en-IN" dirty="0"/>
              <a:t> and visualizations</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584201" y="1436688"/>
            <a:ext cx="2951479" cy="48323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300"/>
              </a:spcBef>
              <a:spcAft>
                <a:spcPts val="700"/>
              </a:spcAft>
            </a:pPr>
            <a:r>
              <a:rPr lang="en-US" sz="2000" dirty="0">
                <a:solidFill>
                  <a:schemeClr val="tx1"/>
                </a:solidFill>
                <a:latin typeface="+mj-lt"/>
              </a:rPr>
              <a:t>In Power BI Desktop, you will begin to build reports in the Report view. You will be working in five main areas:</a:t>
            </a:r>
          </a:p>
          <a:p>
            <a:pPr marL="342900" indent="-342900">
              <a:spcBef>
                <a:spcPts val="300"/>
              </a:spcBef>
              <a:spcAft>
                <a:spcPts val="700"/>
              </a:spcAft>
              <a:buFont typeface="+mj-lt"/>
              <a:buAutoNum type="arabicPeriod"/>
            </a:pPr>
            <a:r>
              <a:rPr lang="en-US" sz="1800" dirty="0">
                <a:solidFill>
                  <a:schemeClr val="tx1"/>
                </a:solidFill>
              </a:rPr>
              <a:t>Ribbon</a:t>
            </a:r>
          </a:p>
          <a:p>
            <a:pPr marL="342900" indent="-342900">
              <a:spcBef>
                <a:spcPts val="300"/>
              </a:spcBef>
              <a:spcAft>
                <a:spcPts val="700"/>
              </a:spcAft>
              <a:buFont typeface="+mj-lt"/>
              <a:buAutoNum type="arabicPeriod"/>
            </a:pPr>
            <a:r>
              <a:rPr lang="en-US" sz="1800" dirty="0">
                <a:solidFill>
                  <a:schemeClr val="tx1"/>
                </a:solidFill>
              </a:rPr>
              <a:t>Report view, or canvas</a:t>
            </a:r>
          </a:p>
          <a:p>
            <a:pPr marL="342900" indent="-342900">
              <a:spcBef>
                <a:spcPts val="300"/>
              </a:spcBef>
              <a:spcAft>
                <a:spcPts val="700"/>
              </a:spcAft>
              <a:buFont typeface="+mj-lt"/>
              <a:buAutoNum type="arabicPeriod"/>
            </a:pPr>
            <a:r>
              <a:rPr lang="en-US" sz="1800" dirty="0">
                <a:solidFill>
                  <a:schemeClr val="tx1"/>
                </a:solidFill>
              </a:rPr>
              <a:t>Pages tab</a:t>
            </a:r>
          </a:p>
          <a:p>
            <a:pPr marL="342900" indent="-342900">
              <a:spcBef>
                <a:spcPts val="300"/>
              </a:spcBef>
              <a:spcAft>
                <a:spcPts val="700"/>
              </a:spcAft>
              <a:buFont typeface="+mj-lt"/>
              <a:buAutoNum type="arabicPeriod"/>
            </a:pPr>
            <a:r>
              <a:rPr lang="en-US" sz="1800" dirty="0">
                <a:solidFill>
                  <a:schemeClr val="tx1"/>
                </a:solidFill>
              </a:rPr>
              <a:t>Visualizations pane</a:t>
            </a:r>
          </a:p>
          <a:p>
            <a:pPr marL="342900" indent="-342900">
              <a:spcBef>
                <a:spcPts val="300"/>
              </a:spcBef>
              <a:spcAft>
                <a:spcPts val="700"/>
              </a:spcAft>
              <a:buFont typeface="+mj-lt"/>
              <a:buAutoNum type="arabicPeriod"/>
            </a:pPr>
            <a:r>
              <a:rPr lang="en-US" sz="1800" dirty="0">
                <a:solidFill>
                  <a:schemeClr val="tx1"/>
                </a:solidFill>
              </a:rPr>
              <a:t>Fields pane</a:t>
            </a:r>
          </a:p>
        </p:txBody>
      </p:sp>
      <p:pic>
        <p:nvPicPr>
          <p:cNvPr id="2" name="Picture 1" descr="A screenshot of a cell phone&#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3683473" y="1538696"/>
            <a:ext cx="7958328" cy="4649923"/>
          </a:xfrm>
          <a:prstGeom prst="rect">
            <a:avLst/>
          </a:prstGeom>
        </p:spPr>
      </p:pic>
      <p:pic>
        <p:nvPicPr>
          <p:cNvPr id="5" name="Picture 4">
            <a:extLst>
              <a:ext uri="{FF2B5EF4-FFF2-40B4-BE49-F238E27FC236}">
                <a16:creationId xmlns:a16="http://schemas.microsoft.com/office/drawing/2014/main" id="{CE9EDFBF-CC50-9DDA-0C0B-E00969B9B80D}"/>
              </a:ext>
            </a:extLst>
          </p:cNvPr>
          <p:cNvPicPr>
            <a:picLocks noChangeAspect="1"/>
          </p:cNvPicPr>
          <p:nvPr/>
        </p:nvPicPr>
        <p:blipFill>
          <a:blip r:embed="rId4"/>
          <a:stretch>
            <a:fillRect/>
          </a:stretch>
        </p:blipFill>
        <p:spPr>
          <a:xfrm>
            <a:off x="11195512" y="269755"/>
            <a:ext cx="816450" cy="816450"/>
          </a:xfrm>
          <a:prstGeom prst="rect">
            <a:avLst/>
          </a:prstGeom>
        </p:spPr>
      </p:pic>
    </p:spTree>
    <p:extLst>
      <p:ext uri="{BB962C8B-B14F-4D97-AF65-F5344CB8AC3E}">
        <p14:creationId xmlns:p14="http://schemas.microsoft.com/office/powerpoint/2010/main" val="61494315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4217158" y="1419367"/>
            <a:ext cx="7451678" cy="480060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Filter data with Power BI</a:t>
            </a:r>
          </a:p>
        </p:txBody>
      </p:sp>
      <p:sp>
        <p:nvSpPr>
          <p:cNvPr id="8" name="Rectangle 7">
            <a:extLst>
              <a:ext uri="{FF2B5EF4-FFF2-40B4-BE49-F238E27FC236}">
                <a16:creationId xmlns:a16="http://schemas.microsoft.com/office/drawing/2014/main" id="{DD339306-A9DE-446C-86AD-46F66BA937CE}"/>
              </a:ext>
            </a:extLst>
          </p:cNvPr>
          <p:cNvSpPr/>
          <p:nvPr/>
        </p:nvSpPr>
        <p:spPr bwMode="auto">
          <a:xfrm>
            <a:off x="584201" y="1436688"/>
            <a:ext cx="3496480" cy="48003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300"/>
              </a:spcBef>
              <a:spcAft>
                <a:spcPts val="700"/>
              </a:spcAft>
            </a:pPr>
            <a:r>
              <a:rPr lang="en-US" sz="2000" dirty="0">
                <a:solidFill>
                  <a:schemeClr val="tx1"/>
                </a:solidFill>
                <a:latin typeface="+mj-lt"/>
              </a:rPr>
              <a:t>Slicers:</a:t>
            </a:r>
          </a:p>
          <a:p>
            <a:pPr>
              <a:spcBef>
                <a:spcPts val="300"/>
              </a:spcBef>
              <a:spcAft>
                <a:spcPts val="700"/>
              </a:spcAft>
            </a:pPr>
            <a:r>
              <a:rPr lang="en-US" sz="2000" dirty="0">
                <a:solidFill>
                  <a:schemeClr val="tx1"/>
                </a:solidFill>
              </a:rPr>
              <a:t>A simple type of filtering that you can use directly on the report page. Slicers provide cues to ways you can filter the results in the visuals on a report page. </a:t>
            </a:r>
          </a:p>
          <a:p>
            <a:pPr>
              <a:spcBef>
                <a:spcPts val="300"/>
              </a:spcBef>
              <a:spcAft>
                <a:spcPts val="700"/>
              </a:spcAft>
            </a:pPr>
            <a:r>
              <a:rPr lang="en-US" sz="2000" dirty="0">
                <a:solidFill>
                  <a:schemeClr val="tx1"/>
                </a:solidFill>
                <a:latin typeface="+mj-lt"/>
              </a:rPr>
              <a:t>Four types of filters:</a:t>
            </a:r>
          </a:p>
          <a:p>
            <a:pPr marL="342900" indent="-342900">
              <a:spcBef>
                <a:spcPts val="300"/>
              </a:spcBef>
              <a:spcAft>
                <a:spcPts val="700"/>
              </a:spcAft>
              <a:buFont typeface="Arial" panose="020B0604020202020204" pitchFamily="34" charset="0"/>
              <a:buChar char="•"/>
            </a:pPr>
            <a:r>
              <a:rPr lang="en-US" sz="2000" dirty="0">
                <a:solidFill>
                  <a:schemeClr val="tx1"/>
                </a:solidFill>
              </a:rPr>
              <a:t>Report</a:t>
            </a:r>
          </a:p>
          <a:p>
            <a:pPr marL="342900" indent="-342900">
              <a:spcBef>
                <a:spcPts val="300"/>
              </a:spcBef>
              <a:spcAft>
                <a:spcPts val="700"/>
              </a:spcAft>
              <a:buFont typeface="Arial" panose="020B0604020202020204" pitchFamily="34" charset="0"/>
              <a:buChar char="•"/>
            </a:pPr>
            <a:r>
              <a:rPr lang="en-US" sz="2000" dirty="0">
                <a:solidFill>
                  <a:schemeClr val="tx1"/>
                </a:solidFill>
              </a:rPr>
              <a:t>Page</a:t>
            </a:r>
          </a:p>
          <a:p>
            <a:pPr marL="342900" indent="-342900">
              <a:spcBef>
                <a:spcPts val="300"/>
              </a:spcBef>
              <a:spcAft>
                <a:spcPts val="700"/>
              </a:spcAft>
              <a:buFont typeface="Arial" panose="020B0604020202020204" pitchFamily="34" charset="0"/>
              <a:buChar char="•"/>
            </a:pPr>
            <a:r>
              <a:rPr lang="en-US" sz="2000" dirty="0">
                <a:solidFill>
                  <a:schemeClr val="tx1"/>
                </a:solidFill>
              </a:rPr>
              <a:t>Visual</a:t>
            </a:r>
          </a:p>
          <a:p>
            <a:pPr marL="342900" indent="-342900">
              <a:spcBef>
                <a:spcPts val="300"/>
              </a:spcBef>
              <a:spcAft>
                <a:spcPts val="700"/>
              </a:spcAft>
              <a:buFont typeface="Arial" panose="020B0604020202020204" pitchFamily="34" charset="0"/>
              <a:buChar char="•"/>
            </a:pPr>
            <a:r>
              <a:rPr lang="en-US" sz="2000" dirty="0" err="1">
                <a:solidFill>
                  <a:schemeClr val="tx1"/>
                </a:solidFill>
              </a:rPr>
              <a:t>Drillthrough</a:t>
            </a:r>
            <a:endParaRPr lang="en-US" sz="2000" dirty="0">
              <a:solidFill>
                <a:schemeClr val="tx1"/>
              </a:solidFill>
            </a:endParaRPr>
          </a:p>
        </p:txBody>
      </p:sp>
      <p:pic>
        <p:nvPicPr>
          <p:cNvPr id="2" name="Picture 1" descr="Diagram&#10;&#10;Description automatically generated">
            <a:extLst>
              <a:ext uri="{FF2B5EF4-FFF2-40B4-BE49-F238E27FC236}">
                <a16:creationId xmlns:a16="http://schemas.microsoft.com/office/drawing/2014/main" id="{CA0CC8B4-2194-493B-8154-44199FADAA4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4355434" y="1981499"/>
            <a:ext cx="7196144" cy="3741994"/>
          </a:xfrm>
          <a:prstGeom prst="rect">
            <a:avLst/>
          </a:prstGeom>
          <a:ln>
            <a:noFill/>
          </a:ln>
        </p:spPr>
      </p:pic>
      <p:pic>
        <p:nvPicPr>
          <p:cNvPr id="5" name="Picture 4">
            <a:extLst>
              <a:ext uri="{FF2B5EF4-FFF2-40B4-BE49-F238E27FC236}">
                <a16:creationId xmlns:a16="http://schemas.microsoft.com/office/drawing/2014/main" id="{BFFC7EDD-8163-890C-55AA-FB1E2E8E319D}"/>
              </a:ext>
            </a:extLst>
          </p:cNvPr>
          <p:cNvPicPr>
            <a:picLocks noChangeAspect="1"/>
          </p:cNvPicPr>
          <p:nvPr/>
        </p:nvPicPr>
        <p:blipFill>
          <a:blip r:embed="rId4"/>
          <a:stretch>
            <a:fillRect/>
          </a:stretch>
        </p:blipFill>
        <p:spPr>
          <a:xfrm>
            <a:off x="11195512" y="269755"/>
            <a:ext cx="816450" cy="816450"/>
          </a:xfrm>
          <a:prstGeom prst="rect">
            <a:avLst/>
          </a:prstGeom>
        </p:spPr>
      </p:pic>
    </p:spTree>
    <p:extLst>
      <p:ext uri="{BB962C8B-B14F-4D97-AF65-F5344CB8AC3E}">
        <p14:creationId xmlns:p14="http://schemas.microsoft.com/office/powerpoint/2010/main" val="359754506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3669632" y="1503947"/>
            <a:ext cx="7988968" cy="4728411"/>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Transform data</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584201" y="1436688"/>
            <a:ext cx="2951479" cy="48323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300"/>
              </a:spcBef>
              <a:spcAft>
                <a:spcPts val="700"/>
              </a:spcAft>
            </a:pPr>
            <a:r>
              <a:rPr lang="en-US" sz="2000" dirty="0">
                <a:solidFill>
                  <a:schemeClr val="tx1"/>
                </a:solidFill>
                <a:latin typeface="+mj-lt"/>
              </a:rPr>
              <a:t>Launch Power Query Editor</a:t>
            </a:r>
          </a:p>
          <a:p>
            <a:pPr marL="285750" indent="-285750">
              <a:spcBef>
                <a:spcPts val="300"/>
              </a:spcBef>
              <a:spcAft>
                <a:spcPts val="700"/>
              </a:spcAft>
              <a:buFont typeface="Arial" panose="020B0604020202020204" pitchFamily="34" charset="0"/>
              <a:buChar char="•"/>
            </a:pPr>
            <a:r>
              <a:rPr lang="en-US" sz="1800" dirty="0">
                <a:solidFill>
                  <a:schemeClr val="tx1"/>
                </a:solidFill>
              </a:rPr>
              <a:t>Select Edit from the Navigator window</a:t>
            </a:r>
          </a:p>
          <a:p>
            <a:pPr marL="285750" indent="-285750">
              <a:spcBef>
                <a:spcPts val="300"/>
              </a:spcBef>
              <a:spcAft>
                <a:spcPts val="700"/>
              </a:spcAft>
              <a:buFont typeface="Arial" panose="020B0604020202020204" pitchFamily="34" charset="0"/>
              <a:buChar char="•"/>
            </a:pPr>
            <a:r>
              <a:rPr lang="en-US" sz="1800" dirty="0">
                <a:solidFill>
                  <a:schemeClr val="tx1"/>
                </a:solidFill>
              </a:rPr>
              <a:t>Using the Edit Queries button on the Home ribbon from Power BI Desktop</a:t>
            </a:r>
          </a:p>
          <a:p>
            <a:pPr>
              <a:spcBef>
                <a:spcPts val="300"/>
              </a:spcBef>
              <a:spcAft>
                <a:spcPts val="700"/>
              </a:spcAft>
            </a:pPr>
            <a:r>
              <a:rPr lang="en-US" sz="2000" dirty="0">
                <a:solidFill>
                  <a:schemeClr val="tx1"/>
                </a:solidFill>
                <a:latin typeface="+mj-lt"/>
              </a:rPr>
              <a:t>How to transform data</a:t>
            </a:r>
          </a:p>
          <a:p>
            <a:pPr>
              <a:spcBef>
                <a:spcPts val="300"/>
              </a:spcBef>
              <a:spcAft>
                <a:spcPts val="700"/>
              </a:spcAft>
            </a:pPr>
            <a:r>
              <a:rPr lang="en-US" sz="1800" dirty="0">
                <a:solidFill>
                  <a:schemeClr val="tx1"/>
                </a:solidFill>
              </a:rPr>
              <a:t>On the center pane, right-clicking a column displays the available transformations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3704739" y="2254959"/>
            <a:ext cx="7927280" cy="3204845"/>
          </a:xfrm>
          <a:prstGeom prst="rect">
            <a:avLst/>
          </a:prstGeom>
        </p:spPr>
      </p:pic>
      <p:pic>
        <p:nvPicPr>
          <p:cNvPr id="5" name="Picture 4">
            <a:extLst>
              <a:ext uri="{FF2B5EF4-FFF2-40B4-BE49-F238E27FC236}">
                <a16:creationId xmlns:a16="http://schemas.microsoft.com/office/drawing/2014/main" id="{7F406856-7EC8-A6ED-22FB-03294C9976E9}"/>
              </a:ext>
            </a:extLst>
          </p:cNvPr>
          <p:cNvPicPr>
            <a:picLocks noChangeAspect="1"/>
          </p:cNvPicPr>
          <p:nvPr/>
        </p:nvPicPr>
        <p:blipFill>
          <a:blip r:embed="rId4"/>
          <a:stretch>
            <a:fillRect/>
          </a:stretch>
        </p:blipFill>
        <p:spPr>
          <a:xfrm>
            <a:off x="11195512" y="269755"/>
            <a:ext cx="816450" cy="816450"/>
          </a:xfrm>
          <a:prstGeom prst="rect">
            <a:avLst/>
          </a:prstGeom>
        </p:spPr>
      </p:pic>
    </p:spTree>
    <p:extLst>
      <p:ext uri="{BB962C8B-B14F-4D97-AF65-F5344CB8AC3E}">
        <p14:creationId xmlns:p14="http://schemas.microsoft.com/office/powerpoint/2010/main" val="374658464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EB79A2-70E2-4091-BE5A-3B2D6E958D93}"/>
              </a:ext>
              <a:ext uri="{C183D7F6-B498-43B3-948B-1728B52AA6E4}">
                <adec:decorative xmlns:adec="http://schemas.microsoft.com/office/drawing/2017/decorative" val="1"/>
              </a:ext>
            </a:extLst>
          </p:cNvPr>
          <p:cNvSpPr/>
          <p:nvPr/>
        </p:nvSpPr>
        <p:spPr bwMode="auto">
          <a:xfrm>
            <a:off x="5377218" y="1436688"/>
            <a:ext cx="6332561" cy="4837176"/>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Work with aggregates in the Power BI service</a:t>
            </a:r>
          </a:p>
        </p:txBody>
      </p:sp>
      <p:sp>
        <p:nvSpPr>
          <p:cNvPr id="8" name="Rectangle 7">
            <a:extLst>
              <a:ext uri="{FF2B5EF4-FFF2-40B4-BE49-F238E27FC236}">
                <a16:creationId xmlns:a16="http://schemas.microsoft.com/office/drawing/2014/main" id="{DD339306-A9DE-446C-86AD-46F66BA937CE}"/>
              </a:ext>
            </a:extLst>
          </p:cNvPr>
          <p:cNvSpPr/>
          <p:nvPr/>
        </p:nvSpPr>
        <p:spPr bwMode="auto">
          <a:xfrm>
            <a:off x="584201" y="1436688"/>
            <a:ext cx="4673599" cy="48323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indent="-285750">
              <a:spcBef>
                <a:spcPts val="600"/>
              </a:spcBef>
              <a:buFont typeface="Arial" panose="020B0604020202020204" pitchFamily="34" charset="0"/>
              <a:buChar char="•"/>
            </a:pPr>
            <a:r>
              <a:rPr lang="en-US" sz="1800" dirty="0">
                <a:solidFill>
                  <a:schemeClr val="tx1"/>
                </a:solidFill>
                <a:latin typeface="+mj-lt"/>
              </a:rPr>
              <a:t>When you combine values in your data, it's called aggregating. The result of that mathematical operation is an aggregate.</a:t>
            </a:r>
          </a:p>
          <a:p>
            <a:pPr marL="285750" indent="-285750">
              <a:spcBef>
                <a:spcPts val="600"/>
              </a:spcBef>
              <a:buFont typeface="Arial" panose="020B0604020202020204" pitchFamily="34" charset="0"/>
              <a:buChar char="•"/>
            </a:pPr>
            <a:endParaRPr lang="en-US" sz="1800" dirty="0">
              <a:solidFill>
                <a:schemeClr val="tx1"/>
              </a:solidFill>
              <a:latin typeface="+mj-lt"/>
            </a:endParaRPr>
          </a:p>
          <a:p>
            <a:pPr marL="285750" indent="-285750">
              <a:spcBef>
                <a:spcPts val="600"/>
              </a:spcBef>
              <a:buFont typeface="Arial" panose="020B0604020202020204" pitchFamily="34" charset="0"/>
              <a:buChar char="•"/>
            </a:pPr>
            <a:r>
              <a:rPr lang="en-US" sz="1800" dirty="0">
                <a:solidFill>
                  <a:schemeClr val="tx1"/>
                </a:solidFill>
                <a:latin typeface="+mj-lt"/>
              </a:rPr>
              <a:t>Ways to aggregate your data</a:t>
            </a:r>
          </a:p>
          <a:p>
            <a:pPr>
              <a:spcBef>
                <a:spcPts val="600"/>
              </a:spcBef>
            </a:pPr>
            <a:r>
              <a:rPr lang="en-US" sz="1800" dirty="0">
                <a:solidFill>
                  <a:schemeClr val="tx1"/>
                </a:solidFill>
                <a:latin typeface="+mj-lt"/>
              </a:rPr>
              <a:t>     - </a:t>
            </a:r>
            <a:r>
              <a:rPr lang="en-US" sz="1800" dirty="0">
                <a:solidFill>
                  <a:schemeClr val="tx1"/>
                </a:solidFill>
              </a:rPr>
              <a:t>Do Not Summarize</a:t>
            </a:r>
          </a:p>
          <a:p>
            <a:pPr>
              <a:spcBef>
                <a:spcPts val="600"/>
              </a:spcBef>
            </a:pPr>
            <a:r>
              <a:rPr lang="en-US" sz="1800" dirty="0">
                <a:solidFill>
                  <a:schemeClr val="tx1"/>
                </a:solidFill>
              </a:rPr>
              <a:t>     - Sum</a:t>
            </a:r>
          </a:p>
          <a:p>
            <a:pPr>
              <a:spcBef>
                <a:spcPts val="600"/>
              </a:spcBef>
            </a:pPr>
            <a:r>
              <a:rPr lang="en-US" sz="1800" dirty="0">
                <a:solidFill>
                  <a:schemeClr val="tx1"/>
                </a:solidFill>
              </a:rPr>
              <a:t>     - Average</a:t>
            </a:r>
          </a:p>
          <a:p>
            <a:pPr>
              <a:spcBef>
                <a:spcPts val="600"/>
              </a:spcBef>
            </a:pPr>
            <a:r>
              <a:rPr lang="en-US" sz="1800" dirty="0">
                <a:solidFill>
                  <a:schemeClr val="tx1"/>
                </a:solidFill>
              </a:rPr>
              <a:t>     - and more</a:t>
            </a:r>
          </a:p>
        </p:txBody>
      </p:sp>
      <p:pic>
        <p:nvPicPr>
          <p:cNvPr id="3" name="Picture 2" descr="A screenshot of a computer screen&#10;&#10;Description automatically generated">
            <a:extLst>
              <a:ext uri="{FF2B5EF4-FFF2-40B4-BE49-F238E27FC236}">
                <a16:creationId xmlns:a16="http://schemas.microsoft.com/office/drawing/2014/main" id="{AD271DC3-CFD5-43B0-B0FE-285129F523FA}"/>
              </a:ext>
            </a:extLst>
          </p:cNvPr>
          <p:cNvPicPr>
            <a:picLocks noChangeAspect="1"/>
          </p:cNvPicPr>
          <p:nvPr/>
        </p:nvPicPr>
        <p:blipFill rotWithShape="1">
          <a:blip r:embed="rId3"/>
          <a:srcRect l="27760"/>
          <a:stretch/>
        </p:blipFill>
        <p:spPr>
          <a:xfrm>
            <a:off x="5472753" y="1518576"/>
            <a:ext cx="6141493" cy="4691049"/>
          </a:xfrm>
          <a:prstGeom prst="rect">
            <a:avLst/>
          </a:prstGeom>
        </p:spPr>
      </p:pic>
      <p:pic>
        <p:nvPicPr>
          <p:cNvPr id="5" name="Picture 4">
            <a:extLst>
              <a:ext uri="{FF2B5EF4-FFF2-40B4-BE49-F238E27FC236}">
                <a16:creationId xmlns:a16="http://schemas.microsoft.com/office/drawing/2014/main" id="{BCCCE2FE-1489-3C5C-DF57-0D69E706F60E}"/>
              </a:ext>
            </a:extLst>
          </p:cNvPr>
          <p:cNvPicPr>
            <a:picLocks noChangeAspect="1"/>
          </p:cNvPicPr>
          <p:nvPr/>
        </p:nvPicPr>
        <p:blipFill>
          <a:blip r:embed="rId4"/>
          <a:stretch>
            <a:fillRect/>
          </a:stretch>
        </p:blipFill>
        <p:spPr>
          <a:xfrm>
            <a:off x="11195512" y="269755"/>
            <a:ext cx="816450" cy="816450"/>
          </a:xfrm>
          <a:prstGeom prst="rect">
            <a:avLst/>
          </a:prstGeom>
        </p:spPr>
      </p:pic>
    </p:spTree>
    <p:extLst>
      <p:ext uri="{BB962C8B-B14F-4D97-AF65-F5344CB8AC3E}">
        <p14:creationId xmlns:p14="http://schemas.microsoft.com/office/powerpoint/2010/main" val="168762018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75584-97C8-4AE3-9FA6-19D002F5B22E}"/>
              </a:ext>
            </a:extLst>
          </p:cNvPr>
          <p:cNvSpPr>
            <a:spLocks noGrp="1"/>
          </p:cNvSpPr>
          <p:nvPr>
            <p:ph type="title"/>
          </p:nvPr>
        </p:nvSpPr>
        <p:spPr>
          <a:xfrm>
            <a:off x="588263" y="2875002"/>
            <a:ext cx="4720337" cy="1107996"/>
          </a:xfrm>
        </p:spPr>
        <p:txBody>
          <a:bodyPr anchor="ctr"/>
          <a:lstStyle/>
          <a:p>
            <a:r>
              <a:rPr lang="en-US"/>
              <a:t>Customer case study: Miami Heat</a:t>
            </a:r>
          </a:p>
        </p:txBody>
      </p:sp>
      <p:pic>
        <p:nvPicPr>
          <p:cNvPr id="17" name="Picture 16">
            <a:extLst>
              <a:ext uri="{FF2B5EF4-FFF2-40B4-BE49-F238E27FC236}">
                <a16:creationId xmlns:a16="http://schemas.microsoft.com/office/drawing/2014/main" id="{9272FB28-819E-4EE1-896B-F4A917548AF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81523" y="611124"/>
            <a:ext cx="5635752" cy="5635752"/>
          </a:xfrm>
          <a:prstGeom prst="rect">
            <a:avLst/>
          </a:prstGeom>
        </p:spPr>
      </p:pic>
      <p:sp>
        <p:nvSpPr>
          <p:cNvPr id="18" name="Rectangle 17">
            <a:extLst>
              <a:ext uri="{FF2B5EF4-FFF2-40B4-BE49-F238E27FC236}">
                <a16:creationId xmlns:a16="http://schemas.microsoft.com/office/drawing/2014/main" id="{A5F25F5C-6181-451B-917F-A23E7F6D56E5}"/>
              </a:ext>
            </a:extLst>
          </p:cNvPr>
          <p:cNvSpPr/>
          <p:nvPr/>
        </p:nvSpPr>
        <p:spPr bwMode="auto">
          <a:xfrm>
            <a:off x="6159827" y="2394858"/>
            <a:ext cx="4479144" cy="27359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400" i="1">
                <a:solidFill>
                  <a:schemeClr val="tx1"/>
                </a:solidFill>
              </a:rPr>
              <a:t>Using Power BI and the entire Azure data platform, we can predict attendance for all 44 games of the season within hours of the schedule being released</a:t>
            </a:r>
          </a:p>
          <a:p>
            <a:pPr algn="ctr">
              <a:spcBef>
                <a:spcPts val="1200"/>
              </a:spcBef>
            </a:pPr>
            <a:r>
              <a:rPr lang="en-US" sz="1800">
                <a:solidFill>
                  <a:schemeClr val="tx1"/>
                </a:solidFill>
                <a:latin typeface="+mj-lt"/>
              </a:rPr>
              <a:t>– Edson Crevecoeur, </a:t>
            </a:r>
            <a:br>
              <a:rPr lang="en-US" sz="1800">
                <a:solidFill>
                  <a:schemeClr val="tx1"/>
                </a:solidFill>
                <a:latin typeface="+mj-lt"/>
              </a:rPr>
            </a:br>
            <a:r>
              <a:rPr lang="en-US" sz="1600">
                <a:solidFill>
                  <a:schemeClr val="tx1"/>
                </a:solidFill>
              </a:rPr>
              <a:t>Vice President of Strategy and</a:t>
            </a:r>
            <a:br>
              <a:rPr lang="en-US" sz="1600">
                <a:solidFill>
                  <a:schemeClr val="tx1"/>
                </a:solidFill>
              </a:rPr>
            </a:br>
            <a:r>
              <a:rPr lang="en-US" sz="1600">
                <a:solidFill>
                  <a:schemeClr val="tx1"/>
                </a:solidFill>
              </a:rPr>
              <a:t>Data Analytics for the Miami Heat</a:t>
            </a:r>
            <a:endParaRPr lang="en-US" sz="2000">
              <a:solidFill>
                <a:schemeClr val="tx1"/>
              </a:solidFill>
            </a:endParaRPr>
          </a:p>
        </p:txBody>
      </p:sp>
    </p:spTree>
    <p:extLst>
      <p:ext uri="{BB962C8B-B14F-4D97-AF65-F5344CB8AC3E}">
        <p14:creationId xmlns:p14="http://schemas.microsoft.com/office/powerpoint/2010/main" val="312486273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B6DF-A218-4513-8C25-45EBC502BFE2}"/>
              </a:ext>
            </a:extLst>
          </p:cNvPr>
          <p:cNvSpPr>
            <a:spLocks noGrp="1"/>
          </p:cNvSpPr>
          <p:nvPr>
            <p:ph type="title"/>
          </p:nvPr>
        </p:nvSpPr>
        <p:spPr/>
        <p:txBody>
          <a:bodyPr/>
          <a:lstStyle/>
          <a:p>
            <a:r>
              <a:rPr lang="en-US" dirty="0"/>
              <a:t>Power BI in action</a:t>
            </a:r>
          </a:p>
        </p:txBody>
      </p:sp>
      <p:sp>
        <p:nvSpPr>
          <p:cNvPr id="9" name="TextBox 8">
            <a:extLst>
              <a:ext uri="{FF2B5EF4-FFF2-40B4-BE49-F238E27FC236}">
                <a16:creationId xmlns:a16="http://schemas.microsoft.com/office/drawing/2014/main" id="{C40C2A0F-6589-4CBF-BF36-8F6D25292145}"/>
              </a:ext>
            </a:extLst>
          </p:cNvPr>
          <p:cNvSpPr txBox="1"/>
          <p:nvPr/>
        </p:nvSpPr>
        <p:spPr>
          <a:xfrm>
            <a:off x="2187350" y="2516815"/>
            <a:ext cx="7147150" cy="369332"/>
          </a:xfrm>
          <a:prstGeom prst="rect">
            <a:avLst/>
          </a:prstGeom>
          <a:noFill/>
        </p:spPr>
        <p:txBody>
          <a:bodyPr wrap="square" lIns="0" tIns="0" rIns="0" bIns="0" rtlCol="0" anchor="ctr">
            <a:spAutoFit/>
          </a:bodyPr>
          <a:lstStyle/>
          <a:p>
            <a:r>
              <a:rPr lang="en-US" sz="2400" dirty="0"/>
              <a:t>Demo</a:t>
            </a:r>
            <a:r>
              <a:rPr lang="en-US" sz="2400"/>
              <a:t>: </a:t>
            </a:r>
            <a:r>
              <a:rPr lang="en-US" sz="2400" dirty="0">
                <a:latin typeface="Segoe UI VSS (Regular)"/>
              </a:rPr>
              <a:t>H</a:t>
            </a:r>
            <a:r>
              <a:rPr lang="en-US" sz="2400" b="0" i="0">
                <a:effectLst/>
                <a:latin typeface="Segoe UI VSS (Regular)"/>
              </a:rPr>
              <a:t>ow </a:t>
            </a:r>
            <a:r>
              <a:rPr lang="en-US" sz="2400" b="0" i="0" dirty="0">
                <a:effectLst/>
                <a:latin typeface="Segoe UI VSS (Regular)"/>
              </a:rPr>
              <a:t>to get started with Power BI</a:t>
            </a:r>
            <a:endParaRPr lang="en-US" sz="2400" dirty="0"/>
          </a:p>
        </p:txBody>
      </p:sp>
      <p:pic>
        <p:nvPicPr>
          <p:cNvPr id="5" name="Picture 4" descr="Circle&#10;&#10;Description automatically generated">
            <a:extLst>
              <a:ext uri="{FF2B5EF4-FFF2-40B4-BE49-F238E27FC236}">
                <a16:creationId xmlns:a16="http://schemas.microsoft.com/office/drawing/2014/main" id="{3CDC121D-6A20-45B2-9127-94335DFF2D76}"/>
              </a:ext>
            </a:extLst>
          </p:cNvPr>
          <p:cNvPicPr>
            <a:picLocks noChangeAspect="1"/>
          </p:cNvPicPr>
          <p:nvPr/>
        </p:nvPicPr>
        <p:blipFill>
          <a:blip r:embed="rId3"/>
          <a:stretch>
            <a:fillRect/>
          </a:stretch>
        </p:blipFill>
        <p:spPr>
          <a:xfrm>
            <a:off x="815749" y="2203133"/>
            <a:ext cx="996696" cy="996696"/>
          </a:xfrm>
          <a:prstGeom prst="rect">
            <a:avLst/>
          </a:prstGeom>
        </p:spPr>
      </p:pic>
    </p:spTree>
    <p:extLst>
      <p:ext uri="{BB962C8B-B14F-4D97-AF65-F5344CB8AC3E}">
        <p14:creationId xmlns:p14="http://schemas.microsoft.com/office/powerpoint/2010/main" val="930930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2B1F3E-C9F0-4161-BF4F-18AD3B5690D0}"/>
              </a:ext>
            </a:extLst>
          </p:cNvPr>
          <p:cNvSpPr>
            <a:spLocks noGrp="1"/>
          </p:cNvSpPr>
          <p:nvPr>
            <p:ph type="title"/>
          </p:nvPr>
        </p:nvSpPr>
        <p:spPr>
          <a:xfrm>
            <a:off x="585216" y="3185668"/>
            <a:ext cx="8916593" cy="443198"/>
          </a:xfrm>
        </p:spPr>
        <p:txBody>
          <a:bodyPr/>
          <a:lstStyle/>
          <a:p>
            <a:r>
              <a:rPr lang="en-US" dirty="0"/>
              <a:t>Build a simple dashboard with Power BI</a:t>
            </a:r>
          </a:p>
        </p:txBody>
      </p:sp>
      <p:pic>
        <p:nvPicPr>
          <p:cNvPr id="4" name="Picture 3" descr="Icon of a computer screen">
            <a:extLst>
              <a:ext uri="{FF2B5EF4-FFF2-40B4-BE49-F238E27FC236}">
                <a16:creationId xmlns:a16="http://schemas.microsoft.com/office/drawing/2014/main" id="{C8AD2BB1-76C7-4A47-9174-417609D2B835}"/>
              </a:ext>
            </a:extLst>
          </p:cNvPr>
          <p:cNvPicPr>
            <a:picLocks noChangeAspect="1"/>
          </p:cNvPicPr>
          <p:nvPr/>
        </p:nvPicPr>
        <p:blipFill>
          <a:blip r:embed="rId2"/>
          <a:stretch>
            <a:fillRect/>
          </a:stretch>
        </p:blipFill>
        <p:spPr>
          <a:xfrm>
            <a:off x="10120764" y="2970336"/>
            <a:ext cx="1144136" cy="1033668"/>
          </a:xfrm>
          <a:prstGeom prst="rect">
            <a:avLst/>
          </a:prstGeom>
        </p:spPr>
      </p:pic>
    </p:spTree>
    <p:extLst>
      <p:ext uri="{BB962C8B-B14F-4D97-AF65-F5344CB8AC3E}">
        <p14:creationId xmlns:p14="http://schemas.microsoft.com/office/powerpoint/2010/main" val="3000542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16E7-2706-49ED-A2AA-756CCA0878C0}"/>
              </a:ext>
            </a:extLst>
          </p:cNvPr>
          <p:cNvSpPr>
            <a:spLocks noGrp="1"/>
          </p:cNvSpPr>
          <p:nvPr>
            <p:ph type="title"/>
          </p:nvPr>
        </p:nvSpPr>
        <p:spPr/>
        <p:txBody>
          <a:bodyPr/>
          <a:lstStyle/>
          <a:p>
            <a:r>
              <a:rPr lang="en-US"/>
              <a:t>Lesson introduction	</a:t>
            </a:r>
          </a:p>
        </p:txBody>
      </p:sp>
      <p:pic>
        <p:nvPicPr>
          <p:cNvPr id="57" name="Picture 56" descr="Icon of a desktop">
            <a:extLst>
              <a:ext uri="{FF2B5EF4-FFF2-40B4-BE49-F238E27FC236}">
                <a16:creationId xmlns:a16="http://schemas.microsoft.com/office/drawing/2014/main" id="{BBEBB38A-D2A3-41A0-84D8-E8801682CC99}"/>
              </a:ext>
            </a:extLst>
          </p:cNvPr>
          <p:cNvPicPr>
            <a:picLocks noChangeAspect="1"/>
          </p:cNvPicPr>
          <p:nvPr/>
        </p:nvPicPr>
        <p:blipFill>
          <a:blip r:embed="rId3"/>
          <a:stretch>
            <a:fillRect/>
          </a:stretch>
        </p:blipFill>
        <p:spPr>
          <a:xfrm>
            <a:off x="588263" y="1092405"/>
            <a:ext cx="950976" cy="950976"/>
          </a:xfrm>
          <a:prstGeom prst="rect">
            <a:avLst/>
          </a:prstGeom>
        </p:spPr>
      </p:pic>
      <p:sp>
        <p:nvSpPr>
          <p:cNvPr id="68" name="TextBox 67">
            <a:extLst>
              <a:ext uri="{FF2B5EF4-FFF2-40B4-BE49-F238E27FC236}">
                <a16:creationId xmlns:a16="http://schemas.microsoft.com/office/drawing/2014/main" id="{321C63D8-73D6-4F12-A375-4998A5583F78}"/>
              </a:ext>
            </a:extLst>
          </p:cNvPr>
          <p:cNvSpPr txBox="1"/>
          <p:nvPr/>
        </p:nvSpPr>
        <p:spPr>
          <a:xfrm>
            <a:off x="1683657" y="1198561"/>
            <a:ext cx="4744852" cy="738664"/>
          </a:xfrm>
          <a:prstGeom prst="rect">
            <a:avLst/>
          </a:prstGeom>
          <a:noFill/>
        </p:spPr>
        <p:txBody>
          <a:bodyPr wrap="square" lIns="0" tIns="0" rIns="0" bIns="0" rtlCol="0" anchor="ctr">
            <a:spAutoFit/>
          </a:bodyPr>
          <a:lstStyle/>
          <a:p>
            <a:r>
              <a:rPr lang="en-US" sz="2400"/>
              <a:t>Learn to connect to data in</a:t>
            </a:r>
            <a:br>
              <a:rPr lang="en-US" sz="2400"/>
            </a:br>
            <a:r>
              <a:rPr lang="en-US" sz="2400"/>
              <a:t>Power BI desktop</a:t>
            </a:r>
          </a:p>
        </p:txBody>
      </p:sp>
      <p:cxnSp>
        <p:nvCxnSpPr>
          <p:cNvPr id="73" name="Straight Connector 72">
            <a:extLst>
              <a:ext uri="{FF2B5EF4-FFF2-40B4-BE49-F238E27FC236}">
                <a16:creationId xmlns:a16="http://schemas.microsoft.com/office/drawing/2014/main" id="{687D35B7-0FF8-40FC-B820-AFC86583E95E}"/>
              </a:ext>
              <a:ext uri="{C183D7F6-B498-43B3-948B-1728B52AA6E4}">
                <adec:decorative xmlns:adec="http://schemas.microsoft.com/office/drawing/2017/decorative" val="1"/>
              </a:ext>
            </a:extLst>
          </p:cNvPr>
          <p:cNvCxnSpPr>
            <a:cxnSpLocks/>
          </p:cNvCxnSpPr>
          <p:nvPr/>
        </p:nvCxnSpPr>
        <p:spPr>
          <a:xfrm>
            <a:off x="1683656" y="2100191"/>
            <a:ext cx="4744852"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8" name="Picture 57" descr="Icon of a database">
            <a:extLst>
              <a:ext uri="{FF2B5EF4-FFF2-40B4-BE49-F238E27FC236}">
                <a16:creationId xmlns:a16="http://schemas.microsoft.com/office/drawing/2014/main" id="{2F69F1C2-4D3E-4AFD-97F8-E3C5CC874236}"/>
              </a:ext>
            </a:extLst>
          </p:cNvPr>
          <p:cNvPicPr>
            <a:picLocks noChangeAspect="1"/>
          </p:cNvPicPr>
          <p:nvPr/>
        </p:nvPicPr>
        <p:blipFill>
          <a:blip r:embed="rId4"/>
          <a:stretch>
            <a:fillRect/>
          </a:stretch>
        </p:blipFill>
        <p:spPr>
          <a:xfrm>
            <a:off x="588263" y="2157001"/>
            <a:ext cx="952500" cy="952500"/>
          </a:xfrm>
          <a:prstGeom prst="rect">
            <a:avLst/>
          </a:prstGeom>
        </p:spPr>
      </p:pic>
      <p:sp>
        <p:nvSpPr>
          <p:cNvPr id="72" name="TextBox 71">
            <a:extLst>
              <a:ext uri="{FF2B5EF4-FFF2-40B4-BE49-F238E27FC236}">
                <a16:creationId xmlns:a16="http://schemas.microsoft.com/office/drawing/2014/main" id="{9FA10084-2380-4725-B2E8-A614EE3E09FB}"/>
              </a:ext>
            </a:extLst>
          </p:cNvPr>
          <p:cNvSpPr txBox="1"/>
          <p:nvPr/>
        </p:nvSpPr>
        <p:spPr>
          <a:xfrm>
            <a:off x="1683657" y="2263920"/>
            <a:ext cx="4744852" cy="738664"/>
          </a:xfrm>
          <a:prstGeom prst="rect">
            <a:avLst/>
          </a:prstGeom>
          <a:noFill/>
        </p:spPr>
        <p:txBody>
          <a:bodyPr wrap="square" lIns="0" tIns="0" rIns="0" bIns="0" rtlCol="0" anchor="ctr">
            <a:spAutoFit/>
          </a:bodyPr>
          <a:lstStyle/>
          <a:p>
            <a:r>
              <a:rPr lang="en-US" sz="2400"/>
              <a:t>Transform and model the data you import</a:t>
            </a:r>
          </a:p>
        </p:txBody>
      </p:sp>
      <p:cxnSp>
        <p:nvCxnSpPr>
          <p:cNvPr id="87" name="Straight Connector 86">
            <a:extLst>
              <a:ext uri="{FF2B5EF4-FFF2-40B4-BE49-F238E27FC236}">
                <a16:creationId xmlns:a16="http://schemas.microsoft.com/office/drawing/2014/main" id="{A52F905C-2BF8-41DB-A344-F6430B894FEB}"/>
              </a:ext>
              <a:ext uri="{C183D7F6-B498-43B3-948B-1728B52AA6E4}">
                <adec:decorative xmlns:adec="http://schemas.microsoft.com/office/drawing/2017/decorative" val="1"/>
              </a:ext>
            </a:extLst>
          </p:cNvPr>
          <p:cNvCxnSpPr>
            <a:cxnSpLocks/>
          </p:cNvCxnSpPr>
          <p:nvPr/>
        </p:nvCxnSpPr>
        <p:spPr>
          <a:xfrm>
            <a:off x="1683656" y="3166311"/>
            <a:ext cx="4744852"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 name="Picture 8" descr="Icon of a bulb">
            <a:extLst>
              <a:ext uri="{FF2B5EF4-FFF2-40B4-BE49-F238E27FC236}">
                <a16:creationId xmlns:a16="http://schemas.microsoft.com/office/drawing/2014/main" id="{CEB410BF-A1F4-47C1-9E95-1B36966444CC}"/>
              </a:ext>
            </a:extLst>
          </p:cNvPr>
          <p:cNvPicPr>
            <a:picLocks noChangeAspect="1"/>
          </p:cNvPicPr>
          <p:nvPr/>
        </p:nvPicPr>
        <p:blipFill>
          <a:blip r:embed="rId5"/>
          <a:stretch>
            <a:fillRect/>
          </a:stretch>
        </p:blipFill>
        <p:spPr>
          <a:xfrm>
            <a:off x="588263" y="3223121"/>
            <a:ext cx="950976" cy="950976"/>
          </a:xfrm>
          <a:prstGeom prst="rect">
            <a:avLst/>
          </a:prstGeom>
        </p:spPr>
      </p:pic>
      <p:sp>
        <p:nvSpPr>
          <p:cNvPr id="77" name="TextBox 76">
            <a:extLst>
              <a:ext uri="{FF2B5EF4-FFF2-40B4-BE49-F238E27FC236}">
                <a16:creationId xmlns:a16="http://schemas.microsoft.com/office/drawing/2014/main" id="{C6AFAC98-13A2-4EF3-BFD5-BA4BD14DD6FD}"/>
              </a:ext>
            </a:extLst>
          </p:cNvPr>
          <p:cNvSpPr txBox="1"/>
          <p:nvPr/>
        </p:nvSpPr>
        <p:spPr>
          <a:xfrm>
            <a:off x="1683657" y="3513943"/>
            <a:ext cx="4744852" cy="369332"/>
          </a:xfrm>
          <a:prstGeom prst="rect">
            <a:avLst/>
          </a:prstGeom>
          <a:noFill/>
        </p:spPr>
        <p:txBody>
          <a:bodyPr wrap="square" lIns="0" tIns="0" rIns="0" bIns="0" rtlCol="0" anchor="ctr">
            <a:spAutoFit/>
          </a:bodyPr>
          <a:lstStyle/>
          <a:p>
            <a:r>
              <a:rPr lang="en-US" sz="2400"/>
              <a:t>Build basic visualizations</a:t>
            </a:r>
          </a:p>
        </p:txBody>
      </p:sp>
      <p:cxnSp>
        <p:nvCxnSpPr>
          <p:cNvPr id="82" name="Straight Connector 81">
            <a:extLst>
              <a:ext uri="{FF2B5EF4-FFF2-40B4-BE49-F238E27FC236}">
                <a16:creationId xmlns:a16="http://schemas.microsoft.com/office/drawing/2014/main" id="{AE1B6430-557B-4D8F-8304-BA1C5FD9D503}"/>
              </a:ext>
              <a:ext uri="{C183D7F6-B498-43B3-948B-1728B52AA6E4}">
                <adec:decorative xmlns:adec="http://schemas.microsoft.com/office/drawing/2017/decorative" val="1"/>
              </a:ext>
            </a:extLst>
          </p:cNvPr>
          <p:cNvCxnSpPr>
            <a:cxnSpLocks/>
          </p:cNvCxnSpPr>
          <p:nvPr/>
        </p:nvCxnSpPr>
        <p:spPr>
          <a:xfrm>
            <a:off x="1683656" y="4230907"/>
            <a:ext cx="4744852"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Icon of a rectangle with bars within">
            <a:extLst>
              <a:ext uri="{FF2B5EF4-FFF2-40B4-BE49-F238E27FC236}">
                <a16:creationId xmlns:a16="http://schemas.microsoft.com/office/drawing/2014/main" id="{316A8BBA-721A-4ADD-B99C-D13C865AB8E3}"/>
              </a:ext>
            </a:extLst>
          </p:cNvPr>
          <p:cNvPicPr>
            <a:picLocks noChangeAspect="1"/>
          </p:cNvPicPr>
          <p:nvPr/>
        </p:nvPicPr>
        <p:blipFill>
          <a:blip r:embed="rId6"/>
          <a:stretch>
            <a:fillRect/>
          </a:stretch>
        </p:blipFill>
        <p:spPr>
          <a:xfrm>
            <a:off x="588263" y="4287717"/>
            <a:ext cx="950976" cy="950976"/>
          </a:xfrm>
          <a:prstGeom prst="rect">
            <a:avLst/>
          </a:prstGeom>
        </p:spPr>
      </p:pic>
      <p:sp>
        <p:nvSpPr>
          <p:cNvPr id="81" name="TextBox 80">
            <a:extLst>
              <a:ext uri="{FF2B5EF4-FFF2-40B4-BE49-F238E27FC236}">
                <a16:creationId xmlns:a16="http://schemas.microsoft.com/office/drawing/2014/main" id="{BD95A199-ADB8-4BD0-BA36-0ECFB25EF733}"/>
              </a:ext>
            </a:extLst>
          </p:cNvPr>
          <p:cNvSpPr txBox="1"/>
          <p:nvPr/>
        </p:nvSpPr>
        <p:spPr>
          <a:xfrm>
            <a:off x="1683657" y="4578540"/>
            <a:ext cx="4744852" cy="369332"/>
          </a:xfrm>
          <a:prstGeom prst="rect">
            <a:avLst/>
          </a:prstGeom>
          <a:noFill/>
        </p:spPr>
        <p:txBody>
          <a:bodyPr wrap="square" lIns="0" tIns="0" rIns="0" bIns="0" rtlCol="0" anchor="ctr">
            <a:spAutoFit/>
          </a:bodyPr>
          <a:lstStyle/>
          <a:p>
            <a:r>
              <a:rPr lang="en-US" sz="2400"/>
              <a:t>Create and share a dashboard</a:t>
            </a:r>
          </a:p>
        </p:txBody>
      </p:sp>
      <p:cxnSp>
        <p:nvCxnSpPr>
          <p:cNvPr id="88" name="Straight Connector 87">
            <a:extLst>
              <a:ext uri="{FF2B5EF4-FFF2-40B4-BE49-F238E27FC236}">
                <a16:creationId xmlns:a16="http://schemas.microsoft.com/office/drawing/2014/main" id="{286EE139-8161-446F-A44E-E41424D5B6E5}"/>
              </a:ext>
              <a:ext uri="{C183D7F6-B498-43B3-948B-1728B52AA6E4}">
                <adec:decorative xmlns:adec="http://schemas.microsoft.com/office/drawing/2017/decorative" val="1"/>
              </a:ext>
            </a:extLst>
          </p:cNvPr>
          <p:cNvCxnSpPr>
            <a:cxnSpLocks/>
          </p:cNvCxnSpPr>
          <p:nvPr/>
        </p:nvCxnSpPr>
        <p:spPr>
          <a:xfrm>
            <a:off x="1683656" y="5295503"/>
            <a:ext cx="4744852"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Icon of a magnifying glass">
            <a:extLst>
              <a:ext uri="{FF2B5EF4-FFF2-40B4-BE49-F238E27FC236}">
                <a16:creationId xmlns:a16="http://schemas.microsoft.com/office/drawing/2014/main" id="{218ED8A9-92C6-4F20-A977-BE0D0032B5C4}"/>
              </a:ext>
            </a:extLst>
          </p:cNvPr>
          <p:cNvPicPr>
            <a:picLocks noChangeAspect="1"/>
          </p:cNvPicPr>
          <p:nvPr/>
        </p:nvPicPr>
        <p:blipFill>
          <a:blip r:embed="rId7"/>
          <a:stretch>
            <a:fillRect/>
          </a:stretch>
        </p:blipFill>
        <p:spPr>
          <a:xfrm>
            <a:off x="588264" y="5352317"/>
            <a:ext cx="950976" cy="950976"/>
          </a:xfrm>
          <a:prstGeom prst="rect">
            <a:avLst/>
          </a:prstGeom>
        </p:spPr>
      </p:pic>
      <p:sp>
        <p:nvSpPr>
          <p:cNvPr id="86" name="TextBox 85">
            <a:extLst>
              <a:ext uri="{FF2B5EF4-FFF2-40B4-BE49-F238E27FC236}">
                <a16:creationId xmlns:a16="http://schemas.microsoft.com/office/drawing/2014/main" id="{42391D68-E2E5-4947-9136-7CF350FED281}"/>
              </a:ext>
            </a:extLst>
          </p:cNvPr>
          <p:cNvSpPr txBox="1"/>
          <p:nvPr/>
        </p:nvSpPr>
        <p:spPr>
          <a:xfrm>
            <a:off x="1683657" y="5458474"/>
            <a:ext cx="4744852" cy="738664"/>
          </a:xfrm>
          <a:prstGeom prst="rect">
            <a:avLst/>
          </a:prstGeom>
          <a:noFill/>
        </p:spPr>
        <p:txBody>
          <a:bodyPr wrap="square" lIns="0" tIns="0" rIns="0" bIns="0" rtlCol="0" anchor="ctr">
            <a:spAutoFit/>
          </a:bodyPr>
          <a:lstStyle/>
          <a:p>
            <a:r>
              <a:rPr lang="en-US" sz="2400"/>
              <a:t>Discover how to collaborate in Power BI</a:t>
            </a:r>
          </a:p>
        </p:txBody>
      </p:sp>
    </p:spTree>
    <p:extLst>
      <p:ext uri="{BB962C8B-B14F-4D97-AF65-F5344CB8AC3E}">
        <p14:creationId xmlns:p14="http://schemas.microsoft.com/office/powerpoint/2010/main" val="51687644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AAECD6-BEFA-4E2C-9F1C-12CB4153C547}"/>
              </a:ext>
            </a:extLst>
          </p:cNvPr>
          <p:cNvSpPr>
            <a:spLocks noGrp="1"/>
          </p:cNvSpPr>
          <p:nvPr>
            <p:ph type="title"/>
          </p:nvPr>
        </p:nvSpPr>
        <p:spPr/>
        <p:txBody>
          <a:bodyPr/>
          <a:lstStyle/>
          <a:p>
            <a:r>
              <a:rPr lang="en-US" dirty="0"/>
              <a:t>Exercise 1: Build a dashboard</a:t>
            </a:r>
          </a:p>
        </p:txBody>
      </p:sp>
      <p:sp>
        <p:nvSpPr>
          <p:cNvPr id="21" name="Rectangle 20">
            <a:extLst>
              <a:ext uri="{FF2B5EF4-FFF2-40B4-BE49-F238E27FC236}">
                <a16:creationId xmlns:a16="http://schemas.microsoft.com/office/drawing/2014/main" id="{9E52B3C0-3D27-414A-AEC0-25D6F94D6E2E}"/>
              </a:ext>
            </a:extLst>
          </p:cNvPr>
          <p:cNvSpPr/>
          <p:nvPr/>
        </p:nvSpPr>
        <p:spPr>
          <a:xfrm>
            <a:off x="588263" y="1189627"/>
            <a:ext cx="5742687" cy="738664"/>
          </a:xfrm>
          <a:prstGeom prst="rect">
            <a:avLst/>
          </a:prstGeom>
        </p:spPr>
        <p:txBody>
          <a:bodyPr wrap="square" lIns="0" tIns="0" rIns="0" bIns="0">
            <a:spAutoFit/>
          </a:bodyPr>
          <a:lstStyle/>
          <a:p>
            <a:r>
              <a:rPr lang="en-US" sz="2400">
                <a:latin typeface="+mj-lt"/>
              </a:rPr>
              <a:t>Follow the instructions from the following list:</a:t>
            </a:r>
          </a:p>
        </p:txBody>
      </p:sp>
      <p:pic>
        <p:nvPicPr>
          <p:cNvPr id="22" name="Picture 21" descr="Icon of a graph with an arrow pointing upward">
            <a:extLst>
              <a:ext uri="{FF2B5EF4-FFF2-40B4-BE49-F238E27FC236}">
                <a16:creationId xmlns:a16="http://schemas.microsoft.com/office/drawing/2014/main" id="{0043A532-EE72-4FE9-B0A5-341B83ECB5E4}"/>
              </a:ext>
            </a:extLst>
          </p:cNvPr>
          <p:cNvPicPr>
            <a:picLocks noChangeAspect="1"/>
          </p:cNvPicPr>
          <p:nvPr/>
        </p:nvPicPr>
        <p:blipFill>
          <a:blip r:embed="rId3"/>
          <a:stretch>
            <a:fillRect/>
          </a:stretch>
        </p:blipFill>
        <p:spPr>
          <a:xfrm>
            <a:off x="588263" y="2209058"/>
            <a:ext cx="1001268" cy="1001268"/>
          </a:xfrm>
          <a:prstGeom prst="rect">
            <a:avLst/>
          </a:prstGeom>
        </p:spPr>
      </p:pic>
      <p:sp>
        <p:nvSpPr>
          <p:cNvPr id="24" name="TextBox 23">
            <a:extLst>
              <a:ext uri="{FF2B5EF4-FFF2-40B4-BE49-F238E27FC236}">
                <a16:creationId xmlns:a16="http://schemas.microsoft.com/office/drawing/2014/main" id="{ECDDE75F-A2EE-4BA9-AB59-13462A143C4F}"/>
              </a:ext>
            </a:extLst>
          </p:cNvPr>
          <p:cNvSpPr txBox="1"/>
          <p:nvPr/>
        </p:nvSpPr>
        <p:spPr>
          <a:xfrm>
            <a:off x="1781177" y="2209058"/>
            <a:ext cx="4549774" cy="2716128"/>
          </a:xfrm>
          <a:prstGeom prst="rect">
            <a:avLst/>
          </a:prstGeom>
          <a:noFill/>
        </p:spPr>
        <p:txBody>
          <a:bodyPr wrap="square" lIns="0" tIns="0" rIns="0" bIns="0" rtlCol="0" anchor="ctr">
            <a:spAutoFit/>
          </a:bodyPr>
          <a:lstStyle/>
          <a:p>
            <a:r>
              <a:rPr lang="en-US" sz="2400" dirty="0">
                <a:latin typeface="+mj-lt"/>
              </a:rPr>
              <a:t>Objectives of this exercise are:</a:t>
            </a:r>
          </a:p>
          <a:p>
            <a:pPr marL="342900" indent="-228600">
              <a:spcBef>
                <a:spcPts val="300"/>
              </a:spcBef>
              <a:spcAft>
                <a:spcPts val="600"/>
              </a:spcAft>
              <a:buFont typeface="Arial" panose="020B0604020202020204" pitchFamily="34" charset="0"/>
              <a:buChar char="•"/>
            </a:pPr>
            <a:r>
              <a:rPr lang="en-US" sz="2400" dirty="0">
                <a:hlinkClick r:id="rId4"/>
              </a:rPr>
              <a:t>Connect to data</a:t>
            </a:r>
            <a:endParaRPr lang="en-US" sz="2400" dirty="0"/>
          </a:p>
          <a:p>
            <a:pPr marL="342900" indent="-228600">
              <a:spcBef>
                <a:spcPts val="300"/>
              </a:spcBef>
              <a:spcAft>
                <a:spcPts val="600"/>
              </a:spcAft>
              <a:buFont typeface="Arial" panose="020B0604020202020204" pitchFamily="34" charset="0"/>
              <a:buChar char="•"/>
            </a:pPr>
            <a:r>
              <a:rPr lang="en-US" sz="2400" dirty="0">
                <a:hlinkClick r:id="rId5"/>
              </a:rPr>
              <a:t>Transform and Model data</a:t>
            </a:r>
            <a:endParaRPr lang="en-US" sz="2400" dirty="0"/>
          </a:p>
          <a:p>
            <a:pPr marL="342900" indent="-228600">
              <a:spcBef>
                <a:spcPts val="300"/>
              </a:spcBef>
              <a:spcAft>
                <a:spcPts val="600"/>
              </a:spcAft>
              <a:buFont typeface="Arial" panose="020B0604020202020204" pitchFamily="34" charset="0"/>
              <a:buChar char="•"/>
            </a:pPr>
            <a:r>
              <a:rPr lang="en-US" sz="2400" dirty="0">
                <a:hlinkClick r:id="rId6"/>
              </a:rPr>
              <a:t>Visualize data</a:t>
            </a:r>
            <a:endParaRPr lang="en-US" sz="2400" dirty="0"/>
          </a:p>
          <a:p>
            <a:pPr marL="342900" indent="-228600">
              <a:spcBef>
                <a:spcPts val="300"/>
              </a:spcBef>
              <a:spcAft>
                <a:spcPts val="600"/>
              </a:spcAft>
              <a:buFont typeface="Arial" panose="020B0604020202020204" pitchFamily="34" charset="0"/>
              <a:buChar char="•"/>
            </a:pPr>
            <a:r>
              <a:rPr lang="en-US" sz="2400" dirty="0">
                <a:hlinkClick r:id="rId7"/>
              </a:rPr>
              <a:t>Build a dashboard</a:t>
            </a:r>
            <a:endParaRPr lang="en-US" sz="2400" dirty="0"/>
          </a:p>
          <a:p>
            <a:pPr marL="342900" indent="-228600">
              <a:spcBef>
                <a:spcPts val="300"/>
              </a:spcBef>
              <a:spcAft>
                <a:spcPts val="600"/>
              </a:spcAft>
              <a:buFont typeface="Arial" panose="020B0604020202020204" pitchFamily="34" charset="0"/>
              <a:buChar char="•"/>
            </a:pPr>
            <a:r>
              <a:rPr lang="en-US" sz="2400" dirty="0">
                <a:hlinkClick r:id="rId8"/>
              </a:rPr>
              <a:t>Collaborate and share</a:t>
            </a:r>
            <a:endParaRPr lang="en-US" sz="2400" dirty="0"/>
          </a:p>
        </p:txBody>
      </p:sp>
    </p:spTree>
    <p:extLst>
      <p:ext uri="{BB962C8B-B14F-4D97-AF65-F5344CB8AC3E}">
        <p14:creationId xmlns:p14="http://schemas.microsoft.com/office/powerpoint/2010/main" val="6662125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44BB4-3AE5-477D-85EA-2E2577B529EF}"/>
              </a:ext>
            </a:extLst>
          </p:cNvPr>
          <p:cNvSpPr>
            <a:spLocks noGrp="1"/>
          </p:cNvSpPr>
          <p:nvPr>
            <p:ph type="title"/>
          </p:nvPr>
        </p:nvSpPr>
        <p:spPr/>
        <p:txBody>
          <a:bodyPr/>
          <a:lstStyle/>
          <a:p>
            <a:r>
              <a:rPr lang="en-US"/>
              <a:t>Connect to data</a:t>
            </a:r>
          </a:p>
        </p:txBody>
      </p:sp>
      <p:pic>
        <p:nvPicPr>
          <p:cNvPr id="3" name="Picture 2" descr="Spreadsheet in Power BI desktop">
            <a:extLst>
              <a:ext uri="{FF2B5EF4-FFF2-40B4-BE49-F238E27FC236}">
                <a16:creationId xmlns:a16="http://schemas.microsoft.com/office/drawing/2014/main" id="{D0348B8C-680D-4542-8DCD-13FECAC003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91" t="-2352" r="-13591" b="-2352"/>
          <a:stretch/>
        </p:blipFill>
        <p:spPr bwMode="auto">
          <a:xfrm>
            <a:off x="581361" y="1161144"/>
            <a:ext cx="11030068" cy="5107894"/>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851F216-9F3C-9CC9-E73E-EA3065CCE601}"/>
              </a:ext>
            </a:extLst>
          </p:cNvPr>
          <p:cNvPicPr>
            <a:picLocks noChangeAspect="1"/>
          </p:cNvPicPr>
          <p:nvPr/>
        </p:nvPicPr>
        <p:blipFill>
          <a:blip r:embed="rId4"/>
          <a:stretch>
            <a:fillRect/>
          </a:stretch>
        </p:blipFill>
        <p:spPr>
          <a:xfrm>
            <a:off x="11195512" y="269755"/>
            <a:ext cx="816450" cy="816450"/>
          </a:xfrm>
          <a:prstGeom prst="rect">
            <a:avLst/>
          </a:prstGeom>
        </p:spPr>
      </p:pic>
    </p:spTree>
    <p:extLst>
      <p:ext uri="{BB962C8B-B14F-4D97-AF65-F5344CB8AC3E}">
        <p14:creationId xmlns:p14="http://schemas.microsoft.com/office/powerpoint/2010/main" val="260871284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588263" y="584445"/>
            <a:ext cx="10437546" cy="1107996"/>
          </a:xfrm>
        </p:spPr>
        <p:txBody>
          <a:bodyPr/>
          <a:lstStyle/>
          <a:p>
            <a:r>
              <a:rPr lang="en-US" dirty="0"/>
              <a:t>The business value of Microsoft Power Platform</a:t>
            </a:r>
          </a:p>
        </p:txBody>
      </p:sp>
      <p:sp>
        <p:nvSpPr>
          <p:cNvPr id="36" name="Rectangle 35">
            <a:extLst>
              <a:ext uri="{FF2B5EF4-FFF2-40B4-BE49-F238E27FC236}">
                <a16:creationId xmlns:a16="http://schemas.microsoft.com/office/drawing/2014/main" id="{4BC96189-64B5-4B44-B91C-B2446E832482}"/>
              </a:ext>
            </a:extLst>
          </p:cNvPr>
          <p:cNvSpPr/>
          <p:nvPr/>
        </p:nvSpPr>
        <p:spPr>
          <a:xfrm>
            <a:off x="588263" y="1764792"/>
            <a:ext cx="5218177" cy="129984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dirty="0">
                <a:solidFill>
                  <a:schemeClr val="tx1"/>
                </a:solidFill>
              </a:rPr>
              <a:t>Easily adapt to changing workforce expectations by delivering custom, collaborative, digital experiences</a:t>
            </a:r>
            <a:endParaRPr lang="en-IN" sz="2200" dirty="0">
              <a:solidFill>
                <a:schemeClr val="tx1"/>
              </a:solidFill>
            </a:endParaRPr>
          </a:p>
        </p:txBody>
      </p:sp>
      <p:sp>
        <p:nvSpPr>
          <p:cNvPr id="37" name="Rectangle 36">
            <a:extLst>
              <a:ext uri="{FF2B5EF4-FFF2-40B4-BE49-F238E27FC236}">
                <a16:creationId xmlns:a16="http://schemas.microsoft.com/office/drawing/2014/main" id="{B00034AD-45EF-42DA-B066-01D606FEA9B6}"/>
              </a:ext>
            </a:extLst>
          </p:cNvPr>
          <p:cNvSpPr/>
          <p:nvPr/>
        </p:nvSpPr>
        <p:spPr>
          <a:xfrm>
            <a:off x="588263" y="3190773"/>
            <a:ext cx="5218177" cy="1710614"/>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dirty="0">
                <a:solidFill>
                  <a:schemeClr val="tx1"/>
                </a:solidFill>
              </a:rPr>
              <a:t>Become more agile by quickly building solutions based on your organizations rapidly changing needs </a:t>
            </a:r>
            <a:endParaRPr lang="en-IN" sz="2200" dirty="0">
              <a:solidFill>
                <a:schemeClr val="tx1"/>
              </a:solidFill>
            </a:endParaRPr>
          </a:p>
        </p:txBody>
      </p:sp>
      <p:sp>
        <p:nvSpPr>
          <p:cNvPr id="38" name="Rectangle 37">
            <a:extLst>
              <a:ext uri="{FF2B5EF4-FFF2-40B4-BE49-F238E27FC236}">
                <a16:creationId xmlns:a16="http://schemas.microsoft.com/office/drawing/2014/main" id="{6A1E3FA0-4FAC-49D2-B84C-1E78D9802979}"/>
              </a:ext>
            </a:extLst>
          </p:cNvPr>
          <p:cNvSpPr/>
          <p:nvPr/>
        </p:nvSpPr>
        <p:spPr>
          <a:xfrm>
            <a:off x="588263" y="5046089"/>
            <a:ext cx="5218177" cy="129984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dirty="0">
                <a:solidFill>
                  <a:schemeClr val="tx1"/>
                </a:solidFill>
              </a:rPr>
              <a:t>Reduce extra costs associated with custom applications by leveraging low code/now code tools</a:t>
            </a:r>
            <a:endParaRPr lang="en-IN" sz="2200" dirty="0">
              <a:solidFill>
                <a:schemeClr val="tx1"/>
              </a:solidFill>
            </a:endParaRPr>
          </a:p>
        </p:txBody>
      </p:sp>
      <p:sp>
        <p:nvSpPr>
          <p:cNvPr id="9" name="Rectangle 8">
            <a:extLst>
              <a:ext uri="{FF2B5EF4-FFF2-40B4-BE49-F238E27FC236}">
                <a16:creationId xmlns:a16="http://schemas.microsoft.com/office/drawing/2014/main" id="{115BDA50-209A-43FF-A21A-CCD21B11342D}"/>
              </a:ext>
              <a:ext uri="{C183D7F6-B498-43B3-948B-1728B52AA6E4}">
                <adec:decorative xmlns:adec="http://schemas.microsoft.com/office/drawing/2017/decorative" val="1"/>
              </a:ext>
            </a:extLst>
          </p:cNvPr>
          <p:cNvSpPr/>
          <p:nvPr/>
        </p:nvSpPr>
        <p:spPr bwMode="auto">
          <a:xfrm>
            <a:off x="5921829" y="1764792"/>
            <a:ext cx="5676670" cy="4581144"/>
          </a:xfrm>
          <a:prstGeom prst="rect">
            <a:avLst/>
          </a:prstGeom>
          <a:noFill/>
          <a:ln w="19050">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pic>
        <p:nvPicPr>
          <p:cNvPr id="10" name="Figure" descr="Fusion App Development Lifecycle Image">
            <a:extLst>
              <a:ext uri="{FF2B5EF4-FFF2-40B4-BE49-F238E27FC236}">
                <a16:creationId xmlns:a16="http://schemas.microsoft.com/office/drawing/2014/main" id="{594C011C-B605-445C-8086-88D35E0AE259}"/>
              </a:ext>
            </a:extLst>
          </p:cNvPr>
          <p:cNvPicPr>
            <a:picLocks noChangeAspect="1"/>
          </p:cNvPicPr>
          <p:nvPr/>
        </p:nvPicPr>
        <p:blipFill rotWithShape="1">
          <a:blip r:embed="rId3"/>
          <a:srcRect l="20204" r="15143"/>
          <a:stretch/>
        </p:blipFill>
        <p:spPr bwMode="auto">
          <a:xfrm>
            <a:off x="6264074" y="1873273"/>
            <a:ext cx="5016137" cy="4364182"/>
          </a:xfrm>
          <a:prstGeom prst="rect">
            <a:avLst/>
          </a:prstGeom>
        </p:spPr>
      </p:pic>
    </p:spTree>
    <p:extLst>
      <p:ext uri="{BB962C8B-B14F-4D97-AF65-F5344CB8AC3E}">
        <p14:creationId xmlns:p14="http://schemas.microsoft.com/office/powerpoint/2010/main" val="160812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FFBA-677F-4D01-94F4-28BC4E7FB882}"/>
              </a:ext>
            </a:extLst>
          </p:cNvPr>
          <p:cNvSpPr>
            <a:spLocks noGrp="1"/>
          </p:cNvSpPr>
          <p:nvPr>
            <p:ph type="title"/>
          </p:nvPr>
        </p:nvSpPr>
        <p:spPr/>
        <p:txBody>
          <a:bodyPr/>
          <a:lstStyle/>
          <a:p>
            <a:r>
              <a:rPr lang="en-US"/>
              <a:t>Transform data</a:t>
            </a:r>
          </a:p>
        </p:txBody>
      </p:sp>
      <p:pic>
        <p:nvPicPr>
          <p:cNvPr id="20" name="Picture 19">
            <a:extLst>
              <a:ext uri="{FF2B5EF4-FFF2-40B4-BE49-F238E27FC236}">
                <a16:creationId xmlns:a16="http://schemas.microsoft.com/office/drawing/2014/main" id="{49B5BC4D-CB39-4206-9F3A-6080DCA36BF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2012042"/>
            <a:ext cx="12192000" cy="1743237"/>
          </a:xfrm>
          <a:prstGeom prst="rect">
            <a:avLst/>
          </a:prstGeom>
        </p:spPr>
      </p:pic>
      <p:sp>
        <p:nvSpPr>
          <p:cNvPr id="22" name="Oval 21">
            <a:extLst>
              <a:ext uri="{FF2B5EF4-FFF2-40B4-BE49-F238E27FC236}">
                <a16:creationId xmlns:a16="http://schemas.microsoft.com/office/drawing/2014/main" id="{BD0618E8-370C-4083-B5F1-DA53E7CE338D}"/>
              </a:ext>
            </a:extLst>
          </p:cNvPr>
          <p:cNvSpPr/>
          <p:nvPr/>
        </p:nvSpPr>
        <p:spPr bwMode="auto">
          <a:xfrm>
            <a:off x="903515" y="2242457"/>
            <a:ext cx="2982686" cy="298268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400">
                <a:solidFill>
                  <a:schemeClr val="tx1"/>
                </a:solidFill>
                <a:latin typeface="+mj-lt"/>
              </a:rPr>
              <a:t>Create new calculated column</a:t>
            </a:r>
          </a:p>
        </p:txBody>
      </p:sp>
      <p:sp>
        <p:nvSpPr>
          <p:cNvPr id="24" name="Oval 23">
            <a:extLst>
              <a:ext uri="{FF2B5EF4-FFF2-40B4-BE49-F238E27FC236}">
                <a16:creationId xmlns:a16="http://schemas.microsoft.com/office/drawing/2014/main" id="{DA1A6540-746A-4BB4-BE09-F43773095D2A}"/>
              </a:ext>
            </a:extLst>
          </p:cNvPr>
          <p:cNvSpPr/>
          <p:nvPr/>
        </p:nvSpPr>
        <p:spPr bwMode="auto">
          <a:xfrm>
            <a:off x="4604657" y="2242457"/>
            <a:ext cx="2982686" cy="298268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400">
                <a:solidFill>
                  <a:schemeClr val="tx1"/>
                </a:solidFill>
                <a:latin typeface="+mj-lt"/>
              </a:rPr>
              <a:t>Hide unnecessary columns</a:t>
            </a:r>
          </a:p>
        </p:txBody>
      </p:sp>
      <p:sp>
        <p:nvSpPr>
          <p:cNvPr id="26" name="Oval 25">
            <a:extLst>
              <a:ext uri="{FF2B5EF4-FFF2-40B4-BE49-F238E27FC236}">
                <a16:creationId xmlns:a16="http://schemas.microsoft.com/office/drawing/2014/main" id="{E9928FAE-F637-4AEF-9B67-C7940825F924}"/>
              </a:ext>
            </a:extLst>
          </p:cNvPr>
          <p:cNvSpPr/>
          <p:nvPr/>
        </p:nvSpPr>
        <p:spPr bwMode="auto">
          <a:xfrm>
            <a:off x="8305799" y="2242457"/>
            <a:ext cx="2982686" cy="298268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400">
                <a:solidFill>
                  <a:schemeClr val="tx1"/>
                </a:solidFill>
                <a:latin typeface="+mj-lt"/>
              </a:rPr>
              <a:t>Explore edit queries, report building, and</a:t>
            </a:r>
            <a:br>
              <a:rPr lang="en-US" sz="2400">
                <a:solidFill>
                  <a:schemeClr val="tx1"/>
                </a:solidFill>
                <a:latin typeface="+mj-lt"/>
              </a:rPr>
            </a:br>
            <a:r>
              <a:rPr lang="en-US" sz="2400">
                <a:solidFill>
                  <a:schemeClr val="tx1"/>
                </a:solidFill>
                <a:latin typeface="+mj-lt"/>
              </a:rPr>
              <a:t>relationship tabs </a:t>
            </a:r>
          </a:p>
        </p:txBody>
      </p:sp>
    </p:spTree>
    <p:extLst>
      <p:ext uri="{BB962C8B-B14F-4D97-AF65-F5344CB8AC3E}">
        <p14:creationId xmlns:p14="http://schemas.microsoft.com/office/powerpoint/2010/main" val="361335391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75CE-F44D-4E51-B837-8946D368F59B}"/>
              </a:ext>
            </a:extLst>
          </p:cNvPr>
          <p:cNvSpPr>
            <a:spLocks noGrp="1"/>
          </p:cNvSpPr>
          <p:nvPr>
            <p:ph type="title"/>
          </p:nvPr>
        </p:nvSpPr>
        <p:spPr/>
        <p:txBody>
          <a:bodyPr/>
          <a:lstStyle/>
          <a:p>
            <a:r>
              <a:rPr lang="en-US"/>
              <a:t>Visualize data </a:t>
            </a:r>
          </a:p>
        </p:txBody>
      </p:sp>
      <p:sp>
        <p:nvSpPr>
          <p:cNvPr id="6" name="Rectangle 5">
            <a:extLst>
              <a:ext uri="{FF2B5EF4-FFF2-40B4-BE49-F238E27FC236}">
                <a16:creationId xmlns:a16="http://schemas.microsoft.com/office/drawing/2014/main" id="{12DE305F-8622-44F3-A294-3896496C0B31}"/>
              </a:ext>
            </a:extLst>
          </p:cNvPr>
          <p:cNvSpPr/>
          <p:nvPr/>
        </p:nvSpPr>
        <p:spPr bwMode="auto">
          <a:xfrm>
            <a:off x="584199" y="1435098"/>
            <a:ext cx="6455230" cy="23165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800">
                <a:solidFill>
                  <a:schemeClr val="tx1"/>
                </a:solidFill>
                <a:latin typeface="+mj-lt"/>
              </a:rPr>
              <a:t>Drag field names from Fields pane and drop into report canvas</a:t>
            </a:r>
          </a:p>
        </p:txBody>
      </p:sp>
      <p:sp>
        <p:nvSpPr>
          <p:cNvPr id="10" name="Rectangle 9">
            <a:extLst>
              <a:ext uri="{FF2B5EF4-FFF2-40B4-BE49-F238E27FC236}">
                <a16:creationId xmlns:a16="http://schemas.microsoft.com/office/drawing/2014/main" id="{22D6436C-7F8B-4605-8AE7-7EA184EE8A59}"/>
              </a:ext>
            </a:extLst>
          </p:cNvPr>
          <p:cNvSpPr/>
          <p:nvPr/>
        </p:nvSpPr>
        <p:spPr bwMode="auto">
          <a:xfrm>
            <a:off x="584199" y="3952511"/>
            <a:ext cx="6455230" cy="23165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800">
                <a:solidFill>
                  <a:schemeClr val="tx1"/>
                </a:solidFill>
                <a:latin typeface="+mj-lt"/>
              </a:rPr>
              <a:t>In Visualizations pane, select type</a:t>
            </a:r>
            <a:br>
              <a:rPr lang="en-US" sz="2800">
                <a:solidFill>
                  <a:schemeClr val="tx1"/>
                </a:solidFill>
                <a:latin typeface="+mj-lt"/>
              </a:rPr>
            </a:br>
            <a:r>
              <a:rPr lang="en-US" sz="2800">
                <a:solidFill>
                  <a:schemeClr val="tx1"/>
                </a:solidFill>
                <a:latin typeface="+mj-lt"/>
              </a:rPr>
              <a:t>of visualization you want to create</a:t>
            </a:r>
          </a:p>
        </p:txBody>
      </p:sp>
      <p:pic>
        <p:nvPicPr>
          <p:cNvPr id="8" name="Picture 2" descr="Visualization options in Power BI">
            <a:extLst>
              <a:ext uri="{FF2B5EF4-FFF2-40B4-BE49-F238E27FC236}">
                <a16:creationId xmlns:a16="http://schemas.microsoft.com/office/drawing/2014/main" id="{8A76536E-4BCB-43E1-9B43-DC28E52AE5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1" t="-2293" r="-2864" b="-2328"/>
          <a:stretch/>
        </p:blipFill>
        <p:spPr bwMode="auto">
          <a:xfrm>
            <a:off x="7237190" y="1436688"/>
            <a:ext cx="4369593" cy="4832350"/>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34383D2-AB3F-0833-1592-66EDA0EE912E}"/>
              </a:ext>
            </a:extLst>
          </p:cNvPr>
          <p:cNvPicPr>
            <a:picLocks noChangeAspect="1"/>
          </p:cNvPicPr>
          <p:nvPr/>
        </p:nvPicPr>
        <p:blipFill>
          <a:blip r:embed="rId4"/>
          <a:stretch>
            <a:fillRect/>
          </a:stretch>
        </p:blipFill>
        <p:spPr>
          <a:xfrm>
            <a:off x="11195512" y="269755"/>
            <a:ext cx="816450" cy="816450"/>
          </a:xfrm>
          <a:prstGeom prst="rect">
            <a:avLst/>
          </a:prstGeom>
        </p:spPr>
      </p:pic>
    </p:spTree>
    <p:extLst>
      <p:ext uri="{BB962C8B-B14F-4D97-AF65-F5344CB8AC3E}">
        <p14:creationId xmlns:p14="http://schemas.microsoft.com/office/powerpoint/2010/main" val="37067110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3A38-F83A-4970-AA07-AB25A7AFB014}"/>
              </a:ext>
            </a:extLst>
          </p:cNvPr>
          <p:cNvSpPr>
            <a:spLocks noGrp="1"/>
          </p:cNvSpPr>
          <p:nvPr>
            <p:ph type="title"/>
          </p:nvPr>
        </p:nvSpPr>
        <p:spPr/>
        <p:txBody>
          <a:bodyPr/>
          <a:lstStyle/>
          <a:p>
            <a:r>
              <a:rPr lang="en-US"/>
              <a:t>Build a dashboard</a:t>
            </a:r>
          </a:p>
        </p:txBody>
      </p:sp>
      <p:sp>
        <p:nvSpPr>
          <p:cNvPr id="6" name="Rectangle 5">
            <a:extLst>
              <a:ext uri="{FF2B5EF4-FFF2-40B4-BE49-F238E27FC236}">
                <a16:creationId xmlns:a16="http://schemas.microsoft.com/office/drawing/2014/main" id="{766BE4A1-C5CB-4708-935C-82293288E3B1}"/>
              </a:ext>
            </a:extLst>
          </p:cNvPr>
          <p:cNvSpPr/>
          <p:nvPr/>
        </p:nvSpPr>
        <p:spPr bwMode="auto">
          <a:xfrm>
            <a:off x="584199" y="2031998"/>
            <a:ext cx="3657601" cy="154940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400">
                <a:solidFill>
                  <a:schemeClr val="tx1"/>
                </a:solidFill>
                <a:latin typeface="+mj-lt"/>
              </a:rPr>
              <a:t>Dashboard:</a:t>
            </a:r>
          </a:p>
          <a:p>
            <a:r>
              <a:rPr lang="en-US" sz="2000">
                <a:solidFill>
                  <a:schemeClr val="tx1"/>
                </a:solidFill>
              </a:rPr>
              <a:t>One-page visualization created from within Power BI service (online)</a:t>
            </a:r>
          </a:p>
        </p:txBody>
      </p:sp>
      <p:sp>
        <p:nvSpPr>
          <p:cNvPr id="7" name="Rectangle 6">
            <a:extLst>
              <a:ext uri="{FF2B5EF4-FFF2-40B4-BE49-F238E27FC236}">
                <a16:creationId xmlns:a16="http://schemas.microsoft.com/office/drawing/2014/main" id="{48822989-08C6-4CFF-9EB7-9142E3DE690F}"/>
              </a:ext>
            </a:extLst>
          </p:cNvPr>
          <p:cNvSpPr/>
          <p:nvPr/>
        </p:nvSpPr>
        <p:spPr bwMode="auto">
          <a:xfrm>
            <a:off x="584199" y="3771900"/>
            <a:ext cx="3657601" cy="15620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400">
                <a:solidFill>
                  <a:schemeClr val="tx1"/>
                </a:solidFill>
                <a:latin typeface="+mj-lt"/>
              </a:rPr>
              <a:t>Pin visuals from reports to create dashboards</a:t>
            </a:r>
          </a:p>
        </p:txBody>
      </p:sp>
      <p:pic>
        <p:nvPicPr>
          <p:cNvPr id="9" name="Picture 2" descr="A Power BI dashboard">
            <a:extLst>
              <a:ext uri="{FF2B5EF4-FFF2-40B4-BE49-F238E27FC236}">
                <a16:creationId xmlns:a16="http://schemas.microsoft.com/office/drawing/2014/main" id="{DE81EC07-3461-4F91-A6B8-6AD196F2AB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0" t="-3477" r="-1702" b="-3289"/>
          <a:stretch/>
        </p:blipFill>
        <p:spPr bwMode="auto">
          <a:xfrm>
            <a:off x="4432301" y="2031998"/>
            <a:ext cx="7174482" cy="3302000"/>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6E4E977-44EC-AE50-DF38-9B429101D291}"/>
              </a:ext>
            </a:extLst>
          </p:cNvPr>
          <p:cNvPicPr>
            <a:picLocks noChangeAspect="1"/>
          </p:cNvPicPr>
          <p:nvPr/>
        </p:nvPicPr>
        <p:blipFill>
          <a:blip r:embed="rId4"/>
          <a:stretch>
            <a:fillRect/>
          </a:stretch>
        </p:blipFill>
        <p:spPr>
          <a:xfrm>
            <a:off x="11195512" y="269755"/>
            <a:ext cx="816450" cy="816450"/>
          </a:xfrm>
          <a:prstGeom prst="rect">
            <a:avLst/>
          </a:prstGeom>
        </p:spPr>
      </p:pic>
    </p:spTree>
    <p:extLst>
      <p:ext uri="{BB962C8B-B14F-4D97-AF65-F5344CB8AC3E}">
        <p14:creationId xmlns:p14="http://schemas.microsoft.com/office/powerpoint/2010/main" val="182091457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69E3-AF99-4ED3-892F-0AD34483DE41}"/>
              </a:ext>
            </a:extLst>
          </p:cNvPr>
          <p:cNvSpPr>
            <a:spLocks noGrp="1"/>
          </p:cNvSpPr>
          <p:nvPr>
            <p:ph type="title"/>
          </p:nvPr>
        </p:nvSpPr>
        <p:spPr/>
        <p:txBody>
          <a:bodyPr/>
          <a:lstStyle/>
          <a:p>
            <a:r>
              <a:rPr lang="en-US"/>
              <a:t>Collaborate and share</a:t>
            </a:r>
          </a:p>
        </p:txBody>
      </p:sp>
      <p:sp>
        <p:nvSpPr>
          <p:cNvPr id="9" name="Rectangle 8">
            <a:extLst>
              <a:ext uri="{FF2B5EF4-FFF2-40B4-BE49-F238E27FC236}">
                <a16:creationId xmlns:a16="http://schemas.microsoft.com/office/drawing/2014/main" id="{2D46E3CA-FDA7-4C5F-AE2A-AA63E6B137BB}"/>
              </a:ext>
            </a:extLst>
          </p:cNvPr>
          <p:cNvSpPr/>
          <p:nvPr/>
        </p:nvSpPr>
        <p:spPr bwMode="auto">
          <a:xfrm>
            <a:off x="584199" y="2031998"/>
            <a:ext cx="2374901" cy="40513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a:solidFill>
                  <a:schemeClr val="tx1"/>
                </a:solidFill>
                <a:latin typeface="+mj-lt"/>
              </a:rPr>
              <a:t>Tip:</a:t>
            </a:r>
          </a:p>
          <a:p>
            <a:r>
              <a:rPr lang="en-US" sz="2000">
                <a:solidFill>
                  <a:schemeClr val="tx1"/>
                </a:solidFill>
              </a:rPr>
              <a:t>If you are unable to share with a colleague, you may need to check you and your colleague’s licensing. </a:t>
            </a:r>
          </a:p>
        </p:txBody>
      </p:sp>
      <p:pic>
        <p:nvPicPr>
          <p:cNvPr id="7" name="Picture 2" descr="A screenshot which shows &quot;My workplace&quot; and highlighting the Share button in the dashboard">
            <a:extLst>
              <a:ext uri="{FF2B5EF4-FFF2-40B4-BE49-F238E27FC236}">
                <a16:creationId xmlns:a16="http://schemas.microsoft.com/office/drawing/2014/main" id="{EE89702F-5371-4600-9348-6D81149760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8" t="-2796" r="-1433" b="-2505"/>
          <a:stretch/>
        </p:blipFill>
        <p:spPr bwMode="auto">
          <a:xfrm>
            <a:off x="3136900" y="2031998"/>
            <a:ext cx="8469883" cy="4051300"/>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1CDD3F5-C854-BAB2-A4FA-493C708F36B2}"/>
              </a:ext>
            </a:extLst>
          </p:cNvPr>
          <p:cNvPicPr>
            <a:picLocks noChangeAspect="1"/>
          </p:cNvPicPr>
          <p:nvPr/>
        </p:nvPicPr>
        <p:blipFill>
          <a:blip r:embed="rId4"/>
          <a:stretch>
            <a:fillRect/>
          </a:stretch>
        </p:blipFill>
        <p:spPr>
          <a:xfrm>
            <a:off x="11195512" y="269755"/>
            <a:ext cx="816450" cy="816450"/>
          </a:xfrm>
          <a:prstGeom prst="rect">
            <a:avLst/>
          </a:prstGeom>
        </p:spPr>
      </p:pic>
    </p:spTree>
    <p:extLst>
      <p:ext uri="{BB962C8B-B14F-4D97-AF65-F5344CB8AC3E}">
        <p14:creationId xmlns:p14="http://schemas.microsoft.com/office/powerpoint/2010/main" val="159643664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9064E-7B11-4061-A1EB-A6F234B04C63}"/>
              </a:ext>
            </a:extLst>
          </p:cNvPr>
          <p:cNvSpPr>
            <a:spLocks noGrp="1"/>
          </p:cNvSpPr>
          <p:nvPr>
            <p:ph type="title"/>
          </p:nvPr>
        </p:nvSpPr>
        <p:spPr/>
        <p:txBody>
          <a:bodyPr/>
          <a:lstStyle/>
          <a:p>
            <a:r>
              <a:rPr lang="en-US"/>
              <a:t>Module 5 lab</a:t>
            </a:r>
          </a:p>
        </p:txBody>
      </p:sp>
      <p:sp>
        <p:nvSpPr>
          <p:cNvPr id="8" name="Rectangle 7">
            <a:extLst>
              <a:ext uri="{FF2B5EF4-FFF2-40B4-BE49-F238E27FC236}">
                <a16:creationId xmlns:a16="http://schemas.microsoft.com/office/drawing/2014/main" id="{72C3711E-9716-4DB5-BB20-520CAF07539D}"/>
              </a:ext>
            </a:extLst>
          </p:cNvPr>
          <p:cNvSpPr/>
          <p:nvPr/>
        </p:nvSpPr>
        <p:spPr>
          <a:xfrm>
            <a:off x="1756663" y="2309295"/>
            <a:ext cx="6669707" cy="369332"/>
          </a:xfrm>
          <a:prstGeom prst="rect">
            <a:avLst/>
          </a:prstGeom>
          <a:noFill/>
        </p:spPr>
        <p:txBody>
          <a:bodyPr wrap="square" lIns="0" tIns="0" rIns="0" bIns="0" rtlCol="0" anchor="ctr">
            <a:spAutoFit/>
          </a:bodyPr>
          <a:lstStyle/>
          <a:p>
            <a:r>
              <a:rPr lang="en-US" sz="2400" dirty="0"/>
              <a:t>Lab 1: How to build a simple dashboard</a:t>
            </a:r>
          </a:p>
        </p:txBody>
      </p:sp>
      <p:pic>
        <p:nvPicPr>
          <p:cNvPr id="4" name="Picture 3" descr="A picture containing logo&#10;&#10;Description automatically generated">
            <a:extLst>
              <a:ext uri="{FF2B5EF4-FFF2-40B4-BE49-F238E27FC236}">
                <a16:creationId xmlns:a16="http://schemas.microsoft.com/office/drawing/2014/main" id="{62942B4E-051A-4964-98FA-9E45A4964EF7}"/>
              </a:ext>
            </a:extLst>
          </p:cNvPr>
          <p:cNvPicPr>
            <a:picLocks noChangeAspect="1"/>
          </p:cNvPicPr>
          <p:nvPr/>
        </p:nvPicPr>
        <p:blipFill>
          <a:blip r:embed="rId2"/>
          <a:stretch>
            <a:fillRect/>
          </a:stretch>
        </p:blipFill>
        <p:spPr>
          <a:xfrm>
            <a:off x="585216" y="2020824"/>
            <a:ext cx="987470" cy="987470"/>
          </a:xfrm>
          <a:prstGeom prst="rect">
            <a:avLst/>
          </a:prstGeom>
        </p:spPr>
      </p:pic>
    </p:spTree>
    <p:extLst>
      <p:ext uri="{BB962C8B-B14F-4D97-AF65-F5344CB8AC3E}">
        <p14:creationId xmlns:p14="http://schemas.microsoft.com/office/powerpoint/2010/main" val="53885970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6: Power Virtual Agents overview</a:t>
            </a:r>
          </a:p>
        </p:txBody>
      </p:sp>
      <p:sp>
        <p:nvSpPr>
          <p:cNvPr id="3" name="BulletedList_E8FD" descr="Icon of a overview">
            <a:extLst>
              <a:ext uri="{FF2B5EF4-FFF2-40B4-BE49-F238E27FC236}">
                <a16:creationId xmlns:a16="http://schemas.microsoft.com/office/drawing/2014/main" id="{96EB5DBC-09A9-49B9-85AA-07391D4B3890}"/>
              </a:ext>
            </a:extLst>
          </p:cNvPr>
          <p:cNvSpPr>
            <a:spLocks noChangeAspect="1" noEditPoints="1"/>
          </p:cNvSpPr>
          <p:nvPr/>
        </p:nvSpPr>
        <p:spPr bwMode="auto">
          <a:xfrm>
            <a:off x="10210441" y="3157968"/>
            <a:ext cx="984137" cy="553997"/>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45289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Lesson introduction</a:t>
            </a:r>
          </a:p>
        </p:txBody>
      </p:sp>
      <p:sp>
        <p:nvSpPr>
          <p:cNvPr id="13" name="Rectangle 12">
            <a:extLst>
              <a:ext uri="{FF2B5EF4-FFF2-40B4-BE49-F238E27FC236}">
                <a16:creationId xmlns:a16="http://schemas.microsoft.com/office/drawing/2014/main" id="{A145C86C-87B4-4DEF-BF83-A6265CE08D70}"/>
              </a:ext>
            </a:extLst>
          </p:cNvPr>
          <p:cNvSpPr/>
          <p:nvPr/>
        </p:nvSpPr>
        <p:spPr>
          <a:xfrm>
            <a:off x="588263" y="1189627"/>
            <a:ext cx="3125215" cy="369332"/>
          </a:xfrm>
          <a:prstGeom prst="rect">
            <a:avLst/>
          </a:prstGeom>
        </p:spPr>
        <p:txBody>
          <a:bodyPr wrap="none" lIns="0" tIns="0" rIns="0" bIns="0">
            <a:spAutoFit/>
          </a:bodyPr>
          <a:lstStyle/>
          <a:p>
            <a:r>
              <a:rPr lang="en-US" sz="2400" dirty="0">
                <a:latin typeface="+mj-lt"/>
              </a:rPr>
              <a:t>In this lesson, you will:</a:t>
            </a:r>
          </a:p>
        </p:txBody>
      </p:sp>
      <p:sp>
        <p:nvSpPr>
          <p:cNvPr id="15" name="TextBox 14">
            <a:extLst>
              <a:ext uri="{FF2B5EF4-FFF2-40B4-BE49-F238E27FC236}">
                <a16:creationId xmlns:a16="http://schemas.microsoft.com/office/drawing/2014/main" id="{45B00DD2-859C-47BE-8A1C-0684BB37338F}"/>
              </a:ext>
            </a:extLst>
          </p:cNvPr>
          <p:cNvSpPr txBox="1"/>
          <p:nvPr/>
        </p:nvSpPr>
        <p:spPr>
          <a:xfrm>
            <a:off x="1767033" y="1802210"/>
            <a:ext cx="4475018" cy="923330"/>
          </a:xfrm>
          <a:prstGeom prst="rect">
            <a:avLst/>
          </a:prstGeom>
          <a:noFill/>
        </p:spPr>
        <p:txBody>
          <a:bodyPr wrap="square" lIns="0" tIns="0" rIns="0" bIns="0" rtlCol="0" anchor="ctr">
            <a:spAutoFit/>
          </a:bodyPr>
          <a:lstStyle/>
          <a:p>
            <a:pPr marL="0" lvl="1"/>
            <a:r>
              <a:rPr lang="en-US" sz="2000" dirty="0"/>
              <a:t>Learn how to describe the business value and features of Power Virtual Agents</a:t>
            </a:r>
          </a:p>
        </p:txBody>
      </p:sp>
      <p:cxnSp>
        <p:nvCxnSpPr>
          <p:cNvPr id="16" name="Straight Connector 15">
            <a:extLst>
              <a:ext uri="{FF2B5EF4-FFF2-40B4-BE49-F238E27FC236}">
                <a16:creationId xmlns:a16="http://schemas.microsoft.com/office/drawing/2014/main" id="{0F1D15E5-58B6-4EF1-AA76-0B61DC198BFC}"/>
              </a:ext>
              <a:ext uri="{C183D7F6-B498-43B3-948B-1728B52AA6E4}">
                <adec:decorative xmlns:adec="http://schemas.microsoft.com/office/drawing/2017/decorative" val="1"/>
              </a:ext>
            </a:extLst>
          </p:cNvPr>
          <p:cNvCxnSpPr>
            <a:cxnSpLocks/>
          </p:cNvCxnSpPr>
          <p:nvPr/>
        </p:nvCxnSpPr>
        <p:spPr>
          <a:xfrm>
            <a:off x="1752599" y="3031306"/>
            <a:ext cx="460519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F935D03-7DDA-495B-B0C6-709D50349CE0}"/>
              </a:ext>
            </a:extLst>
          </p:cNvPr>
          <p:cNvSpPr txBox="1"/>
          <p:nvPr/>
        </p:nvSpPr>
        <p:spPr>
          <a:xfrm>
            <a:off x="1780640" y="3498648"/>
            <a:ext cx="4475018" cy="615553"/>
          </a:xfrm>
          <a:prstGeom prst="rect">
            <a:avLst/>
          </a:prstGeom>
          <a:noFill/>
        </p:spPr>
        <p:txBody>
          <a:bodyPr wrap="square" lIns="0" tIns="0" rIns="0" bIns="0" rtlCol="0" anchor="ctr">
            <a:spAutoFit/>
          </a:bodyPr>
          <a:lstStyle/>
          <a:p>
            <a:pPr marL="0" lvl="1"/>
            <a:r>
              <a:rPr lang="en-US" sz="2000" dirty="0"/>
              <a:t>Learn essential components that make up Power Virtual Agents and chatbots</a:t>
            </a:r>
          </a:p>
        </p:txBody>
      </p:sp>
      <p:cxnSp>
        <p:nvCxnSpPr>
          <p:cNvPr id="21" name="Straight Connector 20">
            <a:extLst>
              <a:ext uri="{FF2B5EF4-FFF2-40B4-BE49-F238E27FC236}">
                <a16:creationId xmlns:a16="http://schemas.microsoft.com/office/drawing/2014/main" id="{BD414A5D-9314-4F84-B925-E09A97B119CB}"/>
              </a:ext>
              <a:ext uri="{C183D7F6-B498-43B3-948B-1728B52AA6E4}">
                <adec:decorative xmlns:adec="http://schemas.microsoft.com/office/drawing/2017/decorative" val="1"/>
              </a:ext>
            </a:extLst>
          </p:cNvPr>
          <p:cNvCxnSpPr>
            <a:cxnSpLocks/>
          </p:cNvCxnSpPr>
          <p:nvPr/>
        </p:nvCxnSpPr>
        <p:spPr>
          <a:xfrm>
            <a:off x="1780640" y="4457366"/>
            <a:ext cx="460519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 name="Group 9" descr="Icon of how to describe the business value and features of Power Virtual Agents">
            <a:extLst>
              <a:ext uri="{FF2B5EF4-FFF2-40B4-BE49-F238E27FC236}">
                <a16:creationId xmlns:a16="http://schemas.microsoft.com/office/drawing/2014/main" id="{D2A0EB9F-1221-49EB-A26F-135DE77F3E58}"/>
              </a:ext>
            </a:extLst>
          </p:cNvPr>
          <p:cNvGrpSpPr/>
          <p:nvPr/>
        </p:nvGrpSpPr>
        <p:grpSpPr>
          <a:xfrm>
            <a:off x="556220" y="1770841"/>
            <a:ext cx="986067" cy="986067"/>
            <a:chOff x="2612413" y="3181420"/>
            <a:chExt cx="986067" cy="986067"/>
          </a:xfrm>
        </p:grpSpPr>
        <p:grpSp>
          <p:nvGrpSpPr>
            <p:cNvPr id="11" name="Group 10">
              <a:extLst>
                <a:ext uri="{FF2B5EF4-FFF2-40B4-BE49-F238E27FC236}">
                  <a16:creationId xmlns:a16="http://schemas.microsoft.com/office/drawing/2014/main" id="{A4D41C16-0668-4FCB-BB7A-E56F455C50BE}"/>
                </a:ext>
                <a:ext uri="{C183D7F6-B498-43B3-948B-1728B52AA6E4}">
                  <adec:decorative xmlns:adec="http://schemas.microsoft.com/office/drawing/2017/decorative" val="1"/>
                </a:ext>
              </a:extLst>
            </p:cNvPr>
            <p:cNvGrpSpPr/>
            <p:nvPr/>
          </p:nvGrpSpPr>
          <p:grpSpPr>
            <a:xfrm>
              <a:off x="2612413" y="3181420"/>
              <a:ext cx="986067" cy="986067"/>
              <a:chOff x="7962901" y="3032919"/>
              <a:chExt cx="981074" cy="981076"/>
            </a:xfrm>
          </p:grpSpPr>
          <p:sp>
            <p:nvSpPr>
              <p:cNvPr id="14" name="Freeform 5">
                <a:extLst>
                  <a:ext uri="{FF2B5EF4-FFF2-40B4-BE49-F238E27FC236}">
                    <a16:creationId xmlns:a16="http://schemas.microsoft.com/office/drawing/2014/main" id="{7FE380D5-025C-4D57-81A9-AAE9AEE81422}"/>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dirty="0"/>
              </a:p>
            </p:txBody>
          </p:sp>
          <p:sp>
            <p:nvSpPr>
              <p:cNvPr id="18" name="Freeform 6">
                <a:extLst>
                  <a:ext uri="{FF2B5EF4-FFF2-40B4-BE49-F238E27FC236}">
                    <a16:creationId xmlns:a16="http://schemas.microsoft.com/office/drawing/2014/main" id="{0334B611-4EB7-4307-B15F-D2E4B0D573F2}"/>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89642" tIns="44821" rIns="89642" bIns="44821" numCol="1" anchor="t" anchorCtr="0" compatLnSpc="1">
                <a:prstTxWarp prst="textNoShape">
                  <a:avLst/>
                </a:prstTxWarp>
              </a:bodyPr>
              <a:lstStyle/>
              <a:p>
                <a:endParaRPr lang="en-US" sz="1730" dirty="0"/>
              </a:p>
            </p:txBody>
          </p:sp>
        </p:grpSp>
        <p:sp>
          <p:nvSpPr>
            <p:cNvPr id="12" name="Touchscreen" title="Icon of a closed hand with one finger touching a screen">
              <a:extLst>
                <a:ext uri="{FF2B5EF4-FFF2-40B4-BE49-F238E27FC236}">
                  <a16:creationId xmlns:a16="http://schemas.microsoft.com/office/drawing/2014/main" id="{810E7B6C-0415-4B22-B511-A08FE81149EB}"/>
                </a:ext>
              </a:extLst>
            </p:cNvPr>
            <p:cNvSpPr>
              <a:spLocks noChangeAspect="1" noEditPoints="1"/>
            </p:cNvSpPr>
            <p:nvPr/>
          </p:nvSpPr>
          <p:spPr bwMode="auto">
            <a:xfrm>
              <a:off x="2910394" y="3491573"/>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grpSp>
      <p:grpSp>
        <p:nvGrpSpPr>
          <p:cNvPr id="20" name="Group 19" descr="Icon of Learn essential components that make up Power Virtual Agents and chatbots">
            <a:extLst>
              <a:ext uri="{FF2B5EF4-FFF2-40B4-BE49-F238E27FC236}">
                <a16:creationId xmlns:a16="http://schemas.microsoft.com/office/drawing/2014/main" id="{F0FC3FB8-7C9A-4153-A186-66073DE50E89}"/>
              </a:ext>
            </a:extLst>
          </p:cNvPr>
          <p:cNvGrpSpPr/>
          <p:nvPr/>
        </p:nvGrpSpPr>
        <p:grpSpPr>
          <a:xfrm>
            <a:off x="556220" y="3313390"/>
            <a:ext cx="986067" cy="986067"/>
            <a:chOff x="5425060" y="1575323"/>
            <a:chExt cx="986067" cy="986067"/>
          </a:xfrm>
        </p:grpSpPr>
        <p:grpSp>
          <p:nvGrpSpPr>
            <p:cNvPr id="22" name="Group 21">
              <a:extLst>
                <a:ext uri="{FF2B5EF4-FFF2-40B4-BE49-F238E27FC236}">
                  <a16:creationId xmlns:a16="http://schemas.microsoft.com/office/drawing/2014/main" id="{2462CE21-88E2-4587-BAA9-574CCB8E4A9E}"/>
                </a:ext>
                <a:ext uri="{C183D7F6-B498-43B3-948B-1728B52AA6E4}">
                  <adec:decorative xmlns:adec="http://schemas.microsoft.com/office/drawing/2017/decorative" val="1"/>
                </a:ext>
              </a:extLst>
            </p:cNvPr>
            <p:cNvGrpSpPr/>
            <p:nvPr/>
          </p:nvGrpSpPr>
          <p:grpSpPr>
            <a:xfrm>
              <a:off x="5425060" y="1575323"/>
              <a:ext cx="986067" cy="986067"/>
              <a:chOff x="7962901" y="3032919"/>
              <a:chExt cx="981074" cy="981076"/>
            </a:xfrm>
          </p:grpSpPr>
          <p:sp>
            <p:nvSpPr>
              <p:cNvPr id="24" name="Freeform 5">
                <a:extLst>
                  <a:ext uri="{FF2B5EF4-FFF2-40B4-BE49-F238E27FC236}">
                    <a16:creationId xmlns:a16="http://schemas.microsoft.com/office/drawing/2014/main" id="{77959E99-7ABE-44BA-80CD-D4998FB88579}"/>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dirty="0"/>
              </a:p>
            </p:txBody>
          </p:sp>
          <p:sp>
            <p:nvSpPr>
              <p:cNvPr id="25" name="Freeform 6">
                <a:extLst>
                  <a:ext uri="{FF2B5EF4-FFF2-40B4-BE49-F238E27FC236}">
                    <a16:creationId xmlns:a16="http://schemas.microsoft.com/office/drawing/2014/main" id="{4DAAA62C-9F58-45F1-9562-976E3CCE62D3}"/>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89642" tIns="44821" rIns="89642" bIns="44821" numCol="1" anchor="t" anchorCtr="0" compatLnSpc="1">
                <a:prstTxWarp prst="textNoShape">
                  <a:avLst/>
                </a:prstTxWarp>
              </a:bodyPr>
              <a:lstStyle/>
              <a:p>
                <a:endParaRPr lang="en-US" sz="1730" dirty="0"/>
              </a:p>
            </p:txBody>
          </p:sp>
        </p:grpSp>
        <p:sp>
          <p:nvSpPr>
            <p:cNvPr id="23" name="pizza" title="Icon of a slice of pizza">
              <a:extLst>
                <a:ext uri="{FF2B5EF4-FFF2-40B4-BE49-F238E27FC236}">
                  <a16:creationId xmlns:a16="http://schemas.microsoft.com/office/drawing/2014/main" id="{4B9B5394-2673-4ECE-8EEE-71B9892EEA10}"/>
                </a:ext>
              </a:extLst>
            </p:cNvPr>
            <p:cNvSpPr>
              <a:spLocks noChangeAspect="1" noEditPoints="1"/>
            </p:cNvSpPr>
            <p:nvPr/>
          </p:nvSpPr>
          <p:spPr bwMode="auto">
            <a:xfrm>
              <a:off x="5781708" y="1885476"/>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9050"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7764295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a:xfrm>
            <a:off x="588263" y="457200"/>
            <a:ext cx="11018520" cy="553998"/>
          </a:xfrm>
        </p:spPr>
        <p:txBody>
          <a:bodyPr/>
          <a:lstStyle/>
          <a:p>
            <a:r>
              <a:rPr lang="en-US" dirty="0"/>
              <a:t>Power Virtual Agents and what can it do for you</a:t>
            </a:r>
          </a:p>
        </p:txBody>
      </p:sp>
      <p:sp>
        <p:nvSpPr>
          <p:cNvPr id="9" name="Rectangle 8">
            <a:extLst>
              <a:ext uri="{FF2B5EF4-FFF2-40B4-BE49-F238E27FC236}">
                <a16:creationId xmlns:a16="http://schemas.microsoft.com/office/drawing/2014/main" id="{DAA05F3D-E12E-4DA7-B8C6-63ED5D2971DB}"/>
              </a:ext>
            </a:extLst>
          </p:cNvPr>
          <p:cNvSpPr/>
          <p:nvPr/>
        </p:nvSpPr>
        <p:spPr bwMode="auto">
          <a:xfrm>
            <a:off x="442799" y="1458000"/>
            <a:ext cx="5544000" cy="37495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lvl="1">
              <a:spcBef>
                <a:spcPts val="600"/>
              </a:spcBef>
              <a:spcAft>
                <a:spcPts val="600"/>
              </a:spcAft>
            </a:pPr>
            <a:r>
              <a:rPr lang="en-US" sz="2400" dirty="0">
                <a:solidFill>
                  <a:schemeClr val="tx1"/>
                </a:solidFill>
                <a:latin typeface="+mj-lt"/>
              </a:rPr>
              <a:t>Power Virtual Agents can</a:t>
            </a:r>
          </a:p>
          <a:p>
            <a:pPr marL="342900" lvl="1" indent="-342900">
              <a:spcBef>
                <a:spcPts val="600"/>
              </a:spcBef>
              <a:spcAft>
                <a:spcPts val="600"/>
              </a:spcAft>
              <a:buFont typeface="Arial" panose="020B0604020202020204" pitchFamily="34" charset="0"/>
              <a:buChar char="•"/>
            </a:pPr>
            <a:r>
              <a:rPr lang="en-US" sz="2000" dirty="0">
                <a:solidFill>
                  <a:schemeClr val="tx1"/>
                </a:solidFill>
              </a:rPr>
              <a:t>Empower your teams </a:t>
            </a:r>
          </a:p>
          <a:p>
            <a:pPr marL="342900" lvl="1" indent="-342900">
              <a:spcBef>
                <a:spcPts val="600"/>
              </a:spcBef>
              <a:spcAft>
                <a:spcPts val="600"/>
              </a:spcAft>
              <a:buFont typeface="Arial" panose="020B0604020202020204" pitchFamily="34" charset="0"/>
              <a:buChar char="•"/>
            </a:pPr>
            <a:r>
              <a:rPr lang="en-US" sz="2000" dirty="0">
                <a:solidFill>
                  <a:schemeClr val="tx1"/>
                </a:solidFill>
              </a:rPr>
              <a:t>Reduce costs </a:t>
            </a:r>
          </a:p>
          <a:p>
            <a:pPr marL="342900" lvl="1" indent="-342900">
              <a:spcBef>
                <a:spcPts val="600"/>
              </a:spcBef>
              <a:spcAft>
                <a:spcPts val="600"/>
              </a:spcAft>
              <a:buFont typeface="Arial" panose="020B0604020202020204" pitchFamily="34" charset="0"/>
              <a:buChar char="•"/>
            </a:pPr>
            <a:r>
              <a:rPr lang="en-US" sz="2000" dirty="0">
                <a:solidFill>
                  <a:schemeClr val="tx1"/>
                </a:solidFill>
              </a:rPr>
              <a:t>Improve customer satisfaction</a:t>
            </a:r>
          </a:p>
          <a:p>
            <a:pPr marL="0" lvl="1">
              <a:spcBef>
                <a:spcPts val="600"/>
              </a:spcBef>
              <a:spcAft>
                <a:spcPts val="600"/>
              </a:spcAft>
            </a:pPr>
            <a:endParaRPr lang="en-US" sz="2000" dirty="0">
              <a:solidFill>
                <a:srgbClr val="FF0000"/>
              </a:solidFill>
            </a:endParaRP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6227999" y="1458000"/>
            <a:ext cx="5544000" cy="37495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r>
              <a:rPr lang="en-US" sz="2400" dirty="0">
                <a:solidFill>
                  <a:schemeClr val="tx1"/>
                </a:solidFill>
                <a:latin typeface="+mj-lt"/>
              </a:rPr>
              <a:t>Highlights of Power Virtual Agents</a:t>
            </a:r>
          </a:p>
          <a:p>
            <a:pPr marL="342900" indent="-342900">
              <a:spcBef>
                <a:spcPts val="600"/>
              </a:spcBef>
              <a:spcAft>
                <a:spcPts val="600"/>
              </a:spcAft>
              <a:buFont typeface="Arial" panose="020B0604020202020204" pitchFamily="34" charset="0"/>
              <a:buChar char="•"/>
            </a:pPr>
            <a:r>
              <a:rPr lang="en-US" sz="2000" dirty="0">
                <a:solidFill>
                  <a:schemeClr val="tx1"/>
                </a:solidFill>
              </a:rPr>
              <a:t>Get started in seconds</a:t>
            </a:r>
          </a:p>
          <a:p>
            <a:pPr marL="342900" indent="-342900">
              <a:spcBef>
                <a:spcPts val="600"/>
              </a:spcBef>
              <a:spcAft>
                <a:spcPts val="600"/>
              </a:spcAft>
              <a:buFont typeface="Arial" panose="020B0604020202020204" pitchFamily="34" charset="0"/>
              <a:buChar char="•"/>
            </a:pPr>
            <a:r>
              <a:rPr lang="en-US" sz="2000" dirty="0">
                <a:solidFill>
                  <a:schemeClr val="tx1"/>
                </a:solidFill>
              </a:rPr>
              <a:t>Empower your subject matter experts.</a:t>
            </a:r>
          </a:p>
          <a:p>
            <a:pPr marL="342900" indent="-342900">
              <a:spcBef>
                <a:spcPts val="600"/>
              </a:spcBef>
              <a:spcAft>
                <a:spcPts val="600"/>
              </a:spcAft>
              <a:buFont typeface="Arial" panose="020B0604020202020204" pitchFamily="34" charset="0"/>
              <a:buChar char="•"/>
            </a:pPr>
            <a:r>
              <a:rPr lang="en-US" sz="2000" dirty="0">
                <a:solidFill>
                  <a:schemeClr val="tx1"/>
                </a:solidFill>
              </a:rPr>
              <a:t>Enable rich, natural conversations.</a:t>
            </a:r>
          </a:p>
          <a:p>
            <a:pPr marL="342900" indent="-342900">
              <a:spcBef>
                <a:spcPts val="600"/>
              </a:spcBef>
              <a:spcAft>
                <a:spcPts val="600"/>
              </a:spcAft>
              <a:buFont typeface="Arial" panose="020B0604020202020204" pitchFamily="34" charset="0"/>
              <a:buChar char="•"/>
            </a:pPr>
            <a:r>
              <a:rPr lang="en-US" sz="2000" dirty="0">
                <a:solidFill>
                  <a:schemeClr val="tx1"/>
                </a:solidFill>
              </a:rPr>
              <a:t>Enable chatbots to take action. </a:t>
            </a:r>
          </a:p>
          <a:p>
            <a:pPr marL="342900" indent="-342900">
              <a:spcBef>
                <a:spcPts val="600"/>
              </a:spcBef>
              <a:spcAft>
                <a:spcPts val="600"/>
              </a:spcAft>
              <a:buFont typeface="Arial" panose="020B0604020202020204" pitchFamily="34" charset="0"/>
              <a:buChar char="•"/>
            </a:pPr>
            <a:r>
              <a:rPr lang="en-US" sz="2000" dirty="0">
                <a:solidFill>
                  <a:schemeClr val="tx1"/>
                </a:solidFill>
              </a:rPr>
              <a:t>Monitor and improve chatbot performance.</a:t>
            </a:r>
          </a:p>
          <a:p>
            <a:pPr marL="342900" indent="-342900">
              <a:spcBef>
                <a:spcPts val="600"/>
              </a:spcBef>
              <a:spcAft>
                <a:spcPts val="600"/>
              </a:spcAft>
              <a:buFont typeface="Arial" panose="020B0604020202020204" pitchFamily="34" charset="0"/>
              <a:buChar char="•"/>
            </a:pPr>
            <a:r>
              <a:rPr lang="en-US" sz="2000" dirty="0">
                <a:solidFill>
                  <a:schemeClr val="tx1"/>
                </a:solidFill>
              </a:rPr>
              <a:t>Better together. </a:t>
            </a:r>
          </a:p>
        </p:txBody>
      </p:sp>
      <p:pic>
        <p:nvPicPr>
          <p:cNvPr id="4" name="Picture 3" descr="Icon&#10;&#10;Description automatically generated">
            <a:extLst>
              <a:ext uri="{FF2B5EF4-FFF2-40B4-BE49-F238E27FC236}">
                <a16:creationId xmlns:a16="http://schemas.microsoft.com/office/drawing/2014/main" id="{65C8843E-9211-AE79-E14C-568E32BAA543}"/>
              </a:ext>
            </a:extLst>
          </p:cNvPr>
          <p:cNvPicPr>
            <a:picLocks noChangeAspect="1"/>
          </p:cNvPicPr>
          <p:nvPr/>
        </p:nvPicPr>
        <p:blipFill>
          <a:blip r:embed="rId3"/>
          <a:stretch>
            <a:fillRect/>
          </a:stretch>
        </p:blipFill>
        <p:spPr>
          <a:xfrm>
            <a:off x="11195512" y="194748"/>
            <a:ext cx="816450" cy="816450"/>
          </a:xfrm>
          <a:prstGeom prst="rect">
            <a:avLst/>
          </a:prstGeom>
        </p:spPr>
      </p:pic>
    </p:spTree>
    <p:extLst>
      <p:ext uri="{BB962C8B-B14F-4D97-AF65-F5344CB8AC3E}">
        <p14:creationId xmlns:p14="http://schemas.microsoft.com/office/powerpoint/2010/main" val="66566303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dirty="0"/>
              <a:t>Power Virtual Agents components - Topics</a:t>
            </a:r>
          </a:p>
        </p:txBody>
      </p:sp>
      <p:sp>
        <p:nvSpPr>
          <p:cNvPr id="11" name="Rectangle 10">
            <a:extLst>
              <a:ext uri="{FF2B5EF4-FFF2-40B4-BE49-F238E27FC236}">
                <a16:creationId xmlns:a16="http://schemas.microsoft.com/office/drawing/2014/main" id="{41D6219B-7E9E-4AA5-8069-54A71AA44E01}"/>
              </a:ext>
            </a:extLst>
          </p:cNvPr>
          <p:cNvSpPr>
            <a:spLocks/>
          </p:cNvSpPr>
          <p:nvPr/>
        </p:nvSpPr>
        <p:spPr bwMode="auto">
          <a:xfrm>
            <a:off x="585217" y="1457998"/>
            <a:ext cx="5401624" cy="25425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r>
              <a:rPr lang="en-US" sz="2400" b="1" dirty="0">
                <a:solidFill>
                  <a:schemeClr val="tx1"/>
                </a:solidFill>
                <a:latin typeface="+mj-lt"/>
              </a:rPr>
              <a:t>Topics</a:t>
            </a:r>
          </a:p>
          <a:p>
            <a:pPr defTabSz="932472" fontAlgn="base"/>
            <a:r>
              <a:rPr lang="en-US" sz="2000" dirty="0">
                <a:solidFill>
                  <a:schemeClr val="tx1"/>
                </a:solidFill>
              </a:rPr>
              <a:t>A topic defines how a chatbot conversation plays out. You can:</a:t>
            </a:r>
          </a:p>
          <a:p>
            <a:pPr marL="342900" indent="-342900" defTabSz="932472" fontAlgn="base">
              <a:buFont typeface="Arial" panose="020B0604020202020204" pitchFamily="34" charset="0"/>
              <a:buChar char="•"/>
            </a:pPr>
            <a:r>
              <a:rPr lang="en-US" sz="2000" dirty="0">
                <a:solidFill>
                  <a:schemeClr val="tx1"/>
                </a:solidFill>
              </a:rPr>
              <a:t>Author topics by customizing provided templates</a:t>
            </a:r>
          </a:p>
          <a:p>
            <a:pPr marL="342900" indent="-342900" defTabSz="932472" fontAlgn="base">
              <a:buFont typeface="Arial" panose="020B0604020202020204" pitchFamily="34" charset="0"/>
              <a:buChar char="•"/>
            </a:pPr>
            <a:r>
              <a:rPr lang="en-US" sz="2000" dirty="0">
                <a:solidFill>
                  <a:schemeClr val="tx1"/>
                </a:solidFill>
              </a:rPr>
              <a:t>Create new topics from scratch</a:t>
            </a:r>
          </a:p>
          <a:p>
            <a:pPr marL="342900" indent="-342900" defTabSz="932472" fontAlgn="base">
              <a:buFont typeface="Arial" panose="020B0604020202020204" pitchFamily="34" charset="0"/>
              <a:buChar char="•"/>
            </a:pPr>
            <a:r>
              <a:rPr lang="en-US" sz="2000" dirty="0">
                <a:solidFill>
                  <a:schemeClr val="tx1"/>
                </a:solidFill>
              </a:rPr>
              <a:t>Get suggestions from existing help sites</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585217" y="4219575"/>
            <a:ext cx="5401624" cy="1689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2400" b="1" dirty="0">
                <a:solidFill>
                  <a:schemeClr val="tx1"/>
                </a:solidFill>
                <a:latin typeface="+mj-lt"/>
              </a:rPr>
              <a:t>Topic types</a:t>
            </a:r>
          </a:p>
          <a:p>
            <a:pPr defTabSz="932472" fontAlgn="base">
              <a:spcBef>
                <a:spcPct val="0"/>
              </a:spcBef>
              <a:spcAft>
                <a:spcPct val="0"/>
              </a:spcAft>
            </a:pPr>
            <a:r>
              <a:rPr lang="en-US" sz="2000" dirty="0">
                <a:solidFill>
                  <a:schemeClr val="tx1"/>
                </a:solidFill>
              </a:rPr>
              <a:t>User Topics</a:t>
            </a:r>
          </a:p>
          <a:p>
            <a:pPr defTabSz="932472" fontAlgn="base">
              <a:spcBef>
                <a:spcPct val="0"/>
              </a:spcBef>
              <a:spcAft>
                <a:spcPct val="0"/>
              </a:spcAft>
            </a:pPr>
            <a:r>
              <a:rPr lang="en-US" sz="2000" dirty="0">
                <a:solidFill>
                  <a:schemeClr val="tx1"/>
                </a:solidFill>
              </a:rPr>
              <a:t>System Topics</a:t>
            </a:r>
            <a:endParaRPr lang="en-US" sz="180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6169762" y="1458000"/>
            <a:ext cx="5437021" cy="445075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dirty="0">
              <a:solidFill>
                <a:schemeClr val="bg1"/>
              </a:solidFill>
              <a:ea typeface="Segoe UI" pitchFamily="34" charset="0"/>
              <a:cs typeface="Segoe UI" pitchFamily="34" charset="0"/>
            </a:endParaRPr>
          </a:p>
        </p:txBody>
      </p:sp>
      <p:pic>
        <p:nvPicPr>
          <p:cNvPr id="5" name="Picture 4" descr="A screenshot of Topics">
            <a:extLst>
              <a:ext uri="{FF2B5EF4-FFF2-40B4-BE49-F238E27FC236}">
                <a16:creationId xmlns:a16="http://schemas.microsoft.com/office/drawing/2014/main" id="{F4DB1DB6-0D73-4035-880B-1AD631197309}"/>
              </a:ext>
            </a:extLst>
          </p:cNvPr>
          <p:cNvPicPr>
            <a:picLocks noChangeAspect="1"/>
          </p:cNvPicPr>
          <p:nvPr/>
        </p:nvPicPr>
        <p:blipFill>
          <a:blip r:embed="rId3"/>
          <a:stretch>
            <a:fillRect/>
          </a:stretch>
        </p:blipFill>
        <p:spPr>
          <a:xfrm>
            <a:off x="6495098" y="1768007"/>
            <a:ext cx="4786347" cy="3957666"/>
          </a:xfrm>
          <a:prstGeom prst="rect">
            <a:avLst/>
          </a:prstGeom>
        </p:spPr>
      </p:pic>
      <p:pic>
        <p:nvPicPr>
          <p:cNvPr id="4" name="Picture 3" descr="Icon&#10;&#10;Description automatically generated">
            <a:extLst>
              <a:ext uri="{FF2B5EF4-FFF2-40B4-BE49-F238E27FC236}">
                <a16:creationId xmlns:a16="http://schemas.microsoft.com/office/drawing/2014/main" id="{3F3112D5-FF8B-41DF-425D-04CA09B5EADA}"/>
              </a:ext>
            </a:extLst>
          </p:cNvPr>
          <p:cNvPicPr>
            <a:picLocks noChangeAspect="1"/>
          </p:cNvPicPr>
          <p:nvPr/>
        </p:nvPicPr>
        <p:blipFill>
          <a:blip r:embed="rId4"/>
          <a:stretch>
            <a:fillRect/>
          </a:stretch>
        </p:blipFill>
        <p:spPr>
          <a:xfrm>
            <a:off x="11195512" y="194748"/>
            <a:ext cx="816450" cy="816450"/>
          </a:xfrm>
          <a:prstGeom prst="rect">
            <a:avLst/>
          </a:prstGeom>
        </p:spPr>
      </p:pic>
    </p:spTree>
    <p:extLst>
      <p:ext uri="{BB962C8B-B14F-4D97-AF65-F5344CB8AC3E}">
        <p14:creationId xmlns:p14="http://schemas.microsoft.com/office/powerpoint/2010/main" val="305462673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a:xfrm>
            <a:off x="588263" y="457200"/>
            <a:ext cx="11018520" cy="553998"/>
          </a:xfrm>
        </p:spPr>
        <p:txBody>
          <a:bodyPr/>
          <a:lstStyle/>
          <a:p>
            <a:r>
              <a:rPr lang="en-US" dirty="0"/>
              <a:t>Power Virtual Agents components - Entities</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585216" y="3757976"/>
            <a:ext cx="5437021" cy="21579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tx1"/>
                </a:solidFill>
                <a:latin typeface="+mj-lt"/>
              </a:rPr>
              <a:t>Entit</a:t>
            </a:r>
            <a:r>
              <a:rPr lang="en-US" altLang="zh-CN" sz="2400" b="1" dirty="0">
                <a:solidFill>
                  <a:schemeClr val="tx1"/>
                </a:solidFill>
                <a:latin typeface="+mj-lt"/>
              </a:rPr>
              <a:t>y</a:t>
            </a:r>
            <a:r>
              <a:rPr lang="en-US" sz="2400" b="1" dirty="0">
                <a:solidFill>
                  <a:schemeClr val="tx1"/>
                </a:solidFill>
                <a:latin typeface="+mj-lt"/>
              </a:rPr>
              <a:t> types</a:t>
            </a:r>
          </a:p>
          <a:p>
            <a:pPr defTabSz="932472" fontAlgn="base">
              <a:spcBef>
                <a:spcPct val="0"/>
              </a:spcBef>
              <a:spcAft>
                <a:spcPct val="0"/>
              </a:spcAft>
            </a:pPr>
            <a:r>
              <a:rPr lang="en-US" sz="2000" dirty="0">
                <a:solidFill>
                  <a:schemeClr val="tx1"/>
                </a:solidFill>
              </a:rPr>
              <a:t>Prebuilt entities</a:t>
            </a:r>
          </a:p>
          <a:p>
            <a:pPr marL="342900" indent="-342900" defTabSz="932472" fontAlgn="base">
              <a:spcBef>
                <a:spcPct val="0"/>
              </a:spcBef>
              <a:spcAft>
                <a:spcPct val="0"/>
              </a:spcAft>
              <a:buFont typeface="Arial" panose="020B0604020202020204" pitchFamily="34" charset="0"/>
              <a:buChar char="•"/>
            </a:pPr>
            <a:r>
              <a:rPr lang="en-US" sz="2000" dirty="0">
                <a:solidFill>
                  <a:schemeClr val="tx1"/>
                </a:solidFill>
              </a:rPr>
              <a:t>Represents the most commonly used information in real-word dialogs.</a:t>
            </a:r>
          </a:p>
          <a:p>
            <a:pPr defTabSz="932472" fontAlgn="base">
              <a:spcBef>
                <a:spcPct val="0"/>
              </a:spcBef>
              <a:spcAft>
                <a:spcPct val="0"/>
              </a:spcAft>
            </a:pPr>
            <a:r>
              <a:rPr lang="en-US" sz="2000" dirty="0">
                <a:solidFill>
                  <a:schemeClr val="tx1"/>
                </a:solidFill>
              </a:rPr>
              <a:t>Custom entities</a:t>
            </a:r>
            <a:endParaRPr lang="en-US" sz="180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ECCC90-96F8-444A-8BE7-9B03DFEF8B54}"/>
              </a:ext>
            </a:extLst>
          </p:cNvPr>
          <p:cNvSpPr>
            <a:spLocks/>
          </p:cNvSpPr>
          <p:nvPr/>
        </p:nvSpPr>
        <p:spPr bwMode="auto">
          <a:xfrm>
            <a:off x="585217" y="1458000"/>
            <a:ext cx="5437021" cy="21619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tx1"/>
                </a:solidFill>
                <a:latin typeface="+mj-lt"/>
              </a:rPr>
              <a:t>Entities</a:t>
            </a:r>
          </a:p>
          <a:p>
            <a:pPr defTabSz="932472" fontAlgn="base">
              <a:spcBef>
                <a:spcPct val="0"/>
              </a:spcBef>
              <a:spcAft>
                <a:spcPct val="0"/>
              </a:spcAft>
            </a:pPr>
            <a:r>
              <a:rPr lang="en-US" sz="2000" dirty="0">
                <a:solidFill>
                  <a:schemeClr val="tx1"/>
                </a:solidFill>
                <a:ea typeface="Segoe UI" pitchFamily="34" charset="0"/>
                <a:cs typeface="Segoe UI" pitchFamily="34" charset="0"/>
              </a:rPr>
              <a:t>An entity can be viewed as an information unit that represents a certain type of a real-world subject, like a phone number, zip code, city, or even a person's name.</a:t>
            </a:r>
            <a:endParaRPr lang="en-US" sz="1800" b="0" i="0" dirty="0">
              <a:solidFill>
                <a:srgbClr val="000000"/>
              </a:solidFill>
              <a:effectLst/>
              <a:latin typeface="Segoe"/>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6169762" y="1458000"/>
            <a:ext cx="5437021" cy="445075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dirty="0">
              <a:solidFill>
                <a:schemeClr val="bg1"/>
              </a:solidFill>
              <a:ea typeface="Segoe UI" pitchFamily="34" charset="0"/>
              <a:cs typeface="Segoe UI" pitchFamily="34" charset="0"/>
            </a:endParaRPr>
          </a:p>
        </p:txBody>
      </p:sp>
      <p:pic>
        <p:nvPicPr>
          <p:cNvPr id="5" name="Picture 4" descr="A screenshot of Entities">
            <a:extLst>
              <a:ext uri="{FF2B5EF4-FFF2-40B4-BE49-F238E27FC236}">
                <a16:creationId xmlns:a16="http://schemas.microsoft.com/office/drawing/2014/main" id="{85166CBD-0894-4235-A368-848D663005B2}"/>
              </a:ext>
            </a:extLst>
          </p:cNvPr>
          <p:cNvPicPr>
            <a:picLocks noChangeAspect="1"/>
          </p:cNvPicPr>
          <p:nvPr/>
        </p:nvPicPr>
        <p:blipFill rotWithShape="1">
          <a:blip r:embed="rId3"/>
          <a:srcRect b="40511"/>
          <a:stretch/>
        </p:blipFill>
        <p:spPr>
          <a:xfrm>
            <a:off x="6708924" y="1703861"/>
            <a:ext cx="4552381" cy="3869625"/>
          </a:xfrm>
          <a:prstGeom prst="rect">
            <a:avLst/>
          </a:prstGeom>
        </p:spPr>
      </p:pic>
      <p:pic>
        <p:nvPicPr>
          <p:cNvPr id="4" name="Picture 3" descr="Icon&#10;&#10;Description automatically generated">
            <a:extLst>
              <a:ext uri="{FF2B5EF4-FFF2-40B4-BE49-F238E27FC236}">
                <a16:creationId xmlns:a16="http://schemas.microsoft.com/office/drawing/2014/main" id="{8B198E17-5FF2-13D8-49B9-AA34B22E2A2A}"/>
              </a:ext>
            </a:extLst>
          </p:cNvPr>
          <p:cNvPicPr>
            <a:picLocks noChangeAspect="1"/>
          </p:cNvPicPr>
          <p:nvPr/>
        </p:nvPicPr>
        <p:blipFill>
          <a:blip r:embed="rId4"/>
          <a:stretch>
            <a:fillRect/>
          </a:stretch>
        </p:blipFill>
        <p:spPr>
          <a:xfrm>
            <a:off x="11195512" y="194748"/>
            <a:ext cx="816450" cy="816450"/>
          </a:xfrm>
          <a:prstGeom prst="rect">
            <a:avLst/>
          </a:prstGeom>
        </p:spPr>
      </p:pic>
    </p:spTree>
    <p:extLst>
      <p:ext uri="{BB962C8B-B14F-4D97-AF65-F5344CB8AC3E}">
        <p14:creationId xmlns:p14="http://schemas.microsoft.com/office/powerpoint/2010/main" val="2371153679"/>
      </p:ext>
    </p:extLst>
  </p:cSld>
  <p:clrMapOvr>
    <a:masterClrMapping/>
  </p:clrMapOvr>
  <p:transition>
    <p:fade/>
  </p:transition>
</p:sld>
</file>

<file path=ppt/theme/theme1.xml><?xml version="1.0" encoding="utf-8"?>
<a:theme xmlns:a="http://schemas.openxmlformats.org/drawingml/2006/main" name="1_White Template">
  <a:themeElements>
    <a:clrScheme name="Custom 1">
      <a:dk1>
        <a:srgbClr val="191919"/>
      </a:dk1>
      <a:lt1>
        <a:srgbClr val="FFFFFF"/>
      </a:lt1>
      <a:dk2>
        <a:srgbClr val="6A4B16"/>
      </a:dk2>
      <a:lt2>
        <a:srgbClr val="EAEAEA"/>
      </a:lt2>
      <a:accent1>
        <a:srgbClr val="F2C811"/>
      </a:accent1>
      <a:accent2>
        <a:srgbClr val="0066FF"/>
      </a:accent2>
      <a:accent3>
        <a:srgbClr val="742774"/>
      </a:accent3>
      <a:accent4>
        <a:srgbClr val="0B556A"/>
      </a:accent4>
      <a:accent5>
        <a:srgbClr val="50E6FF"/>
      </a:accent5>
      <a:accent6>
        <a:srgbClr val="D59DFF"/>
      </a:accent6>
      <a:hlink>
        <a:srgbClr val="6A4B16"/>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2020 Blue Accent.potx" id="{497FBC87-1424-48AE-8BD5-9495679B56AB}" vid="{FB6A40C6-F2A0-4021-8472-E97877D087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4AE64143D4054589D1815EDB630A7D" ma:contentTypeVersion="15" ma:contentTypeDescription="Create a new document." ma:contentTypeScope="" ma:versionID="f6de84e9314eda93cef639727046f4cc">
  <xsd:schema xmlns:xsd="http://www.w3.org/2001/XMLSchema" xmlns:xs="http://www.w3.org/2001/XMLSchema" xmlns:p="http://schemas.microsoft.com/office/2006/metadata/properties" xmlns:ns2="0fc8fdbe-63ee-4f69-b313-2b5d739d1621" xmlns:ns3="230e9df3-be65-4c73-a93b-d1236ebd677e" xmlns:ns4="82b6d5e4-9804-4ef5-a866-b52b972ac881" targetNamespace="http://schemas.microsoft.com/office/2006/metadata/properties" ma:root="true" ma:fieldsID="3eea17ca9f6b21cfe63cf6e181697c97" ns2:_="" ns3:_="" ns4:_="">
    <xsd:import namespace="0fc8fdbe-63ee-4f69-b313-2b5d739d1621"/>
    <xsd:import namespace="230e9df3-be65-4c73-a93b-d1236ebd677e"/>
    <xsd:import namespace="82b6d5e4-9804-4ef5-a866-b52b972ac88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TaxCatchAll" minOccurs="0"/>
                <xsd:element ref="ns2:MediaServiceOCR" minOccurs="0"/>
                <xsd:element ref="ns2:MediaServiceGenerationTime" minOccurs="0"/>
                <xsd:element ref="ns2:MediaServiceEventHashCode" minOccurs="0"/>
                <xsd:element ref="ns2:lcf76f155ced4ddcb4097134ff3c332f" minOccurs="0"/>
                <xsd:element ref="ns2:MediaServiceDateTaken" minOccurs="0"/>
                <xsd:element ref="ns4:SharedWithUsers"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c8fdbe-63ee-4f69-b313-2b5d739d16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6ac6212e-3fec-40e0-9cb7-da34260d744e}" ma:internalName="TaxCatchAll" ma:showField="CatchAllData" ma:web="82b6d5e4-9804-4ef5-a866-b52b972ac881">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2b6d5e4-9804-4ef5-a866-b52b972ac881"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lcf76f155ced4ddcb4097134ff3c332f xmlns="0fc8fdbe-63ee-4f69-b313-2b5d739d162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6A1AD73-D54F-46D5-8E73-F3503661D8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c8fdbe-63ee-4f69-b313-2b5d739d1621"/>
    <ds:schemaRef ds:uri="230e9df3-be65-4c73-a93b-d1236ebd677e"/>
    <ds:schemaRef ds:uri="82b6d5e4-9804-4ef5-a866-b52b972ac8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purl.org/dc/terms/"/>
    <ds:schemaRef ds:uri="http://purl.org/dc/elements/1.1/"/>
    <ds:schemaRef ds:uri="0aa551a1-3cd1-453b-b985-d0d43f91ae14"/>
    <ds:schemaRef ds:uri="http://www.w3.org/XML/1998/namespace"/>
    <ds:schemaRef ds:uri="http://schemas.microsoft.com/sharepoint/v3"/>
    <ds:schemaRef ds:uri="http://schemas.microsoft.com/office/2006/documentManagement/types"/>
    <ds:schemaRef ds:uri="http://purl.org/dc/dcmitype/"/>
    <ds:schemaRef ds:uri="http://schemas.microsoft.com/office/infopath/2007/PartnerControls"/>
    <ds:schemaRef ds:uri="http://schemas.microsoft.com/office/2006/metadata/properties"/>
    <ds:schemaRef ds:uri="230e9df3-be65-4c73-a93b-d1236ebd677e"/>
    <ds:schemaRef ds:uri="0fc8fdbe-63ee-4f69-b313-2b5d739d1621"/>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16-9_Illustration_2018_Cloud_011</Template>
  <TotalTime>159</TotalTime>
  <Words>23816</Words>
  <Application>Microsoft Office PowerPoint</Application>
  <PresentationFormat>Widescreen</PresentationFormat>
  <Paragraphs>1760</Paragraphs>
  <Slides>132</Slides>
  <Notes>119</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132</vt:i4>
      </vt:variant>
    </vt:vector>
  </HeadingPairs>
  <TitlesOfParts>
    <vt:vector size="147" baseType="lpstr">
      <vt:lpstr>Arial</vt:lpstr>
      <vt:lpstr>Calibri</vt:lpstr>
      <vt:lpstr>Calibri Light</vt:lpstr>
      <vt:lpstr>Cambria</vt:lpstr>
      <vt:lpstr>Consolas</vt:lpstr>
      <vt:lpstr>Proxima Nova</vt:lpstr>
      <vt:lpstr>Segoe</vt:lpstr>
      <vt:lpstr>Segoe UI</vt:lpstr>
      <vt:lpstr>Segoe UI Light</vt:lpstr>
      <vt:lpstr>Segoe UI Semibold</vt:lpstr>
      <vt:lpstr>Segoe UI VSS (Regular)</vt:lpstr>
      <vt:lpstr>Symbol</vt:lpstr>
      <vt:lpstr>Wingdings</vt:lpstr>
      <vt:lpstr>1_White Template</vt:lpstr>
      <vt:lpstr>Office Theme</vt:lpstr>
      <vt:lpstr>Introduction to Power Platform</vt:lpstr>
      <vt:lpstr>Jenkins NS</vt:lpstr>
      <vt:lpstr>Course agenda</vt:lpstr>
      <vt:lpstr>Course agenda (continued)</vt:lpstr>
      <vt:lpstr>Course agenda (continued)</vt:lpstr>
      <vt:lpstr>Module 1: Microsoft Power Platform overview</vt:lpstr>
      <vt:lpstr>Lesson introduction</vt:lpstr>
      <vt:lpstr>Microsoft Power Platform</vt:lpstr>
      <vt:lpstr>The business value of Microsoft Power Platform</vt:lpstr>
      <vt:lpstr>Build and consume solutions for web and mobile with Power Apps</vt:lpstr>
      <vt:lpstr>Automate and integrate business processes with Power Automate</vt:lpstr>
      <vt:lpstr>Gain insights from your data regardless of where it lives with Power BI</vt:lpstr>
      <vt:lpstr>Build powerful chatbots with Power Virtual Agents</vt:lpstr>
      <vt:lpstr>Put all your data to work with Dataverse</vt:lpstr>
      <vt:lpstr>Data connectors</vt:lpstr>
      <vt:lpstr>Data Loss Prevention, compliance, privacy, and accessibility</vt:lpstr>
      <vt:lpstr>Pulling it all together</vt:lpstr>
      <vt:lpstr>Module 1 lab</vt:lpstr>
      <vt:lpstr>Module 2: Microsoft Dataverse overview</vt:lpstr>
      <vt:lpstr>Lesson introduction</vt:lpstr>
      <vt:lpstr>Overview of Microsoft Dataverse</vt:lpstr>
      <vt:lpstr>Dataverse for Teams</vt:lpstr>
      <vt:lpstr>Identify tables and columns in Dataverse for Teams</vt:lpstr>
      <vt:lpstr>Understand relationships</vt:lpstr>
      <vt:lpstr>Module 2 lab</vt:lpstr>
      <vt:lpstr>Module 3: Introduction to Power Apps</vt:lpstr>
      <vt:lpstr>Lesson introduction</vt:lpstr>
      <vt:lpstr>Power Apps and what it can do for you</vt:lpstr>
      <vt:lpstr>Canvas apps</vt:lpstr>
      <vt:lpstr>Model-driven apps</vt:lpstr>
      <vt:lpstr>Portals</vt:lpstr>
      <vt:lpstr>Power Apps and what it can do for you – continued</vt:lpstr>
      <vt:lpstr>Customer case study: Heathrow Airport </vt:lpstr>
      <vt:lpstr>Power Apps in action</vt:lpstr>
      <vt:lpstr>How to build a canvas app</vt:lpstr>
      <vt:lpstr>Lesson introduction </vt:lpstr>
      <vt:lpstr>Learn basic elements </vt:lpstr>
      <vt:lpstr>Power Apps Studio</vt:lpstr>
      <vt:lpstr>App format</vt:lpstr>
      <vt:lpstr>Galleries</vt:lpstr>
      <vt:lpstr>Forms</vt:lpstr>
      <vt:lpstr>Input Controls</vt:lpstr>
      <vt:lpstr>Intelligent Controls</vt:lpstr>
      <vt:lpstr>Build a canvas app</vt:lpstr>
      <vt:lpstr>Share an app</vt:lpstr>
      <vt:lpstr>Module 3</vt:lpstr>
      <vt:lpstr>How to build a model-driven app</vt:lpstr>
      <vt:lpstr>Lesson introduction </vt:lpstr>
      <vt:lpstr>Model-driven apps</vt:lpstr>
      <vt:lpstr>Building blocks of model-driven apps</vt:lpstr>
      <vt:lpstr>Design of model-driven apps</vt:lpstr>
      <vt:lpstr>Create a model-driven app</vt:lpstr>
      <vt:lpstr>Module 3</vt:lpstr>
      <vt:lpstr>Module 4: Power Automate overview</vt:lpstr>
      <vt:lpstr>Lesson introduction</vt:lpstr>
      <vt:lpstr>The value Power Automate brings</vt:lpstr>
      <vt:lpstr>Scale automation efficiently</vt:lpstr>
      <vt:lpstr>Example: A purchase order approval</vt:lpstr>
      <vt:lpstr>Example: A purchase order approval – continued</vt:lpstr>
      <vt:lpstr>The three types of flows you can create with Power Automate</vt:lpstr>
      <vt:lpstr>Add artificial intelligence to your flow without writing code</vt:lpstr>
      <vt:lpstr>Customer case study: TruGreen</vt:lpstr>
      <vt:lpstr>Power Automate in action</vt:lpstr>
      <vt:lpstr>How to build an automated solution</vt:lpstr>
      <vt:lpstr>Introduction to Automation</vt:lpstr>
      <vt:lpstr>Create a flow from a template</vt:lpstr>
      <vt:lpstr>Important concepts in Microsoft Power Automate</vt:lpstr>
      <vt:lpstr>Trigger or run the flow</vt:lpstr>
      <vt:lpstr>Scheduled flows</vt:lpstr>
      <vt:lpstr>Button flows</vt:lpstr>
      <vt:lpstr>Understand business process flows</vt:lpstr>
      <vt:lpstr>Module 4 lab</vt:lpstr>
      <vt:lpstr>Module 5: Power BI overview</vt:lpstr>
      <vt:lpstr>Lesson introduction</vt:lpstr>
      <vt:lpstr>What is Power BI?</vt:lpstr>
      <vt:lpstr>What is Power BI? - continued</vt:lpstr>
      <vt:lpstr>Template Apps</vt:lpstr>
      <vt:lpstr>Getting Data</vt:lpstr>
      <vt:lpstr>Power BI Tools</vt:lpstr>
      <vt:lpstr>Data modeling and visualizations</vt:lpstr>
      <vt:lpstr>Filter data with Power BI</vt:lpstr>
      <vt:lpstr>Transform data</vt:lpstr>
      <vt:lpstr>Work with aggregates in the Power BI service</vt:lpstr>
      <vt:lpstr>Customer case study: Miami Heat</vt:lpstr>
      <vt:lpstr>Power BI in action</vt:lpstr>
      <vt:lpstr>Build a simple dashboard with Power BI</vt:lpstr>
      <vt:lpstr>Lesson introduction </vt:lpstr>
      <vt:lpstr>Exercise 1: Build a dashboard</vt:lpstr>
      <vt:lpstr>Connect to data</vt:lpstr>
      <vt:lpstr>Transform data</vt:lpstr>
      <vt:lpstr>Visualize data </vt:lpstr>
      <vt:lpstr>Build a dashboard</vt:lpstr>
      <vt:lpstr>Collaborate and share</vt:lpstr>
      <vt:lpstr>Module 5 lab</vt:lpstr>
      <vt:lpstr>Module 6: Power Virtual Agents overview</vt:lpstr>
      <vt:lpstr>Lesson introduction</vt:lpstr>
      <vt:lpstr>Power Virtual Agents and what can it do for you</vt:lpstr>
      <vt:lpstr>Power Virtual Agents components - Topics</vt:lpstr>
      <vt:lpstr>Power Virtual Agents components - Entities</vt:lpstr>
      <vt:lpstr>Power Virtual Agents components - Actions</vt:lpstr>
      <vt:lpstr>Power Virtual Agents components - Publishing</vt:lpstr>
      <vt:lpstr>Module 6 lab</vt:lpstr>
      <vt:lpstr>Module 7: Managing M365 Users and Groups</vt:lpstr>
      <vt:lpstr>PowerPoint Presentation</vt:lpstr>
      <vt:lpstr>User account types</vt:lpstr>
      <vt:lpstr>Creating user accounts</vt:lpstr>
      <vt:lpstr>Managing user licenses</vt:lpstr>
      <vt:lpstr>Managing user accounts</vt:lpstr>
      <vt:lpstr>Lab Exercises        </vt:lpstr>
      <vt:lpstr>Managing passwords and authentication</vt:lpstr>
      <vt:lpstr>Password policy options</vt:lpstr>
      <vt:lpstr>Planning password policies and authentication</vt:lpstr>
      <vt:lpstr>Lab Exercises (continued)       </vt:lpstr>
      <vt:lpstr>Managing Groups in Microsoft 365</vt:lpstr>
      <vt:lpstr>Microsoft 365 Groups</vt:lpstr>
      <vt:lpstr>Creating and deleting groups</vt:lpstr>
      <vt:lpstr>Lab Exercises (continued)  </vt:lpstr>
      <vt:lpstr>Managing Users and Groups with Windows PowerShell</vt:lpstr>
      <vt:lpstr>Managing Microsoft 365 with Windows PowerShell</vt:lpstr>
      <vt:lpstr>Managing users and licenses with Windows PowerShell</vt:lpstr>
      <vt:lpstr>Managing groups with Windows PowerShell</vt:lpstr>
      <vt:lpstr>Importing users and groups with Windows PowerShell</vt:lpstr>
      <vt:lpstr>Managing users and groups with Windows PowerShell</vt:lpstr>
      <vt:lpstr>Configuring password policies with Windows PowerShell</vt:lpstr>
      <vt:lpstr>Discussion: Microsoft 365 admin center vs. Windows PowerShell</vt:lpstr>
      <vt:lpstr>Exercise 4</vt:lpstr>
      <vt:lpstr>Lab Exercises (continued) </vt:lpstr>
      <vt:lpstr>Configuring administrative access</vt:lpstr>
      <vt:lpstr>Microsoft 365 administrator roles</vt:lpstr>
      <vt:lpstr>Assigning administrator roles</vt:lpstr>
      <vt:lpstr>Planning delegated administration</vt:lpstr>
      <vt:lpstr>Lab Exercises (continued)       </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Evelyn Sheahan</dc:creator>
  <cp:keywords/>
  <dc:description/>
  <cp:lastModifiedBy>Jenkins</cp:lastModifiedBy>
  <cp:revision>29</cp:revision>
  <dcterms:created xsi:type="dcterms:W3CDTF">2018-07-31T14:16:34Z</dcterms:created>
  <dcterms:modified xsi:type="dcterms:W3CDTF">2022-05-29T18:47:58Z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0x010100624AE64143D4054589D1815EDB630A7D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MediaServiceImageTags">
    <vt:lpwstr/>
  </property>
</Properties>
</file>